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317" r:id="rId3"/>
    <p:sldId id="318" r:id="rId4"/>
    <p:sldId id="319" r:id="rId5"/>
    <p:sldId id="259" r:id="rId6"/>
    <p:sldId id="266" r:id="rId7"/>
    <p:sldId id="321" r:id="rId8"/>
    <p:sldId id="264" r:id="rId9"/>
    <p:sldId id="295" r:id="rId10"/>
    <p:sldId id="293" r:id="rId11"/>
    <p:sldId id="272" r:id="rId12"/>
    <p:sldId id="294" r:id="rId13"/>
  </p:sldIdLst>
  <p:sldSz cx="9144000" cy="6858000" type="screen4x3"/>
  <p:notesSz cx="7010400" cy="9296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811" autoAdjust="0"/>
  </p:normalViewPr>
  <p:slideViewPr>
    <p:cSldViewPr>
      <p:cViewPr varScale="1">
        <p:scale>
          <a:sx n="64" d="100"/>
          <a:sy n="64" d="100"/>
        </p:scale>
        <p:origin x="21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A7BBB-773D-4586-A42F-B58CB647B886}" type="doc">
      <dgm:prSet loTypeId="urn:microsoft.com/office/officeart/2005/8/layout/target1" loCatId="relationship" qsTypeId="urn:microsoft.com/office/officeart/2005/8/quickstyle/3d2" qsCatId="3D" csTypeId="urn:microsoft.com/office/officeart/2005/8/colors/accent3_2" csCatId="accent3" phldr="1"/>
      <dgm:spPr/>
    </dgm:pt>
    <dgm:pt modelId="{8D468A7C-A0C8-4E15-9575-0062EE8AAB93}">
      <dgm:prSet phldrT="[Texte]" custT="1"/>
      <dgm:spPr/>
      <dgm:t>
        <a:bodyPr/>
        <a:lstStyle/>
        <a:p>
          <a:r>
            <a:rPr lang="fr-CA" sz="3200" b="1" dirty="0"/>
            <a:t>Collaboration</a:t>
          </a:r>
        </a:p>
      </dgm:t>
    </dgm:pt>
    <dgm:pt modelId="{017944E2-A45D-4EDB-BC5F-BB41FAEABA7A}" type="parTrans" cxnId="{F2D4D65B-0B9E-4C85-B4E8-1E88894AC0FC}">
      <dgm:prSet/>
      <dgm:spPr/>
      <dgm:t>
        <a:bodyPr/>
        <a:lstStyle/>
        <a:p>
          <a:endParaRPr lang="fr-CA"/>
        </a:p>
      </dgm:t>
    </dgm:pt>
    <dgm:pt modelId="{7B74670E-9FC3-4FA9-B27F-35DE71CD5248}" type="sibTrans" cxnId="{F2D4D65B-0B9E-4C85-B4E8-1E88894AC0FC}">
      <dgm:prSet/>
      <dgm:spPr/>
      <dgm:t>
        <a:bodyPr/>
        <a:lstStyle/>
        <a:p>
          <a:endParaRPr lang="fr-CA"/>
        </a:p>
      </dgm:t>
    </dgm:pt>
    <dgm:pt modelId="{FD3018AE-F22E-4DC1-BBD9-F7189A2DF057}">
      <dgm:prSet phldrT="[Texte]" custT="1"/>
      <dgm:spPr/>
      <dgm:t>
        <a:bodyPr/>
        <a:lstStyle/>
        <a:p>
          <a:r>
            <a:rPr lang="fr-CA" sz="3200" b="1" dirty="0"/>
            <a:t>Information</a:t>
          </a:r>
        </a:p>
      </dgm:t>
    </dgm:pt>
    <dgm:pt modelId="{CD70FB82-5DA2-4F8A-AC03-772EA77508D6}" type="parTrans" cxnId="{1A89C7BE-AB83-4ED6-8168-42EA8FA71344}">
      <dgm:prSet/>
      <dgm:spPr/>
      <dgm:t>
        <a:bodyPr/>
        <a:lstStyle/>
        <a:p>
          <a:endParaRPr lang="fr-CA"/>
        </a:p>
      </dgm:t>
    </dgm:pt>
    <dgm:pt modelId="{DAAE5879-3463-496F-A8CB-A85DB554DF68}" type="sibTrans" cxnId="{1A89C7BE-AB83-4ED6-8168-42EA8FA71344}">
      <dgm:prSet/>
      <dgm:spPr/>
      <dgm:t>
        <a:bodyPr/>
        <a:lstStyle/>
        <a:p>
          <a:endParaRPr lang="fr-CA"/>
        </a:p>
      </dgm:t>
    </dgm:pt>
    <dgm:pt modelId="{1801159F-D9E5-44D8-836B-06471CE4E069}">
      <dgm:prSet phldrT="[Texte]" custT="1"/>
      <dgm:spPr/>
      <dgm:t>
        <a:bodyPr/>
        <a:lstStyle/>
        <a:p>
          <a:r>
            <a:rPr lang="fr-CA" sz="3200" b="1" dirty="0"/>
            <a:t>Facilitation </a:t>
          </a:r>
        </a:p>
      </dgm:t>
    </dgm:pt>
    <dgm:pt modelId="{AEF5EDDF-ACDC-4A80-B9C1-3C19F8B61776}" type="parTrans" cxnId="{882DAC5A-17B0-40BE-9B86-5A520567AA97}">
      <dgm:prSet/>
      <dgm:spPr/>
      <dgm:t>
        <a:bodyPr/>
        <a:lstStyle/>
        <a:p>
          <a:endParaRPr lang="fr-CA"/>
        </a:p>
      </dgm:t>
    </dgm:pt>
    <dgm:pt modelId="{A5EB9C4F-9A1A-4640-BE51-537FE2535D1E}" type="sibTrans" cxnId="{882DAC5A-17B0-40BE-9B86-5A520567AA97}">
      <dgm:prSet/>
      <dgm:spPr/>
      <dgm:t>
        <a:bodyPr/>
        <a:lstStyle/>
        <a:p>
          <a:endParaRPr lang="fr-CA"/>
        </a:p>
      </dgm:t>
    </dgm:pt>
    <dgm:pt modelId="{93340A98-6355-4F1A-8A4A-C0BBC38D311C}">
      <dgm:prSet custT="1"/>
      <dgm:spPr/>
      <dgm:t>
        <a:bodyPr/>
        <a:lstStyle/>
        <a:p>
          <a:r>
            <a:rPr lang="fr-CA" sz="3200" b="1" dirty="0"/>
            <a:t>Appui</a:t>
          </a:r>
        </a:p>
      </dgm:t>
    </dgm:pt>
    <dgm:pt modelId="{E55DB848-555F-4F74-8492-F07D62150034}" type="parTrans" cxnId="{808C406B-6AC2-446E-9FED-F3AC5A3472D7}">
      <dgm:prSet/>
      <dgm:spPr/>
      <dgm:t>
        <a:bodyPr/>
        <a:lstStyle/>
        <a:p>
          <a:endParaRPr lang="fr-CA"/>
        </a:p>
      </dgm:t>
    </dgm:pt>
    <dgm:pt modelId="{A900B5D6-AA5F-4F33-8A0D-D5E1BD9A91F9}" type="sibTrans" cxnId="{808C406B-6AC2-446E-9FED-F3AC5A3472D7}">
      <dgm:prSet/>
      <dgm:spPr/>
      <dgm:t>
        <a:bodyPr/>
        <a:lstStyle/>
        <a:p>
          <a:endParaRPr lang="fr-CA"/>
        </a:p>
      </dgm:t>
    </dgm:pt>
    <dgm:pt modelId="{F79EA079-BA7A-436E-8C30-81DBB6D1965D}" type="pres">
      <dgm:prSet presAssocID="{56DA7BBB-773D-4586-A42F-B58CB647B886}" presName="composite" presStyleCnt="0">
        <dgm:presLayoutVars>
          <dgm:chMax val="5"/>
          <dgm:dir/>
          <dgm:resizeHandles val="exact"/>
        </dgm:presLayoutVars>
      </dgm:prSet>
      <dgm:spPr/>
    </dgm:pt>
    <dgm:pt modelId="{216C6BDA-3545-48A7-8E7A-DF6507D2E629}" type="pres">
      <dgm:prSet presAssocID="{8D468A7C-A0C8-4E15-9575-0062EE8AAB93}" presName="circle1" presStyleLbl="lnNode1" presStyleIdx="0" presStyleCnt="4"/>
      <dgm:spPr/>
    </dgm:pt>
    <dgm:pt modelId="{970D998A-ABDC-4195-88BA-764606498C58}" type="pres">
      <dgm:prSet presAssocID="{8D468A7C-A0C8-4E15-9575-0062EE8AAB93}" presName="text1" presStyleLbl="revTx" presStyleIdx="0" presStyleCnt="4" custScaleX="162822" custLinFactNeighborX="21260" custLinFactNeighborY="9494">
        <dgm:presLayoutVars>
          <dgm:bulletEnabled val="1"/>
        </dgm:presLayoutVars>
      </dgm:prSet>
      <dgm:spPr/>
      <dgm:t>
        <a:bodyPr/>
        <a:lstStyle/>
        <a:p>
          <a:endParaRPr lang="fr-CA"/>
        </a:p>
      </dgm:t>
    </dgm:pt>
    <dgm:pt modelId="{94D2823B-B400-46A4-B668-C113EC3E9242}" type="pres">
      <dgm:prSet presAssocID="{8D468A7C-A0C8-4E15-9575-0062EE8AAB93}" presName="line1" presStyleLbl="callout" presStyleIdx="0" presStyleCnt="8"/>
      <dgm:spPr/>
    </dgm:pt>
    <dgm:pt modelId="{15C23446-BEB0-493E-B754-51D896DD0CCA}" type="pres">
      <dgm:prSet presAssocID="{8D468A7C-A0C8-4E15-9575-0062EE8AAB93}" presName="d1" presStyleLbl="callout" presStyleIdx="1" presStyleCnt="8"/>
      <dgm:spPr/>
    </dgm:pt>
    <dgm:pt modelId="{0B7A72B8-7714-439D-9744-9F4EB74EDC09}" type="pres">
      <dgm:prSet presAssocID="{FD3018AE-F22E-4DC1-BBD9-F7189A2DF057}" presName="circle2" presStyleLbl="lnNode1" presStyleIdx="1" presStyleCnt="4"/>
      <dgm:spPr/>
    </dgm:pt>
    <dgm:pt modelId="{0C22F010-887A-40DD-ABC9-9CA4EE1C9C13}" type="pres">
      <dgm:prSet presAssocID="{FD3018AE-F22E-4DC1-BBD9-F7189A2DF057}" presName="text2" presStyleLbl="revTx" presStyleIdx="1" presStyleCnt="4" custScaleX="142573" custLinFactNeighborX="19257" custLinFactNeighborY="-1615">
        <dgm:presLayoutVars>
          <dgm:bulletEnabled val="1"/>
        </dgm:presLayoutVars>
      </dgm:prSet>
      <dgm:spPr/>
      <dgm:t>
        <a:bodyPr/>
        <a:lstStyle/>
        <a:p>
          <a:endParaRPr lang="fr-CA"/>
        </a:p>
      </dgm:t>
    </dgm:pt>
    <dgm:pt modelId="{A327532A-BF94-4E03-9B6E-1286C9119E73}" type="pres">
      <dgm:prSet presAssocID="{FD3018AE-F22E-4DC1-BBD9-F7189A2DF057}" presName="line2" presStyleLbl="callout" presStyleIdx="2" presStyleCnt="8"/>
      <dgm:spPr/>
    </dgm:pt>
    <dgm:pt modelId="{A8E9E189-F8F7-451D-871A-139AE9899AAD}" type="pres">
      <dgm:prSet presAssocID="{FD3018AE-F22E-4DC1-BBD9-F7189A2DF057}" presName="d2" presStyleLbl="callout" presStyleIdx="3" presStyleCnt="8"/>
      <dgm:spPr/>
    </dgm:pt>
    <dgm:pt modelId="{99434A8E-E335-4D98-846F-DC281880ACBF}" type="pres">
      <dgm:prSet presAssocID="{1801159F-D9E5-44D8-836B-06471CE4E069}" presName="circle3" presStyleLbl="lnNode1" presStyleIdx="2" presStyleCnt="4"/>
      <dgm:spPr/>
    </dgm:pt>
    <dgm:pt modelId="{A0BE8AB9-A79C-4E28-AE38-9B1DB431E384}" type="pres">
      <dgm:prSet presAssocID="{1801159F-D9E5-44D8-836B-06471CE4E069}" presName="text3" presStyleLbl="revTx" presStyleIdx="2" presStyleCnt="4" custScaleX="171770" custLinFactNeighborX="24776" custLinFactNeighborY="11177">
        <dgm:presLayoutVars>
          <dgm:bulletEnabled val="1"/>
        </dgm:presLayoutVars>
      </dgm:prSet>
      <dgm:spPr/>
      <dgm:t>
        <a:bodyPr/>
        <a:lstStyle/>
        <a:p>
          <a:endParaRPr lang="fr-CA"/>
        </a:p>
      </dgm:t>
    </dgm:pt>
    <dgm:pt modelId="{DBF388A8-5C60-4EA4-B782-354483B22998}" type="pres">
      <dgm:prSet presAssocID="{1801159F-D9E5-44D8-836B-06471CE4E069}" presName="line3" presStyleLbl="callout" presStyleIdx="4" presStyleCnt="8"/>
      <dgm:spPr/>
    </dgm:pt>
    <dgm:pt modelId="{E4B0585F-FF47-486A-8037-C975BF0288D3}" type="pres">
      <dgm:prSet presAssocID="{1801159F-D9E5-44D8-836B-06471CE4E069}" presName="d3" presStyleLbl="callout" presStyleIdx="5" presStyleCnt="8"/>
      <dgm:spPr/>
    </dgm:pt>
    <dgm:pt modelId="{289837DD-1DB9-4398-A771-381391EA4861}" type="pres">
      <dgm:prSet presAssocID="{93340A98-6355-4F1A-8A4A-C0BBC38D311C}" presName="circle4" presStyleLbl="lnNode1" presStyleIdx="3" presStyleCnt="4"/>
      <dgm:spPr/>
    </dgm:pt>
    <dgm:pt modelId="{2BD16DF5-C436-40A9-BD59-D01978CC760D}" type="pres">
      <dgm:prSet presAssocID="{93340A98-6355-4F1A-8A4A-C0BBC38D311C}" presName="text4" presStyleLbl="revTx" presStyleIdx="3" presStyleCnt="4" custScaleX="161780" custLinFactNeighborX="24800" custLinFactNeighborY="16808">
        <dgm:presLayoutVars>
          <dgm:bulletEnabled val="1"/>
        </dgm:presLayoutVars>
      </dgm:prSet>
      <dgm:spPr/>
      <dgm:t>
        <a:bodyPr/>
        <a:lstStyle/>
        <a:p>
          <a:endParaRPr lang="fr-CA"/>
        </a:p>
      </dgm:t>
    </dgm:pt>
    <dgm:pt modelId="{18189506-6AD8-42BA-84A1-A4C7E6188CCA}" type="pres">
      <dgm:prSet presAssocID="{93340A98-6355-4F1A-8A4A-C0BBC38D311C}" presName="line4" presStyleLbl="callout" presStyleIdx="6" presStyleCnt="8"/>
      <dgm:spPr/>
    </dgm:pt>
    <dgm:pt modelId="{2552C6E6-8C5D-4F9D-A1D3-AD5B9B57EA4A}" type="pres">
      <dgm:prSet presAssocID="{93340A98-6355-4F1A-8A4A-C0BBC38D311C}" presName="d4" presStyleLbl="callout" presStyleIdx="7" presStyleCnt="8"/>
      <dgm:spPr/>
    </dgm:pt>
  </dgm:ptLst>
  <dgm:cxnLst>
    <dgm:cxn modelId="{1A89C7BE-AB83-4ED6-8168-42EA8FA71344}" srcId="{56DA7BBB-773D-4586-A42F-B58CB647B886}" destId="{FD3018AE-F22E-4DC1-BBD9-F7189A2DF057}" srcOrd="1" destOrd="0" parTransId="{CD70FB82-5DA2-4F8A-AC03-772EA77508D6}" sibTransId="{DAAE5879-3463-496F-A8CB-A85DB554DF68}"/>
    <dgm:cxn modelId="{9BC1B9F7-9AF3-4A88-9968-1749E20D070A}" type="presOf" srcId="{56DA7BBB-773D-4586-A42F-B58CB647B886}" destId="{F79EA079-BA7A-436E-8C30-81DBB6D1965D}" srcOrd="0" destOrd="0" presId="urn:microsoft.com/office/officeart/2005/8/layout/target1"/>
    <dgm:cxn modelId="{6469B848-E6D6-40CE-A0D4-09AC8CB00FEC}" type="presOf" srcId="{FD3018AE-F22E-4DC1-BBD9-F7189A2DF057}" destId="{0C22F010-887A-40DD-ABC9-9CA4EE1C9C13}" srcOrd="0" destOrd="0" presId="urn:microsoft.com/office/officeart/2005/8/layout/target1"/>
    <dgm:cxn modelId="{317F23F0-9A5D-476D-80D1-1DD23987A591}" type="presOf" srcId="{8D468A7C-A0C8-4E15-9575-0062EE8AAB93}" destId="{970D998A-ABDC-4195-88BA-764606498C58}" srcOrd="0" destOrd="0" presId="urn:microsoft.com/office/officeart/2005/8/layout/target1"/>
    <dgm:cxn modelId="{808C406B-6AC2-446E-9FED-F3AC5A3472D7}" srcId="{56DA7BBB-773D-4586-A42F-B58CB647B886}" destId="{93340A98-6355-4F1A-8A4A-C0BBC38D311C}" srcOrd="3" destOrd="0" parTransId="{E55DB848-555F-4F74-8492-F07D62150034}" sibTransId="{A900B5D6-AA5F-4F33-8A0D-D5E1BD9A91F9}"/>
    <dgm:cxn modelId="{0F79DC70-1BEC-43C4-A367-012138098D17}" type="presOf" srcId="{93340A98-6355-4F1A-8A4A-C0BBC38D311C}" destId="{2BD16DF5-C436-40A9-BD59-D01978CC760D}" srcOrd="0" destOrd="0" presId="urn:microsoft.com/office/officeart/2005/8/layout/target1"/>
    <dgm:cxn modelId="{F2D4D65B-0B9E-4C85-B4E8-1E88894AC0FC}" srcId="{56DA7BBB-773D-4586-A42F-B58CB647B886}" destId="{8D468A7C-A0C8-4E15-9575-0062EE8AAB93}" srcOrd="0" destOrd="0" parTransId="{017944E2-A45D-4EDB-BC5F-BB41FAEABA7A}" sibTransId="{7B74670E-9FC3-4FA9-B27F-35DE71CD5248}"/>
    <dgm:cxn modelId="{7F56A3B2-9B70-47BC-8112-D9AF1EAC13CC}" type="presOf" srcId="{1801159F-D9E5-44D8-836B-06471CE4E069}" destId="{A0BE8AB9-A79C-4E28-AE38-9B1DB431E384}" srcOrd="0" destOrd="0" presId="urn:microsoft.com/office/officeart/2005/8/layout/target1"/>
    <dgm:cxn modelId="{882DAC5A-17B0-40BE-9B86-5A520567AA97}" srcId="{56DA7BBB-773D-4586-A42F-B58CB647B886}" destId="{1801159F-D9E5-44D8-836B-06471CE4E069}" srcOrd="2" destOrd="0" parTransId="{AEF5EDDF-ACDC-4A80-B9C1-3C19F8B61776}" sibTransId="{A5EB9C4F-9A1A-4640-BE51-537FE2535D1E}"/>
    <dgm:cxn modelId="{4DD20D2F-BF33-495A-A016-1558CE603FB8}" type="presParOf" srcId="{F79EA079-BA7A-436E-8C30-81DBB6D1965D}" destId="{216C6BDA-3545-48A7-8E7A-DF6507D2E629}" srcOrd="0" destOrd="0" presId="urn:microsoft.com/office/officeart/2005/8/layout/target1"/>
    <dgm:cxn modelId="{68794D4D-DFFF-4CE8-84DE-98A96F1733C1}" type="presParOf" srcId="{F79EA079-BA7A-436E-8C30-81DBB6D1965D}" destId="{970D998A-ABDC-4195-88BA-764606498C58}" srcOrd="1" destOrd="0" presId="urn:microsoft.com/office/officeart/2005/8/layout/target1"/>
    <dgm:cxn modelId="{533B8BD2-3849-4DCB-97C4-9F49FCB6E05D}" type="presParOf" srcId="{F79EA079-BA7A-436E-8C30-81DBB6D1965D}" destId="{94D2823B-B400-46A4-B668-C113EC3E9242}" srcOrd="2" destOrd="0" presId="urn:microsoft.com/office/officeart/2005/8/layout/target1"/>
    <dgm:cxn modelId="{97396F5D-5B0A-47B9-8BA1-FD7774FA21E1}" type="presParOf" srcId="{F79EA079-BA7A-436E-8C30-81DBB6D1965D}" destId="{15C23446-BEB0-493E-B754-51D896DD0CCA}" srcOrd="3" destOrd="0" presId="urn:microsoft.com/office/officeart/2005/8/layout/target1"/>
    <dgm:cxn modelId="{C262D7A3-C1F2-49D5-908C-1CADEA9DD8DA}" type="presParOf" srcId="{F79EA079-BA7A-436E-8C30-81DBB6D1965D}" destId="{0B7A72B8-7714-439D-9744-9F4EB74EDC09}" srcOrd="4" destOrd="0" presId="urn:microsoft.com/office/officeart/2005/8/layout/target1"/>
    <dgm:cxn modelId="{617A625D-6D11-449D-BCE4-8F1B056EF0BD}" type="presParOf" srcId="{F79EA079-BA7A-436E-8C30-81DBB6D1965D}" destId="{0C22F010-887A-40DD-ABC9-9CA4EE1C9C13}" srcOrd="5" destOrd="0" presId="urn:microsoft.com/office/officeart/2005/8/layout/target1"/>
    <dgm:cxn modelId="{69967E2F-EA35-4498-8141-A55CBB88681F}" type="presParOf" srcId="{F79EA079-BA7A-436E-8C30-81DBB6D1965D}" destId="{A327532A-BF94-4E03-9B6E-1286C9119E73}" srcOrd="6" destOrd="0" presId="urn:microsoft.com/office/officeart/2005/8/layout/target1"/>
    <dgm:cxn modelId="{A5EFEF12-A3DA-4D11-B30A-575A5A87F391}" type="presParOf" srcId="{F79EA079-BA7A-436E-8C30-81DBB6D1965D}" destId="{A8E9E189-F8F7-451D-871A-139AE9899AAD}" srcOrd="7" destOrd="0" presId="urn:microsoft.com/office/officeart/2005/8/layout/target1"/>
    <dgm:cxn modelId="{4F491D73-C04B-4C86-A040-CE9BA9E2A0B8}" type="presParOf" srcId="{F79EA079-BA7A-436E-8C30-81DBB6D1965D}" destId="{99434A8E-E335-4D98-846F-DC281880ACBF}" srcOrd="8" destOrd="0" presId="urn:microsoft.com/office/officeart/2005/8/layout/target1"/>
    <dgm:cxn modelId="{788D5ACA-DB04-4498-9469-4A3E5673EEBD}" type="presParOf" srcId="{F79EA079-BA7A-436E-8C30-81DBB6D1965D}" destId="{A0BE8AB9-A79C-4E28-AE38-9B1DB431E384}" srcOrd="9" destOrd="0" presId="urn:microsoft.com/office/officeart/2005/8/layout/target1"/>
    <dgm:cxn modelId="{F0F3A671-A6F0-40E7-9214-D34ED004A48B}" type="presParOf" srcId="{F79EA079-BA7A-436E-8C30-81DBB6D1965D}" destId="{DBF388A8-5C60-4EA4-B782-354483B22998}" srcOrd="10" destOrd="0" presId="urn:microsoft.com/office/officeart/2005/8/layout/target1"/>
    <dgm:cxn modelId="{58786828-053C-4C5E-8837-B466100E1375}" type="presParOf" srcId="{F79EA079-BA7A-436E-8C30-81DBB6D1965D}" destId="{E4B0585F-FF47-486A-8037-C975BF0288D3}" srcOrd="11" destOrd="0" presId="urn:microsoft.com/office/officeart/2005/8/layout/target1"/>
    <dgm:cxn modelId="{D0FBC4D2-2B7F-4127-A2AB-A0F5540F4E0F}" type="presParOf" srcId="{F79EA079-BA7A-436E-8C30-81DBB6D1965D}" destId="{289837DD-1DB9-4398-A771-381391EA4861}" srcOrd="12" destOrd="0" presId="urn:microsoft.com/office/officeart/2005/8/layout/target1"/>
    <dgm:cxn modelId="{7DCC88FA-A4ED-4363-9DA9-F9702D0F221D}" type="presParOf" srcId="{F79EA079-BA7A-436E-8C30-81DBB6D1965D}" destId="{2BD16DF5-C436-40A9-BD59-D01978CC760D}" srcOrd="13" destOrd="0" presId="urn:microsoft.com/office/officeart/2005/8/layout/target1"/>
    <dgm:cxn modelId="{5D4D26A3-8DFB-408A-808C-DE40F2A0EF30}" type="presParOf" srcId="{F79EA079-BA7A-436E-8C30-81DBB6D1965D}" destId="{18189506-6AD8-42BA-84A1-A4C7E6188CCA}" srcOrd="14" destOrd="0" presId="urn:microsoft.com/office/officeart/2005/8/layout/target1"/>
    <dgm:cxn modelId="{CD06B43B-8370-4765-9638-ECCB976B07F1}" type="presParOf" srcId="{F79EA079-BA7A-436E-8C30-81DBB6D1965D}" destId="{2552C6E6-8C5D-4F9D-A1D3-AD5B9B57EA4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fr-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730D24EA-3C45-45DD-9573-A1200CC5686C}" type="datetimeFigureOut">
              <a:rPr lang="fr-CA"/>
              <a:pPr>
                <a:defRPr/>
              </a:pPr>
              <a:t>2019-02-05</a:t>
            </a:fld>
            <a:endParaRPr lang="fr-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fr-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05A4A68-F84D-4EA9-BE76-8D78A2AC9CAD}" type="slidenum">
              <a:rPr lang="fr-CA" altLang="fr-FR"/>
              <a:pPr/>
              <a:t>‹N°›</a:t>
            </a:fld>
            <a:endParaRPr lang="fr-CA" altLang="fr-FR"/>
          </a:p>
        </p:txBody>
      </p:sp>
    </p:spTree>
    <p:extLst>
      <p:ext uri="{BB962C8B-B14F-4D97-AF65-F5344CB8AC3E}">
        <p14:creationId xmlns:p14="http://schemas.microsoft.com/office/powerpoint/2010/main" val="171536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vl1pPr>
          </a:lstStyle>
          <a:p>
            <a:pPr>
              <a:defRPr/>
            </a:pPr>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vl1pPr>
          </a:lstStyle>
          <a:p>
            <a:pPr>
              <a:defRPr/>
            </a:pPr>
            <a:fld id="{DB96E269-ECE1-49F1-93BA-66DE8CEA3696}" type="datetimeFigureOut">
              <a:rPr lang="fr-CA"/>
              <a:pPr>
                <a:defRPr/>
              </a:pPr>
              <a:t>2019-02-05</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fr-CA" noProof="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vl1pPr>
          </a:lstStyle>
          <a:p>
            <a:pPr>
              <a:defRPr/>
            </a:pPr>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06F8C0F-E1DB-4B99-9953-D70F003664BE}" type="slidenum">
              <a:rPr lang="fr-CA" altLang="fr-FR"/>
              <a:pPr/>
              <a:t>‹N°›</a:t>
            </a:fld>
            <a:endParaRPr lang="fr-CA" altLang="fr-FR"/>
          </a:p>
        </p:txBody>
      </p:sp>
    </p:spTree>
    <p:extLst>
      <p:ext uri="{BB962C8B-B14F-4D97-AF65-F5344CB8AC3E}">
        <p14:creationId xmlns:p14="http://schemas.microsoft.com/office/powerpoint/2010/main" val="2596313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dirty="0" smtClean="0"/>
              <a:t>Webinaire à l’intention des dirigeantes et</a:t>
            </a:r>
            <a:r>
              <a:rPr lang="fr-CA" sz="1200" baseline="0" dirty="0" smtClean="0"/>
              <a:t> dirigeants </a:t>
            </a:r>
            <a:r>
              <a:rPr lang="fr-CA" sz="1200" dirty="0" smtClean="0"/>
              <a:t>du </a:t>
            </a:r>
            <a:r>
              <a:rPr lang="fr-CA" sz="1200" dirty="0"/>
              <a:t>système de justice en Saskatchewan et plus particulièrement aux cadres et employés du ministère de la Justice de la </a:t>
            </a:r>
            <a:r>
              <a:rPr lang="fr-CA" sz="1200" dirty="0" smtClean="0"/>
              <a:t>Saskatchewan.</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a:t>
            </a:fld>
            <a:endParaRPr lang="fr-CA" altLang="fr-FR"/>
          </a:p>
        </p:txBody>
      </p:sp>
    </p:spTree>
    <p:extLst>
      <p:ext uri="{BB962C8B-B14F-4D97-AF65-F5344CB8AC3E}">
        <p14:creationId xmlns:p14="http://schemas.microsoft.com/office/powerpoint/2010/main" val="140637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fr-FR" dirty="0"/>
              <a:t>Le Centre Info-Justice Saskatchewan peut et veut vous </a:t>
            </a:r>
            <a:r>
              <a:rPr lang="fr-CA" altLang="fr-FR" dirty="0" smtClean="0"/>
              <a:t>aider!</a:t>
            </a:r>
            <a:endParaRPr lang="fr-CA" altLang="fr-FR" dirty="0"/>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71DF61-A250-4729-B7A5-E1CAFC1720BE}" type="slidenum">
              <a:rPr lang="fr-CA" altLang="fr-FR"/>
              <a:pPr eaLnBrk="1" hangingPunct="1"/>
              <a:t>10</a:t>
            </a:fld>
            <a:endParaRPr lang="fr-CA" altLang="fr-FR"/>
          </a:p>
        </p:txBody>
      </p:sp>
    </p:spTree>
    <p:extLst>
      <p:ext uri="{BB962C8B-B14F-4D97-AF65-F5344CB8AC3E}">
        <p14:creationId xmlns:p14="http://schemas.microsoft.com/office/powerpoint/2010/main" val="312787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11</a:t>
            </a:fld>
            <a:endParaRPr lang="fr-CA" altLang="fr-FR"/>
          </a:p>
        </p:txBody>
      </p:sp>
    </p:spTree>
    <p:extLst>
      <p:ext uri="{BB962C8B-B14F-4D97-AF65-F5344CB8AC3E}">
        <p14:creationId xmlns:p14="http://schemas.microsoft.com/office/powerpoint/2010/main" val="48082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Pour toute question</a:t>
            </a:r>
            <a:r>
              <a:rPr lang="fr-CA" baseline="0" dirty="0" smtClean="0"/>
              <a:t>, commentaire ou suggestion, n’hésitez pas à communiquer avec le Centre Info-Justice dont les coordonnées apparaissent à l’écran.</a:t>
            </a:r>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12</a:t>
            </a:fld>
            <a:endParaRPr lang="fr-CA" altLang="fr-FR"/>
          </a:p>
        </p:txBody>
      </p:sp>
    </p:spTree>
    <p:extLst>
      <p:ext uri="{BB962C8B-B14F-4D97-AF65-F5344CB8AC3E}">
        <p14:creationId xmlns:p14="http://schemas.microsoft.com/office/powerpoint/2010/main" val="4137029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Quelles sont les actions concrètes que les dirigeants peuvent prendre pour </a:t>
            </a:r>
            <a:r>
              <a:rPr lang="fr-CA" dirty="0" smtClean="0"/>
              <a:t>mettre en place</a:t>
            </a:r>
            <a:r>
              <a:rPr lang="fr-CA" baseline="0" dirty="0" smtClean="0"/>
              <a:t> une </a:t>
            </a:r>
            <a:r>
              <a:rPr lang="fr-CA" dirty="0" smtClean="0"/>
              <a:t>offre active?</a:t>
            </a:r>
            <a:endParaRPr lang="fr-CA" dirty="0"/>
          </a:p>
          <a:p>
            <a:r>
              <a:rPr lang="fr-CA" b="1" dirty="0" smtClean="0"/>
              <a:t>Réponse :</a:t>
            </a:r>
            <a:endParaRPr lang="fr-CA" b="1" dirty="0"/>
          </a:p>
          <a:p>
            <a:r>
              <a:rPr lang="fr-CA" dirty="0"/>
              <a:t>D’abord, il doit y avoir un message clair des dirigeants que l’offre active est la norme en matière </a:t>
            </a:r>
            <a:r>
              <a:rPr lang="fr-CA" dirty="0" smtClean="0"/>
              <a:t>de </a:t>
            </a:r>
            <a:r>
              <a:rPr lang="fr-CA" dirty="0"/>
              <a:t>service et ils doivent </a:t>
            </a:r>
            <a:r>
              <a:rPr lang="fr-CA" dirty="0" smtClean="0"/>
              <a:t>diffuser les informations pertinentes à cet égard à tous les intervenants </a:t>
            </a:r>
            <a:r>
              <a:rPr lang="fr-CA" dirty="0"/>
              <a:t>dans le système afin de mieux les conscientiser au rôle de leadership et de collaboration qu’ils doivent </a:t>
            </a:r>
            <a:r>
              <a:rPr lang="fr-CA" dirty="0" smtClean="0"/>
              <a:t>assumer.</a:t>
            </a:r>
            <a:endParaRPr lang="fr-CA" dirty="0"/>
          </a:p>
          <a:p>
            <a:r>
              <a:rPr lang="fr-CA" dirty="0"/>
              <a:t>La diffusion planifiée du cadre de référence dans tout le système et auprès de tous les intervenants serait </a:t>
            </a:r>
            <a:r>
              <a:rPr lang="fr-CA" dirty="0" smtClean="0"/>
              <a:t>un premier pas dans la bonne direction.</a:t>
            </a:r>
            <a:endParaRPr lang="fr-CA" dirty="0"/>
          </a:p>
          <a:p>
            <a:r>
              <a:rPr lang="fr-CA" dirty="0" smtClean="0"/>
              <a:t>Questions </a:t>
            </a:r>
            <a:r>
              <a:rPr lang="fr-CA" dirty="0"/>
              <a:t>à se </a:t>
            </a:r>
            <a:r>
              <a:rPr lang="fr-CA" dirty="0" smtClean="0"/>
              <a:t>poser :</a:t>
            </a:r>
            <a:endParaRPr lang="fr-CA" dirty="0"/>
          </a:p>
          <a:p>
            <a:pPr marL="228600" indent="-228600">
              <a:buFont typeface="+mj-lt"/>
              <a:buAutoNum type="arabicPeriod"/>
            </a:pPr>
            <a:r>
              <a:rPr lang="fr-CA" sz="1200" i="1" dirty="0"/>
              <a:t>Avons-nous une bonne connaissance des politiques et des lois qui sous-tendent la légitimité de l’offre </a:t>
            </a:r>
            <a:r>
              <a:rPr lang="fr-CA" sz="1200" i="1" dirty="0" smtClean="0"/>
              <a:t>active?</a:t>
            </a:r>
            <a:endParaRPr lang="fr-CA" sz="1200" i="1" dirty="0"/>
          </a:p>
          <a:p>
            <a:pPr marL="228600" indent="-228600">
              <a:buFont typeface="+mj-lt"/>
              <a:buAutoNum type="arabicPeriod"/>
            </a:pPr>
            <a:r>
              <a:rPr lang="fr-CA" sz="1200" i="1" dirty="0" smtClean="0"/>
              <a:t>Avons-nous </a:t>
            </a:r>
            <a:r>
              <a:rPr lang="fr-CA" sz="1200" i="1" dirty="0"/>
              <a:t>pris connaissance du cadre de référence pour l’offre active de services en français en matière de </a:t>
            </a:r>
            <a:r>
              <a:rPr lang="fr-CA" sz="1200" i="1" dirty="0" smtClean="0"/>
              <a:t>justice?</a:t>
            </a:r>
            <a:endParaRPr lang="fr-CA" sz="1200" i="1" dirty="0"/>
          </a:p>
          <a:p>
            <a:pPr marL="228600" indent="-228600">
              <a:buFont typeface="+mj-lt"/>
              <a:buAutoNum type="arabicPeriod"/>
            </a:pPr>
            <a:r>
              <a:rPr lang="fr-CA" sz="1200" i="1" dirty="0" smtClean="0"/>
              <a:t>Avons-nous </a:t>
            </a:r>
            <a:r>
              <a:rPr lang="fr-CA" sz="1200" i="1" dirty="0"/>
              <a:t>une idée de l’étendue et de la qualité de l’offre </a:t>
            </a:r>
            <a:r>
              <a:rPr lang="fr-CA" sz="1200" i="1" dirty="0" smtClean="0"/>
              <a:t>active de</a:t>
            </a:r>
            <a:r>
              <a:rPr lang="fr-CA" sz="1200" i="1" baseline="0" dirty="0" smtClean="0"/>
              <a:t> services en français</a:t>
            </a:r>
            <a:r>
              <a:rPr lang="fr-CA" sz="1200" i="1" dirty="0" smtClean="0"/>
              <a:t> </a:t>
            </a:r>
            <a:r>
              <a:rPr lang="fr-CA" sz="1200" i="1" dirty="0"/>
              <a:t>dans notre système </a:t>
            </a:r>
            <a:r>
              <a:rPr lang="fr-CA" sz="1200" i="1" dirty="0" smtClean="0"/>
              <a:t>judiciaire?</a:t>
            </a:r>
            <a:endParaRPr lang="fr-CA" sz="1200" i="1" dirty="0"/>
          </a:p>
          <a:p>
            <a:pPr marL="228600" indent="-228600">
              <a:buFont typeface="+mj-lt"/>
              <a:buAutoNum type="arabicPeriod"/>
            </a:pPr>
            <a:r>
              <a:rPr lang="fr-CA" sz="1200" i="1" dirty="0" smtClean="0"/>
              <a:t>Avons-nous </a:t>
            </a:r>
            <a:r>
              <a:rPr lang="fr-CA" sz="1200" i="1" dirty="0"/>
              <a:t>une idée des défis que les intervenants du système </a:t>
            </a:r>
            <a:r>
              <a:rPr lang="fr-CA" sz="1200" i="1" dirty="0" smtClean="0"/>
              <a:t>devront relever?</a:t>
            </a:r>
            <a:endParaRPr lang="fr-CA" sz="1200" i="1"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2</a:t>
            </a:fld>
            <a:endParaRPr lang="fr-CA" altLang="fr-FR"/>
          </a:p>
        </p:txBody>
      </p:sp>
    </p:spTree>
    <p:extLst>
      <p:ext uri="{BB962C8B-B14F-4D97-AF65-F5344CB8AC3E}">
        <p14:creationId xmlns:p14="http://schemas.microsoft.com/office/powerpoint/2010/main" val="352733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Ensuite, </a:t>
            </a:r>
            <a:r>
              <a:rPr lang="fr-CA" dirty="0"/>
              <a:t>les dirigeants auront la responsabilité de mettre à jour les politiques de désignation de postes bilingues ainsi que les stratégies de recrutement du personnel bilingue afin de pouvoir livrer des services de qualité comparable dans toutes les composantes du système.</a:t>
            </a:r>
          </a:p>
          <a:p>
            <a:r>
              <a:rPr lang="fr-CA" dirty="0"/>
              <a:t>Il faudra également prévoir les formations du personnel qui devront être offertes pour rencontrer les besoins et outiller les intervenants pour qu’ils puissent réussir l’offre active dans leur domaine d’intervention.</a:t>
            </a:r>
          </a:p>
          <a:p>
            <a:r>
              <a:rPr lang="fr-CA" dirty="0"/>
              <a:t>Enfin, les dirigeants auront intérêt à créer des partenariats et à encourager l’établissement de partenariats à travers le système pour faciliter la collaboration et la transmission d’information </a:t>
            </a:r>
            <a:r>
              <a:rPr lang="fr-CA" dirty="0" smtClean="0"/>
              <a:t>et des </a:t>
            </a:r>
            <a:r>
              <a:rPr lang="fr-CA" dirty="0"/>
              <a:t>meilleures pratiques.</a:t>
            </a:r>
          </a:p>
          <a:p>
            <a:r>
              <a:rPr lang="fr-CA" sz="1200" i="1" dirty="0"/>
              <a:t>Avons-nous établi des mécanismes de collaboration avec l’ensemble des intervenants ayant </a:t>
            </a:r>
            <a:r>
              <a:rPr lang="fr-CA" sz="1200" i="1" dirty="0" smtClean="0"/>
              <a:t>la responsabilité de</a:t>
            </a:r>
            <a:r>
              <a:rPr lang="fr-CA" sz="1200" i="1" baseline="0" dirty="0" smtClean="0"/>
              <a:t> </a:t>
            </a:r>
            <a:r>
              <a:rPr lang="fr-CA" sz="1200" i="1" dirty="0" smtClean="0"/>
              <a:t>l’offre active? </a:t>
            </a:r>
            <a:r>
              <a:rPr lang="fr-CA" sz="1200" i="1" dirty="0"/>
              <a:t>Sinon, ou peut-on </a:t>
            </a:r>
            <a:r>
              <a:rPr lang="fr-CA" sz="1200" i="1" dirty="0" smtClean="0"/>
              <a:t>commencer?</a:t>
            </a:r>
            <a:endParaRPr lang="fr-CA" sz="1200" i="1" dirty="0"/>
          </a:p>
          <a:p>
            <a:r>
              <a:rPr lang="fr-CA" sz="1200" i="1" dirty="0"/>
              <a:t>Est-ce que nous </a:t>
            </a:r>
            <a:r>
              <a:rPr lang="fr-CA" sz="1200" i="1" dirty="0" smtClean="0"/>
              <a:t>encourageons et outillons les </a:t>
            </a:r>
            <a:r>
              <a:rPr lang="fr-CA" sz="1200" i="1" dirty="0"/>
              <a:t>intervenants du système </a:t>
            </a:r>
            <a:r>
              <a:rPr lang="fr-CA" sz="1200" i="1" dirty="0" smtClean="0"/>
              <a:t>pour </a:t>
            </a:r>
            <a:r>
              <a:rPr lang="fr-CA" sz="1200" i="1" dirty="0"/>
              <a:t>faciliter l’offre active?</a:t>
            </a:r>
          </a:p>
          <a:p>
            <a:r>
              <a:rPr lang="fr-CA" sz="1200" i="1" dirty="0"/>
              <a:t>Quelles ressources a-t-on </a:t>
            </a:r>
            <a:r>
              <a:rPr lang="fr-CA" sz="1200" i="1" dirty="0" smtClean="0"/>
              <a:t>mis </a:t>
            </a:r>
            <a:r>
              <a:rPr lang="fr-CA" sz="1200" i="1" dirty="0"/>
              <a:t>à leur </a:t>
            </a:r>
            <a:r>
              <a:rPr lang="fr-CA" sz="1200" i="1" dirty="0" smtClean="0"/>
              <a:t>disposition?</a:t>
            </a:r>
            <a:endParaRPr lang="fr-CA" sz="1200" i="1"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3</a:t>
            </a:fld>
            <a:endParaRPr lang="fr-CA" altLang="fr-FR"/>
          </a:p>
        </p:txBody>
      </p:sp>
    </p:spTree>
    <p:extLst>
      <p:ext uri="{BB962C8B-B14F-4D97-AF65-F5344CB8AC3E}">
        <p14:creationId xmlns:p14="http://schemas.microsoft.com/office/powerpoint/2010/main" val="378497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Comité consultatif et l’Assemblée communautaire fransaskoise (ACF) sont </a:t>
            </a:r>
            <a:r>
              <a:rPr lang="fr-CA" dirty="0" smtClean="0"/>
              <a:t>des forums établis de concertation et sont en </a:t>
            </a:r>
            <a:r>
              <a:rPr lang="fr-CA" dirty="0"/>
              <a:t>mesure de faciliter les communications avec la communauté et ses composantes.</a:t>
            </a:r>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4</a:t>
            </a:fld>
            <a:endParaRPr lang="fr-CA" altLang="fr-FR"/>
          </a:p>
        </p:txBody>
      </p:sp>
    </p:spTree>
    <p:extLst>
      <p:ext uri="{BB962C8B-B14F-4D97-AF65-F5344CB8AC3E}">
        <p14:creationId xmlns:p14="http://schemas.microsoft.com/office/powerpoint/2010/main" val="210662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smtClean="0"/>
              <a:t>Question </a:t>
            </a:r>
            <a:r>
              <a:rPr lang="fr-CA" dirty="0" smtClean="0"/>
              <a:t>: </a:t>
            </a:r>
            <a:r>
              <a:rPr lang="fr-CA" dirty="0"/>
              <a:t>Qui est l’ultime responsable de l’offre active de services en français en matière de </a:t>
            </a:r>
            <a:r>
              <a:rPr lang="fr-CA" dirty="0" smtClean="0"/>
              <a:t>justice?</a:t>
            </a:r>
            <a:endParaRPr lang="fr-CA" dirty="0"/>
          </a:p>
          <a:p>
            <a:r>
              <a:rPr lang="fr-CA" b="1" dirty="0" smtClean="0"/>
              <a:t>Réponse : </a:t>
            </a:r>
            <a:r>
              <a:rPr lang="fr-CA" dirty="0"/>
              <a:t>Pour que ce soit une </a:t>
            </a:r>
            <a:r>
              <a:rPr lang="fr-CA" dirty="0" smtClean="0"/>
              <a:t>réussite, </a:t>
            </a:r>
            <a:r>
              <a:rPr lang="fr-CA" dirty="0"/>
              <a:t>il faut vraiment un leadership </a:t>
            </a:r>
            <a:r>
              <a:rPr lang="fr-CA" dirty="0" smtClean="0"/>
              <a:t>collaboratif à </a:t>
            </a:r>
            <a:r>
              <a:rPr lang="fr-CA" dirty="0"/>
              <a:t>tous les paliers du système </a:t>
            </a:r>
            <a:r>
              <a:rPr lang="fr-CA" dirty="0" smtClean="0"/>
              <a:t>et, </a:t>
            </a:r>
            <a:r>
              <a:rPr lang="fr-CA" dirty="0"/>
              <a:t>la communauté porte aussi une part de responsabilité.</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5</a:t>
            </a:fld>
            <a:endParaRPr lang="fr-CA" altLang="fr-FR"/>
          </a:p>
        </p:txBody>
      </p:sp>
    </p:spTree>
    <p:extLst>
      <p:ext uri="{BB962C8B-B14F-4D97-AF65-F5344CB8AC3E}">
        <p14:creationId xmlns:p14="http://schemas.microsoft.com/office/powerpoint/2010/main" val="321871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Question</a:t>
            </a:r>
            <a:r>
              <a:rPr lang="fr-CA" dirty="0"/>
              <a:t>: Peut-on décrire le rôle de </a:t>
            </a:r>
            <a:r>
              <a:rPr lang="fr-CA" dirty="0" smtClean="0"/>
              <a:t>chacun?</a:t>
            </a:r>
            <a:endParaRPr lang="fr-CA" dirty="0"/>
          </a:p>
          <a:p>
            <a:r>
              <a:rPr lang="fr-CA" b="1" dirty="0"/>
              <a:t>Réponse: </a:t>
            </a:r>
            <a:r>
              <a:rPr lang="fr-CA" dirty="0"/>
              <a:t>On peut au moins répartir les grandes fonctions qui seront requises pour assurer une offre active efficace.</a:t>
            </a:r>
          </a:p>
          <a:p>
            <a:pPr marL="524123" indent="-524123" eaLnBrk="1" hangingPunct="1">
              <a:buFont typeface="Calibri" panose="020F0502020204030204" pitchFamily="34" charset="0"/>
              <a:buAutoNum type="arabicPeriod"/>
            </a:pPr>
            <a:r>
              <a:rPr lang="fr-CA" altLang="fr-FR" dirty="0" smtClean="0"/>
              <a:t>Créer </a:t>
            </a:r>
            <a:r>
              <a:rPr lang="fr-CA" altLang="fr-FR" dirty="0"/>
              <a:t>des conditions favorables </a:t>
            </a:r>
            <a:r>
              <a:rPr lang="fr-CA" altLang="fr-FR" dirty="0" smtClean="0"/>
              <a:t>– </a:t>
            </a:r>
            <a:r>
              <a:rPr lang="fr-CA" altLang="fr-FR" i="1" dirty="0" smtClean="0"/>
              <a:t>systémique (</a:t>
            </a:r>
            <a:r>
              <a:rPr lang="fr-CA" altLang="fr-FR" i="0" dirty="0" smtClean="0"/>
              <a:t>Préalable</a:t>
            </a:r>
            <a:r>
              <a:rPr lang="fr-CA" altLang="fr-FR" i="1" dirty="0" smtClean="0"/>
              <a:t> : </a:t>
            </a:r>
            <a:r>
              <a:rPr lang="fr-CA" altLang="fr-FR" dirty="0" smtClean="0"/>
              <a:t>faire l’état des lieux, identifier les lacunes</a:t>
            </a:r>
            <a:r>
              <a:rPr lang="fr-CA" altLang="fr-FR" baseline="0" dirty="0" smtClean="0"/>
              <a:t> et les besoins)</a:t>
            </a:r>
            <a:endParaRPr lang="fr-CA" altLang="fr-FR" i="1" dirty="0"/>
          </a:p>
          <a:p>
            <a:pPr marL="524123" indent="-524123" eaLnBrk="1" hangingPunct="1">
              <a:buFont typeface="Calibri" panose="020F0502020204030204" pitchFamily="34" charset="0"/>
              <a:buAutoNum type="arabicPeriod"/>
            </a:pPr>
            <a:r>
              <a:rPr lang="fr-CA" altLang="fr-FR" dirty="0"/>
              <a:t>Mettre en place les structures et les processus - </a:t>
            </a:r>
            <a:r>
              <a:rPr lang="fr-CA" altLang="fr-FR" i="1" dirty="0"/>
              <a:t>organisationnel</a:t>
            </a:r>
          </a:p>
          <a:p>
            <a:pPr marL="524123" indent="-524123" eaLnBrk="1" hangingPunct="1">
              <a:buFont typeface="Calibri" panose="020F0502020204030204" pitchFamily="34" charset="0"/>
              <a:buAutoNum type="arabicPeriod"/>
            </a:pPr>
            <a:r>
              <a:rPr lang="fr-CA" altLang="fr-FR" dirty="0"/>
              <a:t>Renforcer les capacités - </a:t>
            </a:r>
            <a:r>
              <a:rPr lang="fr-CA" altLang="fr-FR" i="1" dirty="0"/>
              <a:t>professionnel</a:t>
            </a:r>
          </a:p>
          <a:p>
            <a:pPr marL="524123" indent="-524123" eaLnBrk="1" hangingPunct="1">
              <a:buFont typeface="Calibri" panose="020F0502020204030204" pitchFamily="34" charset="0"/>
              <a:buAutoNum type="arabicPeriod"/>
            </a:pPr>
            <a:r>
              <a:rPr lang="fr-CA" altLang="fr-FR" dirty="0"/>
              <a:t>Stimuler la demande- </a:t>
            </a:r>
            <a:r>
              <a:rPr lang="fr-CA" altLang="fr-FR" i="1" dirty="0"/>
              <a:t>communautaire</a:t>
            </a:r>
          </a:p>
          <a:p>
            <a:endParaRPr lang="fr-CA" dirty="0" smtClean="0"/>
          </a:p>
          <a:p>
            <a:r>
              <a:rPr lang="fr-CA" dirty="0" smtClean="0"/>
              <a:t>Ces 4 rôles de leadership sont interdépendants et interconnectés dans tout le système. De là la nécessité d’établir un plan d’action concerté et cohérent entre</a:t>
            </a:r>
            <a:r>
              <a:rPr lang="fr-CA" baseline="0" dirty="0" smtClean="0"/>
              <a:t> les acteurs.</a:t>
            </a:r>
            <a:endParaRPr lang="fr-CA"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6</a:t>
            </a:fld>
            <a:endParaRPr lang="fr-CA" altLang="fr-FR"/>
          </a:p>
        </p:txBody>
      </p:sp>
    </p:spTree>
    <p:extLst>
      <p:ext uri="{BB962C8B-B14F-4D97-AF65-F5344CB8AC3E}">
        <p14:creationId xmlns:p14="http://schemas.microsoft.com/office/powerpoint/2010/main" val="168137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Question: </a:t>
            </a:r>
            <a:r>
              <a:rPr lang="fr-CA" dirty="0" smtClean="0"/>
              <a:t>Comment exercer un leadership éthique et collaboratif au sein du système en entier?</a:t>
            </a:r>
          </a:p>
          <a:p>
            <a:r>
              <a:rPr lang="fr-CA" b="1" dirty="0" smtClean="0"/>
              <a:t>Réponse:  </a:t>
            </a:r>
            <a:r>
              <a:rPr lang="fr-CA" dirty="0" smtClean="0"/>
              <a:t>Les dirigeants doivent interpeller, conscientiser et mobiliser</a:t>
            </a:r>
            <a:r>
              <a:rPr lang="fr-CA" baseline="0" dirty="0" smtClean="0"/>
              <a:t> les partenaires autour du cadre de référence et d’un plan d’action global concerté et cohérent.</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7</a:t>
            </a:fld>
            <a:endParaRPr lang="fr-CA" altLang="fr-FR"/>
          </a:p>
        </p:txBody>
      </p:sp>
    </p:spTree>
    <p:extLst>
      <p:ext uri="{BB962C8B-B14F-4D97-AF65-F5344CB8AC3E}">
        <p14:creationId xmlns:p14="http://schemas.microsoft.com/office/powerpoint/2010/main" val="684056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Question: Quels résultats </a:t>
            </a:r>
            <a:r>
              <a:rPr lang="fr-CA" dirty="0" smtClean="0"/>
              <a:t>aurons-nous</a:t>
            </a:r>
            <a:r>
              <a:rPr lang="fr-CA" baseline="0" dirty="0" smtClean="0"/>
              <a:t> atteint par </a:t>
            </a:r>
            <a:r>
              <a:rPr lang="fr-CA" dirty="0" smtClean="0"/>
              <a:t>la </a:t>
            </a:r>
            <a:r>
              <a:rPr lang="fr-CA" dirty="0"/>
              <a:t>mise en place d’une offre </a:t>
            </a:r>
            <a:r>
              <a:rPr lang="fr-CA" dirty="0" smtClean="0"/>
              <a:t>active?</a:t>
            </a:r>
            <a:endParaRPr lang="fr-CA" dirty="0"/>
          </a:p>
          <a:p>
            <a:r>
              <a:rPr lang="fr-CA" dirty="0"/>
              <a:t>Réponse:</a:t>
            </a:r>
          </a:p>
          <a:p>
            <a:pPr eaLnBrk="1" hangingPunct="1">
              <a:defRPr/>
            </a:pPr>
            <a:endParaRPr lang="fr-CA" altLang="fr-FR" dirty="0" smtClean="0"/>
          </a:p>
          <a:p>
            <a:pPr eaLnBrk="1" hangingPunct="1">
              <a:defRPr/>
            </a:pPr>
            <a:r>
              <a:rPr lang="fr-CA" altLang="fr-FR" dirty="0" smtClean="0"/>
              <a:t>Confiance </a:t>
            </a:r>
            <a:r>
              <a:rPr lang="fr-CA" altLang="fr-FR" dirty="0"/>
              <a:t>accrue dans le système de justice</a:t>
            </a:r>
          </a:p>
          <a:p>
            <a:pPr eaLnBrk="1" hangingPunct="1">
              <a:defRPr/>
            </a:pPr>
            <a:endParaRPr lang="fr-CA" altLang="fr-FR" dirty="0"/>
          </a:p>
          <a:p>
            <a:pPr eaLnBrk="1" hangingPunct="1">
              <a:defRPr/>
            </a:pPr>
            <a:r>
              <a:rPr lang="fr-CA" altLang="fr-FR" dirty="0"/>
              <a:t>Accès accru à la justice</a:t>
            </a:r>
          </a:p>
          <a:p>
            <a:pPr eaLnBrk="1" hangingPunct="1">
              <a:defRPr/>
            </a:pPr>
            <a:endParaRPr lang="fr-CA" altLang="fr-FR" dirty="0"/>
          </a:p>
          <a:p>
            <a:pPr eaLnBrk="1" hangingPunct="1">
              <a:defRPr/>
            </a:pPr>
            <a:r>
              <a:rPr lang="fr-CA" altLang="fr-FR" dirty="0"/>
              <a:t>Qualité accrue des services de justice</a:t>
            </a:r>
          </a:p>
          <a:p>
            <a:pPr eaLnBrk="1" hangingPunct="1">
              <a:defRPr/>
            </a:pPr>
            <a:endParaRPr lang="fr-CA" altLang="fr-FR" dirty="0"/>
          </a:p>
          <a:p>
            <a:pPr eaLnBrk="1" hangingPunct="1">
              <a:defRPr/>
            </a:pPr>
            <a:r>
              <a:rPr lang="fr-CA" altLang="fr-FR" sz="1200" dirty="0" smtClean="0"/>
              <a:t>Valorisation et promotion de la dualité linguistique canadienne</a:t>
            </a:r>
          </a:p>
          <a:p>
            <a:pPr eaLnBrk="1" hangingPunct="1">
              <a:defRPr/>
            </a:pPr>
            <a:endParaRPr lang="fr-CA" altLang="fr-FR" dirty="0"/>
          </a:p>
          <a:p>
            <a:endParaRPr lang="fr-CA"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8</a:t>
            </a:fld>
            <a:endParaRPr lang="fr-CA" altLang="fr-FR"/>
          </a:p>
        </p:txBody>
      </p:sp>
    </p:spTree>
    <p:extLst>
      <p:ext uri="{BB962C8B-B14F-4D97-AF65-F5344CB8AC3E}">
        <p14:creationId xmlns:p14="http://schemas.microsoft.com/office/powerpoint/2010/main" val="3789678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t>Laissez-moi voir si j’ai bien </a:t>
            </a:r>
            <a:r>
              <a:rPr lang="fr-CA" sz="1200" dirty="0" smtClean="0"/>
              <a:t>compris :</a:t>
            </a:r>
            <a:endParaRPr lang="fr-CA" sz="1200" dirty="0"/>
          </a:p>
          <a:p>
            <a:pPr>
              <a:defRPr/>
            </a:pPr>
            <a:r>
              <a:rPr lang="fr-CA" altLang="fr-FR" sz="1200" b="1" i="1" dirty="0"/>
              <a:t>L’offre active des services de justice en français est :</a:t>
            </a:r>
          </a:p>
          <a:p>
            <a:pPr lvl="1">
              <a:buFont typeface="Wingdings" panose="05000000000000000000" pitchFamily="2" charset="2"/>
              <a:buChar char="ü"/>
              <a:defRPr/>
            </a:pPr>
            <a:r>
              <a:rPr lang="fr-CA" altLang="fr-FR" sz="1200" dirty="0"/>
              <a:t>une question de légitimité, de respect, </a:t>
            </a:r>
            <a:r>
              <a:rPr lang="fr-CA" altLang="fr-FR" sz="1200" dirty="0" smtClean="0"/>
              <a:t>d’équité et de qualité des services donc, </a:t>
            </a:r>
            <a:r>
              <a:rPr lang="fr-CA" altLang="fr-FR" sz="1200" dirty="0"/>
              <a:t>une question d’éthique</a:t>
            </a:r>
          </a:p>
          <a:p>
            <a:pPr lvl="1">
              <a:buFont typeface="Wingdings" panose="05000000000000000000" pitchFamily="2" charset="2"/>
              <a:buChar char="ü"/>
              <a:defRPr/>
            </a:pPr>
            <a:r>
              <a:rPr lang="fr-CA" altLang="fr-FR" sz="1200" dirty="0"/>
              <a:t>un enjeu collectif et systémique</a:t>
            </a:r>
          </a:p>
          <a:p>
            <a:pPr lvl="1">
              <a:buFont typeface="Wingdings" panose="05000000000000000000" pitchFamily="2" charset="2"/>
              <a:buChar char="ü"/>
              <a:defRPr/>
            </a:pPr>
            <a:r>
              <a:rPr lang="fr-CA" sz="1200" dirty="0"/>
              <a:t>une question de leadership systémique, </a:t>
            </a:r>
            <a:r>
              <a:rPr lang="fr-CA" sz="1200" dirty="0" smtClean="0"/>
              <a:t>organisationnel</a:t>
            </a:r>
            <a:r>
              <a:rPr lang="fr-CA" sz="1200" dirty="0"/>
              <a:t>, professionnel et communautaire.</a:t>
            </a:r>
          </a:p>
          <a:p>
            <a:pPr marL="0" lvl="1">
              <a:defRPr/>
            </a:pPr>
            <a:endParaRPr lang="fr-CA" altLang="fr-FR" sz="1200" b="1" i="1" dirty="0"/>
          </a:p>
          <a:p>
            <a:pPr marL="0" lvl="1" algn="ctr">
              <a:defRPr/>
            </a:pPr>
            <a:r>
              <a:rPr lang="fr-CA" altLang="fr-FR" sz="1200" b="1" i="1" dirty="0"/>
              <a:t>L’offre active exige l’exercice d’un leadership collaboratif et </a:t>
            </a:r>
            <a:r>
              <a:rPr lang="fr-CA" altLang="fr-FR" sz="1200" b="1" i="1" dirty="0" smtClean="0"/>
              <a:t>éthique!</a:t>
            </a:r>
            <a:endParaRPr lang="fr-CA" altLang="fr-FR" sz="1200" b="1" i="1" dirty="0"/>
          </a:p>
          <a:p>
            <a:endParaRPr lang="fr-CA" sz="1200" dirty="0"/>
          </a:p>
        </p:txBody>
      </p:sp>
      <p:sp>
        <p:nvSpPr>
          <p:cNvPr id="4" name="Espace réservé du numéro de diapositive 3"/>
          <p:cNvSpPr>
            <a:spLocks noGrp="1"/>
          </p:cNvSpPr>
          <p:nvPr>
            <p:ph type="sldNum" sz="quarter" idx="10"/>
          </p:nvPr>
        </p:nvSpPr>
        <p:spPr/>
        <p:txBody>
          <a:bodyPr/>
          <a:lstStyle/>
          <a:p>
            <a:fld id="{206F8C0F-E1DB-4B99-9953-D70F003664BE}" type="slidenum">
              <a:rPr lang="fr-CA" altLang="fr-FR" smtClean="0"/>
              <a:pPr/>
              <a:t>9</a:t>
            </a:fld>
            <a:endParaRPr lang="fr-CA" altLang="fr-FR"/>
          </a:p>
        </p:txBody>
      </p:sp>
    </p:spTree>
    <p:extLst>
      <p:ext uri="{BB962C8B-B14F-4D97-AF65-F5344CB8AC3E}">
        <p14:creationId xmlns:p14="http://schemas.microsoft.com/office/powerpoint/2010/main" val="22611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7C83CB6-5D96-4938-9C38-33E4B5B8454A}"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6E8B77C8-8A2A-4F26-BF24-3DC2ACC7C6D1}" type="slidenum">
              <a:rPr lang="fr-CA" altLang="fr-FR"/>
              <a:pPr/>
              <a:t>‹N°›</a:t>
            </a:fld>
            <a:endParaRPr lang="fr-CA" altLang="fr-FR"/>
          </a:p>
        </p:txBody>
      </p:sp>
    </p:spTree>
    <p:extLst>
      <p:ext uri="{BB962C8B-B14F-4D97-AF65-F5344CB8AC3E}">
        <p14:creationId xmlns:p14="http://schemas.microsoft.com/office/powerpoint/2010/main" val="81908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5542A527-F5D2-420B-892B-07CCEEFB35C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15C4DFF-BCA7-4C16-A9C2-3FAFECC0D0E8}" type="slidenum">
              <a:rPr lang="fr-CA" altLang="fr-FR"/>
              <a:pPr/>
              <a:t>‹N°›</a:t>
            </a:fld>
            <a:endParaRPr lang="fr-CA" altLang="fr-FR"/>
          </a:p>
        </p:txBody>
      </p:sp>
    </p:spTree>
    <p:extLst>
      <p:ext uri="{BB962C8B-B14F-4D97-AF65-F5344CB8AC3E}">
        <p14:creationId xmlns:p14="http://schemas.microsoft.com/office/powerpoint/2010/main" val="285984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E106E4EE-4EBF-4E4D-AE3F-9D4784519763}"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F351D94B-59E8-4F06-8A7A-6E1B4E9E910E}" type="slidenum">
              <a:rPr lang="fr-CA" altLang="fr-FR"/>
              <a:pPr/>
              <a:t>‹N°›</a:t>
            </a:fld>
            <a:endParaRPr lang="fr-CA" altLang="fr-FR"/>
          </a:p>
        </p:txBody>
      </p:sp>
    </p:spTree>
    <p:extLst>
      <p:ext uri="{BB962C8B-B14F-4D97-AF65-F5344CB8AC3E}">
        <p14:creationId xmlns:p14="http://schemas.microsoft.com/office/powerpoint/2010/main" val="18872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lvl1pPr>
              <a:defRPr/>
            </a:lvl1pPr>
          </a:lstStyle>
          <a:p>
            <a:pPr>
              <a:defRPr/>
            </a:pPr>
            <a:fld id="{341AE148-EEEE-46B2-9567-B833868DFDEB}"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0890A999-F363-410F-BEC8-9DBC48E324C8}" type="slidenum">
              <a:rPr lang="fr-CA" altLang="fr-FR"/>
              <a:pPr/>
              <a:t>‹N°›</a:t>
            </a:fld>
            <a:endParaRPr lang="fr-CA" altLang="fr-FR"/>
          </a:p>
        </p:txBody>
      </p:sp>
    </p:spTree>
    <p:extLst>
      <p:ext uri="{BB962C8B-B14F-4D97-AF65-F5344CB8AC3E}">
        <p14:creationId xmlns:p14="http://schemas.microsoft.com/office/powerpoint/2010/main" val="27616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E24467-C2AE-4C4A-BC29-4084035F3D11}" type="datetime1">
              <a:rPr lang="fr-CA" smtClean="0"/>
              <a:t>2019-02-05</a:t>
            </a:fld>
            <a:endParaRPr lang="fr-CA"/>
          </a:p>
        </p:txBody>
      </p:sp>
      <p:sp>
        <p:nvSpPr>
          <p:cNvPr id="5" name="Footer Placeholder 4"/>
          <p:cNvSpPr>
            <a:spLocks noGrp="1"/>
          </p:cNvSpPr>
          <p:nvPr>
            <p:ph type="ftr" sz="quarter" idx="11"/>
          </p:nvPr>
        </p:nvSpPr>
        <p:spPr/>
        <p:txBody>
          <a:bodyPr/>
          <a:lstStyle>
            <a:lvl1pPr>
              <a:defRPr/>
            </a:lvl1pPr>
          </a:lstStyle>
          <a:p>
            <a:pPr>
              <a:defRPr/>
            </a:pPr>
            <a:endParaRPr lang="fr-CA"/>
          </a:p>
        </p:txBody>
      </p:sp>
      <p:sp>
        <p:nvSpPr>
          <p:cNvPr id="6" name="Slide Number Placeholder 5"/>
          <p:cNvSpPr>
            <a:spLocks noGrp="1"/>
          </p:cNvSpPr>
          <p:nvPr>
            <p:ph type="sldNum" sz="quarter" idx="12"/>
          </p:nvPr>
        </p:nvSpPr>
        <p:spPr/>
        <p:txBody>
          <a:bodyPr/>
          <a:lstStyle>
            <a:lvl1pPr>
              <a:defRPr/>
            </a:lvl1pPr>
          </a:lstStyle>
          <a:p>
            <a:fld id="{CDF7282C-0242-404D-809D-EB3D498D7E71}" type="slidenum">
              <a:rPr lang="fr-CA" altLang="fr-FR"/>
              <a:pPr/>
              <a:t>‹N°›</a:t>
            </a:fld>
            <a:endParaRPr lang="fr-CA" altLang="fr-FR"/>
          </a:p>
        </p:txBody>
      </p:sp>
    </p:spTree>
    <p:extLst>
      <p:ext uri="{BB962C8B-B14F-4D97-AF65-F5344CB8AC3E}">
        <p14:creationId xmlns:p14="http://schemas.microsoft.com/office/powerpoint/2010/main" val="253193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3"/>
          <p:cNvSpPr>
            <a:spLocks noGrp="1"/>
          </p:cNvSpPr>
          <p:nvPr>
            <p:ph type="dt" sz="half" idx="10"/>
          </p:nvPr>
        </p:nvSpPr>
        <p:spPr/>
        <p:txBody>
          <a:bodyPr/>
          <a:lstStyle>
            <a:lvl1pPr>
              <a:defRPr/>
            </a:lvl1pPr>
          </a:lstStyle>
          <a:p>
            <a:pPr>
              <a:defRPr/>
            </a:pPr>
            <a:fld id="{BB0E19E1-744B-44E1-9088-BBC39C287EE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7A4B8B54-9ED5-4AC1-A98E-18D8A09DDDB5}" type="slidenum">
              <a:rPr lang="fr-CA" altLang="fr-FR"/>
              <a:pPr/>
              <a:t>‹N°›</a:t>
            </a:fld>
            <a:endParaRPr lang="fr-CA" altLang="fr-FR"/>
          </a:p>
        </p:txBody>
      </p:sp>
    </p:spTree>
    <p:extLst>
      <p:ext uri="{BB962C8B-B14F-4D97-AF65-F5344CB8AC3E}">
        <p14:creationId xmlns:p14="http://schemas.microsoft.com/office/powerpoint/2010/main" val="64336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3"/>
          <p:cNvSpPr>
            <a:spLocks noGrp="1"/>
          </p:cNvSpPr>
          <p:nvPr>
            <p:ph type="dt" sz="half" idx="10"/>
          </p:nvPr>
        </p:nvSpPr>
        <p:spPr/>
        <p:txBody>
          <a:bodyPr/>
          <a:lstStyle>
            <a:lvl1pPr>
              <a:defRPr/>
            </a:lvl1pPr>
          </a:lstStyle>
          <a:p>
            <a:pPr>
              <a:defRPr/>
            </a:pPr>
            <a:fld id="{1EDF9009-3B50-468A-809A-F8543C2F73FF}" type="datetime1">
              <a:rPr lang="fr-CA" smtClean="0"/>
              <a:t>2019-02-05</a:t>
            </a:fld>
            <a:endParaRPr lang="fr-CA"/>
          </a:p>
        </p:txBody>
      </p:sp>
      <p:sp>
        <p:nvSpPr>
          <p:cNvPr id="8" name="Footer Placeholder 4"/>
          <p:cNvSpPr>
            <a:spLocks noGrp="1"/>
          </p:cNvSpPr>
          <p:nvPr>
            <p:ph type="ftr" sz="quarter" idx="11"/>
          </p:nvPr>
        </p:nvSpPr>
        <p:spPr/>
        <p:txBody>
          <a:bodyPr/>
          <a:lstStyle>
            <a:lvl1pPr>
              <a:defRPr/>
            </a:lvl1pPr>
          </a:lstStyle>
          <a:p>
            <a:pPr>
              <a:defRPr/>
            </a:pPr>
            <a:endParaRPr lang="fr-CA"/>
          </a:p>
        </p:txBody>
      </p:sp>
      <p:sp>
        <p:nvSpPr>
          <p:cNvPr id="9" name="Slide Number Placeholder 5"/>
          <p:cNvSpPr>
            <a:spLocks noGrp="1"/>
          </p:cNvSpPr>
          <p:nvPr>
            <p:ph type="sldNum" sz="quarter" idx="12"/>
          </p:nvPr>
        </p:nvSpPr>
        <p:spPr/>
        <p:txBody>
          <a:bodyPr/>
          <a:lstStyle>
            <a:lvl1pPr>
              <a:defRPr/>
            </a:lvl1pPr>
          </a:lstStyle>
          <a:p>
            <a:fld id="{8BE150E6-13F3-4FA5-AA00-D72C9FD09D66}" type="slidenum">
              <a:rPr lang="fr-CA" altLang="fr-FR"/>
              <a:pPr/>
              <a:t>‹N°›</a:t>
            </a:fld>
            <a:endParaRPr lang="fr-CA" altLang="fr-FR"/>
          </a:p>
        </p:txBody>
      </p:sp>
    </p:spTree>
    <p:extLst>
      <p:ext uri="{BB962C8B-B14F-4D97-AF65-F5344CB8AC3E}">
        <p14:creationId xmlns:p14="http://schemas.microsoft.com/office/powerpoint/2010/main" val="320831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26839BB-678B-44BE-8E25-3D496E7E7733}" type="datetime1">
              <a:rPr lang="fr-CA" smtClean="0"/>
              <a:t>2019-02-05</a:t>
            </a:fld>
            <a:endParaRPr lang="fr-CA"/>
          </a:p>
        </p:txBody>
      </p:sp>
      <p:sp>
        <p:nvSpPr>
          <p:cNvPr id="4" name="Footer Placeholder 4"/>
          <p:cNvSpPr>
            <a:spLocks noGrp="1"/>
          </p:cNvSpPr>
          <p:nvPr>
            <p:ph type="ftr" sz="quarter" idx="11"/>
          </p:nvPr>
        </p:nvSpPr>
        <p:spPr/>
        <p:txBody>
          <a:bodyPr/>
          <a:lstStyle>
            <a:lvl1pPr>
              <a:defRPr/>
            </a:lvl1pPr>
          </a:lstStyle>
          <a:p>
            <a:pPr>
              <a:defRPr/>
            </a:pPr>
            <a:endParaRPr lang="fr-CA"/>
          </a:p>
        </p:txBody>
      </p:sp>
      <p:sp>
        <p:nvSpPr>
          <p:cNvPr id="5" name="Slide Number Placeholder 5"/>
          <p:cNvSpPr>
            <a:spLocks noGrp="1"/>
          </p:cNvSpPr>
          <p:nvPr>
            <p:ph type="sldNum" sz="quarter" idx="12"/>
          </p:nvPr>
        </p:nvSpPr>
        <p:spPr/>
        <p:txBody>
          <a:bodyPr/>
          <a:lstStyle>
            <a:lvl1pPr>
              <a:defRPr/>
            </a:lvl1pPr>
          </a:lstStyle>
          <a:p>
            <a:fld id="{FBBBBDC2-3F91-4CA0-92DF-EB28A9777C66}" type="slidenum">
              <a:rPr lang="fr-CA" altLang="fr-FR"/>
              <a:pPr/>
              <a:t>‹N°›</a:t>
            </a:fld>
            <a:endParaRPr lang="fr-CA" altLang="fr-FR"/>
          </a:p>
        </p:txBody>
      </p:sp>
    </p:spTree>
    <p:extLst>
      <p:ext uri="{BB962C8B-B14F-4D97-AF65-F5344CB8AC3E}">
        <p14:creationId xmlns:p14="http://schemas.microsoft.com/office/powerpoint/2010/main" val="327028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30E544-D8AA-4314-B18C-10C3F56E5738}" type="datetime1">
              <a:rPr lang="fr-CA" smtClean="0"/>
              <a:t>2019-02-05</a:t>
            </a:fld>
            <a:endParaRPr lang="fr-CA"/>
          </a:p>
        </p:txBody>
      </p:sp>
      <p:sp>
        <p:nvSpPr>
          <p:cNvPr id="3" name="Footer Placeholder 4"/>
          <p:cNvSpPr>
            <a:spLocks noGrp="1"/>
          </p:cNvSpPr>
          <p:nvPr>
            <p:ph type="ftr" sz="quarter" idx="11"/>
          </p:nvPr>
        </p:nvSpPr>
        <p:spPr/>
        <p:txBody>
          <a:bodyPr/>
          <a:lstStyle>
            <a:lvl1pPr>
              <a:defRPr/>
            </a:lvl1pPr>
          </a:lstStyle>
          <a:p>
            <a:pPr>
              <a:defRPr/>
            </a:pPr>
            <a:endParaRPr lang="fr-CA"/>
          </a:p>
        </p:txBody>
      </p:sp>
      <p:sp>
        <p:nvSpPr>
          <p:cNvPr id="4" name="Slide Number Placeholder 5"/>
          <p:cNvSpPr>
            <a:spLocks noGrp="1"/>
          </p:cNvSpPr>
          <p:nvPr>
            <p:ph type="sldNum" sz="quarter" idx="12"/>
          </p:nvPr>
        </p:nvSpPr>
        <p:spPr/>
        <p:txBody>
          <a:bodyPr/>
          <a:lstStyle>
            <a:lvl1pPr>
              <a:defRPr/>
            </a:lvl1pPr>
          </a:lstStyle>
          <a:p>
            <a:fld id="{8ACC7CC9-D556-4DA9-885A-AA57AB800CA4}" type="slidenum">
              <a:rPr lang="fr-CA" altLang="fr-FR"/>
              <a:pPr/>
              <a:t>‹N°›</a:t>
            </a:fld>
            <a:endParaRPr lang="fr-CA" altLang="fr-FR"/>
          </a:p>
        </p:txBody>
      </p:sp>
    </p:spTree>
    <p:extLst>
      <p:ext uri="{BB962C8B-B14F-4D97-AF65-F5344CB8AC3E}">
        <p14:creationId xmlns:p14="http://schemas.microsoft.com/office/powerpoint/2010/main" val="287562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18FE13-21FC-4536-A61C-EB2FCE5E8E63}"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BB853EF6-2D42-48AF-99F8-C2ED93EC8227}" type="slidenum">
              <a:rPr lang="fr-CA" altLang="fr-FR"/>
              <a:pPr/>
              <a:t>‹N°›</a:t>
            </a:fld>
            <a:endParaRPr lang="fr-CA" altLang="fr-FR"/>
          </a:p>
        </p:txBody>
      </p:sp>
    </p:spTree>
    <p:extLst>
      <p:ext uri="{BB962C8B-B14F-4D97-AF65-F5344CB8AC3E}">
        <p14:creationId xmlns:p14="http://schemas.microsoft.com/office/powerpoint/2010/main" val="23947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0607FA-BBBD-425A-B920-AC510007E81A}" type="datetime1">
              <a:rPr lang="fr-CA" smtClean="0"/>
              <a:t>2019-02-05</a:t>
            </a:fld>
            <a:endParaRPr lang="fr-CA"/>
          </a:p>
        </p:txBody>
      </p:sp>
      <p:sp>
        <p:nvSpPr>
          <p:cNvPr id="6" name="Footer Placeholder 4"/>
          <p:cNvSpPr>
            <a:spLocks noGrp="1"/>
          </p:cNvSpPr>
          <p:nvPr>
            <p:ph type="ftr" sz="quarter" idx="11"/>
          </p:nvPr>
        </p:nvSpPr>
        <p:spPr/>
        <p:txBody>
          <a:bodyPr/>
          <a:lstStyle>
            <a:lvl1pPr>
              <a:defRPr/>
            </a:lvl1pPr>
          </a:lstStyle>
          <a:p>
            <a:pPr>
              <a:defRPr/>
            </a:pPr>
            <a:endParaRPr lang="fr-CA"/>
          </a:p>
        </p:txBody>
      </p:sp>
      <p:sp>
        <p:nvSpPr>
          <p:cNvPr id="7" name="Slide Number Placeholder 5"/>
          <p:cNvSpPr>
            <a:spLocks noGrp="1"/>
          </p:cNvSpPr>
          <p:nvPr>
            <p:ph type="sldNum" sz="quarter" idx="12"/>
          </p:nvPr>
        </p:nvSpPr>
        <p:spPr/>
        <p:txBody>
          <a:bodyPr/>
          <a:lstStyle>
            <a:lvl1pPr>
              <a:defRPr/>
            </a:lvl1pPr>
          </a:lstStyle>
          <a:p>
            <a:fld id="{5A3F56A4-B10E-4028-A186-60FA31EF7A8E}" type="slidenum">
              <a:rPr lang="fr-CA" altLang="fr-FR"/>
              <a:pPr/>
              <a:t>‹N°›</a:t>
            </a:fld>
            <a:endParaRPr lang="fr-CA" altLang="fr-FR"/>
          </a:p>
        </p:txBody>
      </p:sp>
    </p:spTree>
    <p:extLst>
      <p:ext uri="{BB962C8B-B14F-4D97-AF65-F5344CB8AC3E}">
        <p14:creationId xmlns:p14="http://schemas.microsoft.com/office/powerpoint/2010/main" val="170956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fr-CA" altLang="fr-F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fr-CA" alt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67EF0A-842F-422D-A7B7-010A75E2C011}" type="datetime1">
              <a:rPr lang="fr-CA" smtClean="0"/>
              <a:t>2019-02-05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BF6BECE-A67B-4506-A1A8-4B6E968ED1B4}" type="slidenum">
              <a:rPr lang="fr-CA" altLang="fr-F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tel:3069248543"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saskinfojustice.ca/" TargetMode="External"/><Relationship Id="rId4" Type="http://schemas.openxmlformats.org/officeDocument/2006/relationships/hyperlink" Target="tel:185592485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1470025"/>
          </a:xfrm>
        </p:spPr>
        <p:txBody>
          <a:bodyPr/>
          <a:lstStyle/>
          <a:p>
            <a:pPr eaLnBrk="1" hangingPunct="1"/>
            <a:r>
              <a:rPr lang="fr-CA" altLang="fr-FR" b="1" dirty="0"/>
              <a:t>L’offre active de services </a:t>
            </a:r>
            <a:r>
              <a:rPr lang="fr-CA" altLang="fr-FR" b="1" dirty="0" smtClean="0"/>
              <a:t>                    de </a:t>
            </a:r>
            <a:r>
              <a:rPr lang="fr-CA" altLang="fr-FR" b="1" dirty="0"/>
              <a:t>justice en français</a:t>
            </a:r>
          </a:p>
        </p:txBody>
      </p:sp>
      <p:sp>
        <p:nvSpPr>
          <p:cNvPr id="3" name="Subtitle 2"/>
          <p:cNvSpPr>
            <a:spLocks noGrp="1"/>
          </p:cNvSpPr>
          <p:nvPr>
            <p:ph type="subTitle" idx="1"/>
          </p:nvPr>
        </p:nvSpPr>
        <p:spPr>
          <a:xfrm>
            <a:off x="4316379" y="2682672"/>
            <a:ext cx="4321175" cy="2051050"/>
          </a:xfrm>
        </p:spPr>
        <p:txBody>
          <a:bodyPr rtlCol="0">
            <a:normAutofit/>
          </a:bodyPr>
          <a:lstStyle/>
          <a:p>
            <a:pPr eaLnBrk="1" fontAlgn="auto" hangingPunct="1">
              <a:spcAft>
                <a:spcPts val="0"/>
              </a:spcAft>
              <a:defRPr/>
            </a:pPr>
            <a:endParaRPr lang="fr-CA" sz="2400" dirty="0"/>
          </a:p>
          <a:p>
            <a:pPr eaLnBrk="1" fontAlgn="auto" hangingPunct="1">
              <a:spcAft>
                <a:spcPts val="0"/>
              </a:spcAft>
              <a:defRPr/>
            </a:pPr>
            <a:r>
              <a:rPr lang="fr-CA" b="1" dirty="0">
                <a:solidFill>
                  <a:schemeClr val="tx1"/>
                </a:solidFill>
                <a:latin typeface="Cambria" panose="02040503050406030204" pitchFamily="18" charset="0"/>
              </a:rPr>
              <a:t>Le leadership </a:t>
            </a:r>
            <a:r>
              <a:rPr lang="fr-CA" b="1" dirty="0" smtClean="0">
                <a:solidFill>
                  <a:schemeClr val="tx1"/>
                </a:solidFill>
                <a:latin typeface="Cambria" panose="02040503050406030204" pitchFamily="18" charset="0"/>
              </a:rPr>
              <a:t>systémique</a:t>
            </a:r>
            <a:endParaRPr lang="fr-CA" b="1" dirty="0">
              <a:solidFill>
                <a:schemeClr val="tx1"/>
              </a:solidFill>
              <a:latin typeface="Cambria" panose="02040503050406030204" pitchFamily="18" charset="0"/>
            </a:endParaRPr>
          </a:p>
        </p:txBody>
      </p:sp>
      <p:pic>
        <p:nvPicPr>
          <p:cNvPr id="205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892" y="2377872"/>
            <a:ext cx="31765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95536" y="5589240"/>
            <a:ext cx="8242018" cy="707886"/>
          </a:xfrm>
          <a:prstGeom prst="rect">
            <a:avLst/>
          </a:prstGeom>
          <a:noFill/>
        </p:spPr>
        <p:txBody>
          <a:bodyPr wrap="square" rtlCol="0">
            <a:spAutoFit/>
          </a:bodyPr>
          <a:lstStyle/>
          <a:p>
            <a:pPr algn="ctr"/>
            <a:r>
              <a:rPr lang="fr-CA" sz="2000" dirty="0">
                <a:latin typeface="+mn-lt"/>
              </a:rPr>
              <a:t>Les décideurs politiques renforcent les conditions favorables à l’offre active des services de justice dans les deux langues officielles.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274638"/>
            <a:ext cx="3744913" cy="1143000"/>
          </a:xfrm>
        </p:spPr>
        <p:txBody>
          <a:bodyPr/>
          <a:lstStyle/>
          <a:p>
            <a:pPr algn="l" eaLnBrk="1" hangingPunct="1"/>
            <a:r>
              <a:rPr lang="fr-CA" altLang="fr-FR" b="1"/>
              <a:t>Centre Info-Justice</a:t>
            </a:r>
          </a:p>
        </p:txBody>
      </p:sp>
      <p:sp>
        <p:nvSpPr>
          <p:cNvPr id="19459" name="Content Placeholder 2"/>
          <p:cNvSpPr>
            <a:spLocks noGrp="1"/>
          </p:cNvSpPr>
          <p:nvPr>
            <p:ph idx="1"/>
          </p:nvPr>
        </p:nvSpPr>
        <p:spPr>
          <a:xfrm>
            <a:off x="457200" y="5137150"/>
            <a:ext cx="8291513" cy="1531938"/>
          </a:xfrm>
        </p:spPr>
        <p:txBody>
          <a:bodyPr/>
          <a:lstStyle/>
          <a:p>
            <a:pPr eaLnBrk="1" hangingPunct="1"/>
            <a:r>
              <a:rPr lang="fr-CA" altLang="fr-FR" sz="2600"/>
              <a:t>Instances gouvernementales et judiciaires</a:t>
            </a:r>
          </a:p>
          <a:p>
            <a:pPr eaLnBrk="1" hangingPunct="1"/>
            <a:r>
              <a:rPr lang="fr-CA" altLang="fr-FR" sz="2600"/>
              <a:t>Communauté</a:t>
            </a:r>
          </a:p>
          <a:p>
            <a:pPr eaLnBrk="1" hangingPunct="1"/>
            <a:r>
              <a:rPr lang="fr-CA" altLang="fr-FR" sz="2600"/>
              <a:t>Juristes francophones et anglophones</a:t>
            </a:r>
          </a:p>
          <a:p>
            <a:pPr lvl="1" eaLnBrk="1" hangingPunct="1">
              <a:buFont typeface="Arial" panose="020B0604020202020204" pitchFamily="34" charset="0"/>
              <a:buNone/>
            </a:pPr>
            <a:endParaRPr lang="fr-CA" altLang="fr-FR"/>
          </a:p>
        </p:txBody>
      </p:sp>
      <p:graphicFrame>
        <p:nvGraphicFramePr>
          <p:cNvPr id="5" name="Diagramme 4"/>
          <p:cNvGraphicFramePr/>
          <p:nvPr/>
        </p:nvGraphicFramePr>
        <p:xfrm>
          <a:off x="1259632" y="341458"/>
          <a:ext cx="7704856"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10</a:t>
            </a:fld>
            <a:endParaRPr lang="fr-CA" alt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0" indent="0" eaLnBrk="1" hangingPunct="1">
              <a:buNone/>
            </a:pPr>
            <a:r>
              <a:rPr lang="fr-CA" altLang="fr-FR" sz="2600" i="1" dirty="0" smtClean="0"/>
              <a:t>      Appui </a:t>
            </a:r>
            <a:r>
              <a:rPr lang="fr-CA" altLang="fr-FR" sz="2600" i="1" dirty="0"/>
              <a:t>au système de justice</a:t>
            </a:r>
          </a:p>
          <a:p>
            <a:pPr lvl="1" eaLnBrk="1" hangingPunct="1"/>
            <a:r>
              <a:rPr lang="fr-CA" altLang="fr-FR" sz="2600" dirty="0"/>
              <a:t>Information, facilitation</a:t>
            </a:r>
          </a:p>
          <a:p>
            <a:pPr lvl="1" eaLnBrk="1" hangingPunct="1"/>
            <a:r>
              <a:rPr lang="fr-CA" altLang="fr-FR" sz="2600" dirty="0"/>
              <a:t>Appui dans la mise en </a:t>
            </a:r>
            <a:r>
              <a:rPr lang="fr-CA" altLang="fr-FR" sz="2600" dirty="0" smtClean="0"/>
              <a:t>œuvre</a:t>
            </a:r>
          </a:p>
          <a:p>
            <a:pPr lvl="1" eaLnBrk="1" hangingPunct="1"/>
            <a:r>
              <a:rPr lang="fr-FR" altLang="fr-FR" sz="2600" dirty="0"/>
              <a:t>Outillage des intervenants et intervenantes pour favoriser et faciliter l’offre active de services de justice en français en </a:t>
            </a:r>
            <a:r>
              <a:rPr lang="fr-FR" altLang="fr-FR" sz="2600" dirty="0" smtClean="0"/>
              <a:t>Saskatchewan</a:t>
            </a:r>
            <a:endParaRPr lang="fr-CA" altLang="fr-FR" sz="2600" dirty="0"/>
          </a:p>
          <a:p>
            <a:pPr marL="457200" lvl="1" indent="0" eaLnBrk="1" hangingPunct="1">
              <a:buNone/>
            </a:pPr>
            <a:r>
              <a:rPr lang="fr-CA" altLang="fr-FR" sz="2600" i="1" dirty="0" smtClean="0"/>
              <a:t>Services à la population francophone</a:t>
            </a:r>
            <a:endParaRPr lang="fr-CA" altLang="fr-FR" sz="2600" i="1" dirty="0"/>
          </a:p>
          <a:p>
            <a:pPr eaLnBrk="1" hangingPunct="1"/>
            <a:r>
              <a:rPr lang="fr-CA" altLang="fr-FR" sz="2600" dirty="0"/>
              <a:t>Information, sensibilisation et aiguillage des </a:t>
            </a:r>
            <a:r>
              <a:rPr lang="fr-CA" altLang="fr-FR" sz="2600" dirty="0" smtClean="0"/>
              <a:t>personnes </a:t>
            </a:r>
            <a:r>
              <a:rPr lang="fr-CA" altLang="fr-FR" sz="2600" dirty="0"/>
              <a:t>d’expression française vers les services et les ressources en français</a:t>
            </a:r>
          </a:p>
          <a:p>
            <a:pPr eaLnBrk="1" hangingPunct="1"/>
            <a:r>
              <a:rPr lang="fr-CA" altLang="fr-FR" sz="2600" dirty="0"/>
              <a:t>Ressources </a:t>
            </a:r>
            <a:r>
              <a:rPr lang="fr-CA" altLang="fr-FR" sz="2600" dirty="0" smtClean="0"/>
              <a:t>juridiques </a:t>
            </a:r>
            <a:r>
              <a:rPr lang="fr-CA" altLang="fr-FR" sz="2600" dirty="0"/>
              <a:t>en </a:t>
            </a:r>
            <a:r>
              <a:rPr lang="fr-CA" altLang="fr-FR" sz="2600" dirty="0" smtClean="0"/>
              <a:t>français</a:t>
            </a:r>
            <a:endParaRPr lang="fr-CA" altLang="fr-FR" sz="2600" dirty="0"/>
          </a:p>
        </p:txBody>
      </p:sp>
      <p:pic>
        <p:nvPicPr>
          <p:cNvPr id="2048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148792"/>
            <a:ext cx="3824112" cy="191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11</a:t>
            </a:fld>
            <a:endParaRPr lang="fr-CA" alt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CA" altLang="fr-FR" sz="3600" dirty="0"/>
              <a:t>Q</a:t>
            </a:r>
            <a:r>
              <a:rPr lang="fr-CA" sz="3600" dirty="0"/>
              <a:t>uestions, commentaires ou suggestions?</a:t>
            </a:r>
            <a:endParaRPr lang="fr-CA" altLang="fr-FR" sz="3600" dirty="0"/>
          </a:p>
        </p:txBody>
      </p:sp>
      <p:sp>
        <p:nvSpPr>
          <p:cNvPr id="22531" name="Content Placeholder 2"/>
          <p:cNvSpPr>
            <a:spLocks noGrp="1"/>
          </p:cNvSpPr>
          <p:nvPr>
            <p:ph idx="1"/>
          </p:nvPr>
        </p:nvSpPr>
        <p:spPr>
          <a:xfrm>
            <a:off x="457200" y="1196752"/>
            <a:ext cx="8229600" cy="4929411"/>
          </a:xfrm>
        </p:spPr>
        <p:txBody>
          <a:bodyPr/>
          <a:lstStyle/>
          <a:p>
            <a:pPr>
              <a:buFont typeface="Arial" panose="020B0604020202020204" pitchFamily="34" charset="0"/>
              <a:buNone/>
            </a:pPr>
            <a:r>
              <a:rPr lang="fr-CA" altLang="fr-FR" dirty="0"/>
              <a:t>	</a:t>
            </a:r>
            <a:r>
              <a:rPr lang="fr-CA" altLang="fr-FR" dirty="0" smtClean="0"/>
              <a:t>	</a:t>
            </a:r>
            <a:endParaRPr lang="fr-CA" sz="2800" dirty="0" smtClean="0"/>
          </a:p>
          <a:p>
            <a:pPr algn="ctr">
              <a:buNone/>
            </a:pPr>
            <a:r>
              <a:rPr lang="fr-CA" altLang="fr-FR" sz="2400" dirty="0" smtClean="0"/>
              <a:t>	</a:t>
            </a:r>
            <a:r>
              <a:rPr lang="fr-CA" altLang="fr-FR" sz="2400" dirty="0"/>
              <a:t>	</a:t>
            </a:r>
            <a:endParaRPr lang="fr-CA" altLang="fr-FR" sz="2400" dirty="0" smtClean="0"/>
          </a:p>
          <a:p>
            <a:pPr algn="ctr">
              <a:buNone/>
            </a:pPr>
            <a:endParaRPr lang="fr-CA" altLang="fr-FR" sz="2400" dirty="0" smtClean="0"/>
          </a:p>
          <a:p>
            <a:pPr algn="ctr">
              <a:buNone/>
            </a:pPr>
            <a:endParaRPr lang="fr-CA" altLang="fr-FR" sz="2400" dirty="0"/>
          </a:p>
          <a:p>
            <a:pPr algn="ctr">
              <a:buNone/>
            </a:pPr>
            <a:endParaRPr lang="fr-CA" altLang="fr-FR" sz="2400" dirty="0" smtClean="0"/>
          </a:p>
          <a:p>
            <a:pPr algn="ctr">
              <a:buNone/>
            </a:pPr>
            <a:r>
              <a:rPr lang="fr-CA" altLang="fr-FR" sz="2400" dirty="0" smtClean="0"/>
              <a:t>1440</a:t>
            </a:r>
            <a:r>
              <a:rPr lang="fr-CA" altLang="fr-FR" sz="2400" dirty="0"/>
              <a:t>, 9</a:t>
            </a:r>
            <a:r>
              <a:rPr lang="fr-CA" altLang="fr-FR" sz="2400" baseline="30000" dirty="0"/>
              <a:t>e</a:t>
            </a:r>
            <a:r>
              <a:rPr lang="fr-CA" altLang="fr-FR" sz="2400" dirty="0"/>
              <a:t> Avenue Nord, bureau 219 </a:t>
            </a:r>
            <a:br>
              <a:rPr lang="fr-CA" altLang="fr-FR" sz="2400" dirty="0"/>
            </a:br>
            <a:r>
              <a:rPr lang="fr-CA" altLang="fr-FR" sz="2400" dirty="0"/>
              <a:t>Regina, Saskatchewan  S4R 8B1</a:t>
            </a:r>
            <a:br>
              <a:rPr lang="fr-CA" altLang="fr-FR" sz="2400" dirty="0"/>
            </a:br>
            <a:r>
              <a:rPr lang="fr-CA" altLang="fr-FR" sz="2400" dirty="0"/>
              <a:t>Téléphone : </a:t>
            </a:r>
            <a:r>
              <a:rPr lang="fr-CA" altLang="fr-FR" sz="2400" dirty="0">
                <a:hlinkClick r:id="rId3"/>
              </a:rPr>
              <a:t>306 924-8543</a:t>
            </a:r>
            <a:r>
              <a:rPr lang="fr-CA" altLang="fr-FR" sz="2400" dirty="0"/>
              <a:t>  |  </a:t>
            </a:r>
            <a:r>
              <a:rPr lang="fr-CA" altLang="fr-FR" sz="2400" dirty="0">
                <a:hlinkClick r:id="rId4"/>
              </a:rPr>
              <a:t>1 </a:t>
            </a:r>
            <a:r>
              <a:rPr lang="fr-CA" altLang="fr-FR" sz="2400" dirty="0" smtClean="0">
                <a:hlinkClick r:id="rId4"/>
              </a:rPr>
              <a:t>855-924-8543</a:t>
            </a:r>
            <a:endParaRPr lang="fr-CA" altLang="fr-FR" sz="2400" dirty="0" smtClean="0"/>
          </a:p>
          <a:p>
            <a:pPr algn="ctr">
              <a:buFont typeface="Arial" panose="020B0604020202020204" pitchFamily="34" charset="0"/>
              <a:buNone/>
            </a:pPr>
            <a:r>
              <a:rPr lang="fr-CA" altLang="fr-FR" sz="2400" dirty="0"/>
              <a:t/>
            </a:r>
            <a:br>
              <a:rPr lang="fr-CA" altLang="fr-FR" sz="2400" dirty="0"/>
            </a:br>
            <a:r>
              <a:rPr lang="fr-CA" altLang="fr-FR" dirty="0" smtClean="0">
                <a:hlinkClick r:id="rId5"/>
              </a:rPr>
              <a:t>www.saskinfojustice.ca</a:t>
            </a:r>
            <a:r>
              <a:rPr lang="fr-CA" altLang="fr-FR" dirty="0" smtClean="0"/>
              <a:t> </a:t>
            </a:r>
          </a:p>
          <a:p>
            <a:pPr algn="ctr">
              <a:buFont typeface="Arial" panose="020B0604020202020204" pitchFamily="34" charset="0"/>
              <a:buNone/>
            </a:pPr>
            <a:endParaRPr lang="fr-CA" altLang="fr-FR" dirty="0"/>
          </a:p>
          <a:p>
            <a:pPr>
              <a:buFont typeface="Arial" panose="020B0604020202020204" pitchFamily="34" charset="0"/>
              <a:buNone/>
            </a:pPr>
            <a:endParaRPr lang="fr-CA" altLang="fr-FR" dirty="0"/>
          </a:p>
        </p:txBody>
      </p:sp>
      <p:pic>
        <p:nvPicPr>
          <p:cNvPr id="22532"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700808"/>
            <a:ext cx="3321702" cy="17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12</a:t>
            </a:fld>
            <a:endParaRPr lang="fr-CA" altLang="fr-FR"/>
          </a:p>
        </p:txBody>
      </p:sp>
      <p:pic>
        <p:nvPicPr>
          <p:cNvPr id="3" name="Image 2"/>
          <p:cNvPicPr>
            <a:picLocks noChangeAspect="1"/>
          </p:cNvPicPr>
          <p:nvPr/>
        </p:nvPicPr>
        <p:blipFill>
          <a:blip r:embed="rId7"/>
          <a:stretch>
            <a:fillRect/>
          </a:stretch>
        </p:blipFill>
        <p:spPr>
          <a:xfrm>
            <a:off x="4570527" y="6085054"/>
            <a:ext cx="542591" cy="542591"/>
          </a:xfrm>
          <a:prstGeom prst="rect">
            <a:avLst/>
          </a:prstGeom>
        </p:spPr>
      </p:pic>
      <p:sp>
        <p:nvSpPr>
          <p:cNvPr id="5" name="ZoneTexte 4"/>
          <p:cNvSpPr txBox="1"/>
          <p:nvPr/>
        </p:nvSpPr>
        <p:spPr>
          <a:xfrm>
            <a:off x="4932040" y="6241256"/>
            <a:ext cx="2376264" cy="307777"/>
          </a:xfrm>
          <a:prstGeom prst="rect">
            <a:avLst/>
          </a:prstGeom>
          <a:noFill/>
        </p:spPr>
        <p:txBody>
          <a:bodyPr wrap="square" rtlCol="0">
            <a:spAutoFit/>
          </a:bodyPr>
          <a:lstStyle/>
          <a:p>
            <a:pPr lvl="0" fontAlgn="auto">
              <a:spcBef>
                <a:spcPts val="0"/>
              </a:spcBef>
              <a:spcAft>
                <a:spcPts val="0"/>
              </a:spcAft>
            </a:pPr>
            <a:r>
              <a:rPr lang="fr-CA" altLang="fr-FR" sz="1400" dirty="0" err="1">
                <a:solidFill>
                  <a:prstClr val="white"/>
                </a:solidFill>
                <a:latin typeface="Calibri" panose="020F0502020204030204" pitchFamily="34" charset="0"/>
              </a:rPr>
              <a:t>C</a:t>
            </a:r>
            <a:r>
              <a:rPr lang="fr-CA" sz="1400" dirty="0" err="1">
                <a:solidFill>
                  <a:prstClr val="black"/>
                </a:solidFill>
                <a:latin typeface="Calibri" panose="020F0502020204030204"/>
              </a:rPr>
              <a:t>Copyright</a:t>
            </a:r>
            <a:r>
              <a:rPr lang="fr-CA" sz="1400" dirty="0">
                <a:solidFill>
                  <a:prstClr val="black"/>
                </a:solidFill>
                <a:latin typeface="Calibri" panose="020F0502020204030204"/>
              </a:rPr>
              <a:t> AJEFS </a:t>
            </a:r>
            <a:r>
              <a:rPr lang="fr-CA" sz="1400" dirty="0" smtClean="0">
                <a:solidFill>
                  <a:prstClr val="black"/>
                </a:solidFill>
                <a:latin typeface="Calibri" panose="020F0502020204030204"/>
              </a:rPr>
              <a:t>2019</a:t>
            </a:r>
            <a:endParaRPr lang="fr-CA" sz="1400" dirty="0">
              <a:solidFill>
                <a:prstClr val="black"/>
              </a:solidFill>
              <a:latin typeface="Calibri" panose="020F0502020204030204"/>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Des mesures à </a:t>
            </a:r>
            <a:r>
              <a:rPr lang="fr-CA" b="1" dirty="0" smtClean="0"/>
              <a:t>prendre (1)</a:t>
            </a:r>
            <a:endParaRPr lang="fr-CA" b="1" dirty="0"/>
          </a:p>
        </p:txBody>
      </p:sp>
      <p:sp>
        <p:nvSpPr>
          <p:cNvPr id="3" name="Espace réservé du contenu 2"/>
          <p:cNvSpPr>
            <a:spLocks noGrp="1"/>
          </p:cNvSpPr>
          <p:nvPr>
            <p:ph idx="1"/>
          </p:nvPr>
        </p:nvSpPr>
        <p:spPr>
          <a:xfrm>
            <a:off x="457200" y="1417638"/>
            <a:ext cx="8229600" cy="4963690"/>
          </a:xfrm>
        </p:spPr>
        <p:txBody>
          <a:bodyPr/>
          <a:lstStyle/>
          <a:p>
            <a:r>
              <a:rPr lang="fr-CA" sz="2400" dirty="0"/>
              <a:t>Information et conscientisation du personnel du système entier sur:</a:t>
            </a:r>
          </a:p>
          <a:p>
            <a:pPr lvl="1"/>
            <a:r>
              <a:rPr lang="fr-CA" sz="2400" dirty="0"/>
              <a:t>Les assises de l’offre active</a:t>
            </a:r>
          </a:p>
          <a:p>
            <a:pPr lvl="1"/>
            <a:r>
              <a:rPr lang="fr-CA" sz="2400" dirty="0"/>
              <a:t>Les fondements de l’offre active</a:t>
            </a:r>
          </a:p>
          <a:p>
            <a:pPr lvl="1"/>
            <a:r>
              <a:rPr lang="fr-CA" sz="2400" dirty="0"/>
              <a:t>Le leadership</a:t>
            </a:r>
          </a:p>
          <a:p>
            <a:pPr lvl="1"/>
            <a:r>
              <a:rPr lang="fr-CA" sz="2400" dirty="0"/>
              <a:t>L’approche de collaboration</a:t>
            </a:r>
          </a:p>
          <a:p>
            <a:r>
              <a:rPr lang="fr-CA" sz="2400" dirty="0"/>
              <a:t>Information et conscientisation du public</a:t>
            </a:r>
          </a:p>
          <a:p>
            <a:r>
              <a:rPr lang="fr-CA" sz="2400" dirty="0"/>
              <a:t>La diffusion du cadre de référence</a:t>
            </a:r>
          </a:p>
          <a:p>
            <a:r>
              <a:rPr lang="fr-CA" sz="2400" dirty="0" smtClean="0"/>
              <a:t>La réalisation d’un état </a:t>
            </a:r>
            <a:r>
              <a:rPr lang="fr-CA" sz="2400" dirty="0"/>
              <a:t>des lieux en matière d’offre active des services en français pour le </a:t>
            </a:r>
            <a:r>
              <a:rPr lang="fr-CA" sz="2400" dirty="0" smtClean="0"/>
              <a:t>système –  identifier les écarts à combler.</a:t>
            </a:r>
            <a:endParaRPr lang="fr-CA" dirty="0"/>
          </a:p>
          <a:p>
            <a:pPr marL="457200" lvl="1" indent="0">
              <a:buNone/>
            </a:pPr>
            <a:endParaRPr lang="fr-CA" dirty="0"/>
          </a:p>
          <a:p>
            <a:pPr marL="457200" lvl="1" indent="0">
              <a:buNone/>
            </a:pPr>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2</a:t>
            </a:fld>
            <a:endParaRPr lang="fr-CA" altLang="fr-FR"/>
          </a:p>
        </p:txBody>
      </p:sp>
    </p:spTree>
    <p:extLst>
      <p:ext uri="{BB962C8B-B14F-4D97-AF65-F5344CB8AC3E}">
        <p14:creationId xmlns:p14="http://schemas.microsoft.com/office/powerpoint/2010/main" val="260595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Des mesures à </a:t>
            </a:r>
            <a:r>
              <a:rPr lang="fr-CA" b="1" dirty="0" smtClean="0"/>
              <a:t>prendre (2)</a:t>
            </a:r>
            <a:endParaRPr lang="fr-CA" b="1" dirty="0"/>
          </a:p>
        </p:txBody>
      </p:sp>
      <p:sp>
        <p:nvSpPr>
          <p:cNvPr id="3" name="Espace réservé du contenu 2"/>
          <p:cNvSpPr>
            <a:spLocks noGrp="1"/>
          </p:cNvSpPr>
          <p:nvPr>
            <p:ph idx="1"/>
          </p:nvPr>
        </p:nvSpPr>
        <p:spPr>
          <a:xfrm>
            <a:off x="457200" y="1417638"/>
            <a:ext cx="8229600" cy="5251722"/>
          </a:xfrm>
        </p:spPr>
        <p:txBody>
          <a:bodyPr/>
          <a:lstStyle/>
          <a:p>
            <a:r>
              <a:rPr lang="fr-CA" sz="2600" dirty="0"/>
              <a:t>Développer et adopter un plan d’action pour faciliter l’offre active de services en français dans le système de justice de la Saskatchewan</a:t>
            </a:r>
          </a:p>
          <a:p>
            <a:r>
              <a:rPr lang="fr-CA" sz="2600" dirty="0"/>
              <a:t>Adopter une politique de désignation de postes bilingues ou réviser la politique actuelle</a:t>
            </a:r>
          </a:p>
          <a:p>
            <a:r>
              <a:rPr lang="fr-CA" sz="2600" dirty="0"/>
              <a:t>Adopter une stratégie de recrutement de personnel bilingue</a:t>
            </a:r>
          </a:p>
          <a:p>
            <a:r>
              <a:rPr lang="fr-CA" sz="2600" dirty="0"/>
              <a:t>Permettre la répartition du personnel pour faciliter l’offre active</a:t>
            </a:r>
          </a:p>
          <a:p>
            <a:r>
              <a:rPr lang="fr-CA" sz="2600" dirty="0"/>
              <a:t>Adopter une stratégie et un plan d’action pour la formation du personnel en matière d’offre </a:t>
            </a:r>
            <a:r>
              <a:rPr lang="fr-CA" sz="2600" dirty="0" smtClean="0"/>
              <a:t>active</a:t>
            </a:r>
          </a:p>
          <a:p>
            <a:r>
              <a:rPr lang="fr-CA" sz="2600" dirty="0" smtClean="0"/>
              <a:t>Suivre les progrès – l’évolution</a:t>
            </a:r>
            <a:endParaRPr lang="fr-CA" sz="2600" dirty="0"/>
          </a:p>
          <a:p>
            <a:endParaRPr lang="fr-CA" dirty="0"/>
          </a:p>
          <a:p>
            <a:endParaRPr lang="fr-CA" dirty="0"/>
          </a:p>
          <a:p>
            <a:endParaRPr lang="fr-CA" dirty="0"/>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3</a:t>
            </a:fld>
            <a:endParaRPr lang="fr-CA" altLang="fr-FR"/>
          </a:p>
        </p:txBody>
      </p:sp>
    </p:spTree>
    <p:extLst>
      <p:ext uri="{BB962C8B-B14F-4D97-AF65-F5344CB8AC3E}">
        <p14:creationId xmlns:p14="http://schemas.microsoft.com/office/powerpoint/2010/main" val="178195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Des mesures à </a:t>
            </a:r>
            <a:r>
              <a:rPr lang="fr-CA" b="1" dirty="0" smtClean="0"/>
              <a:t>prendre (3)</a:t>
            </a:r>
            <a:endParaRPr lang="fr-CA" b="1" dirty="0"/>
          </a:p>
        </p:txBody>
      </p:sp>
      <p:sp>
        <p:nvSpPr>
          <p:cNvPr id="3" name="Espace réservé du contenu 2"/>
          <p:cNvSpPr>
            <a:spLocks noGrp="1"/>
          </p:cNvSpPr>
          <p:nvPr>
            <p:ph idx="1"/>
          </p:nvPr>
        </p:nvSpPr>
        <p:spPr/>
        <p:txBody>
          <a:bodyPr/>
          <a:lstStyle/>
          <a:p>
            <a:pPr marL="0" indent="0">
              <a:buNone/>
            </a:pPr>
            <a:endParaRPr lang="fr-CA" dirty="0">
              <a:solidFill>
                <a:srgbClr val="FF0000"/>
              </a:solidFill>
            </a:endParaRPr>
          </a:p>
          <a:p>
            <a:r>
              <a:rPr lang="fr-CA" sz="2800" dirty="0"/>
              <a:t>Consulter </a:t>
            </a:r>
            <a:r>
              <a:rPr lang="fr-CA" sz="2800" dirty="0" smtClean="0"/>
              <a:t>et travailler de concert avec la </a:t>
            </a:r>
            <a:r>
              <a:rPr lang="fr-CA" sz="2800" dirty="0"/>
              <a:t>communauté fransaskoise et ses représentants – organismes et institutions</a:t>
            </a:r>
          </a:p>
          <a:p>
            <a:r>
              <a:rPr lang="fr-CA" sz="2800" dirty="0"/>
              <a:t>Établir des partenariats </a:t>
            </a:r>
            <a:r>
              <a:rPr lang="fr-CA" sz="2800" dirty="0" smtClean="0"/>
              <a:t>selon les visées du plan d’action, </a:t>
            </a:r>
            <a:r>
              <a:rPr lang="fr-CA" sz="2800" dirty="0"/>
              <a:t>les ressources et les besoins</a:t>
            </a:r>
          </a:p>
        </p:txBody>
      </p:sp>
      <p:sp>
        <p:nvSpPr>
          <p:cNvPr id="4" name="Espace réservé du numéro de diapositive 3"/>
          <p:cNvSpPr>
            <a:spLocks noGrp="1"/>
          </p:cNvSpPr>
          <p:nvPr>
            <p:ph type="sldNum" sz="quarter" idx="12"/>
          </p:nvPr>
        </p:nvSpPr>
        <p:spPr/>
        <p:txBody>
          <a:bodyPr/>
          <a:lstStyle/>
          <a:p>
            <a:fld id="{0890A999-F363-410F-BEC8-9DBC48E324C8}" type="slidenum">
              <a:rPr lang="fr-CA" altLang="fr-FR" smtClean="0"/>
              <a:pPr/>
              <a:t>4</a:t>
            </a:fld>
            <a:endParaRPr lang="fr-CA" altLang="fr-FR"/>
          </a:p>
        </p:txBody>
      </p:sp>
      <p:pic>
        <p:nvPicPr>
          <p:cNvPr id="5" name="Image 4"/>
          <p:cNvPicPr>
            <a:picLocks noChangeAspect="1"/>
          </p:cNvPicPr>
          <p:nvPr/>
        </p:nvPicPr>
        <p:blipFill>
          <a:blip r:embed="rId3"/>
          <a:stretch>
            <a:fillRect/>
          </a:stretch>
        </p:blipFill>
        <p:spPr>
          <a:xfrm>
            <a:off x="1403648" y="1241246"/>
            <a:ext cx="6053853" cy="487722"/>
          </a:xfrm>
          <a:prstGeom prst="rect">
            <a:avLst/>
          </a:prstGeom>
        </p:spPr>
      </p:pic>
    </p:spTree>
    <p:extLst>
      <p:ext uri="{BB962C8B-B14F-4D97-AF65-F5344CB8AC3E}">
        <p14:creationId xmlns:p14="http://schemas.microsoft.com/office/powerpoint/2010/main" val="24452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marL="0" indent="0" eaLnBrk="1" hangingPunct="1">
              <a:buNone/>
            </a:pPr>
            <a:r>
              <a:rPr lang="fr-CA" altLang="fr-FR" sz="3600" b="1" dirty="0"/>
              <a:t>L’offre active est un enjeu systémique et collectif</a:t>
            </a:r>
          </a:p>
          <a:p>
            <a:pPr lvl="1" eaLnBrk="1" hangingPunct="1"/>
            <a:r>
              <a:rPr lang="fr-CA" altLang="fr-FR" dirty="0"/>
              <a:t>Appareil gouvernemental</a:t>
            </a:r>
          </a:p>
          <a:p>
            <a:pPr lvl="1" eaLnBrk="1" hangingPunct="1"/>
            <a:r>
              <a:rPr lang="fr-CA" altLang="fr-FR" dirty="0"/>
              <a:t>Système de justice</a:t>
            </a:r>
          </a:p>
          <a:p>
            <a:pPr lvl="1" eaLnBrk="1" hangingPunct="1"/>
            <a:r>
              <a:rPr lang="fr-CA" altLang="fr-FR" dirty="0"/>
              <a:t>Juristes</a:t>
            </a:r>
          </a:p>
          <a:p>
            <a:pPr lvl="1" eaLnBrk="1" hangingPunct="1"/>
            <a:r>
              <a:rPr lang="fr-CA" altLang="fr-FR" dirty="0"/>
              <a:t>Services connexes</a:t>
            </a:r>
          </a:p>
          <a:p>
            <a:pPr lvl="1" eaLnBrk="1" hangingPunct="1"/>
            <a:r>
              <a:rPr lang="fr-CA" altLang="fr-FR" dirty="0"/>
              <a:t>Communauté </a:t>
            </a:r>
          </a:p>
        </p:txBody>
      </p:sp>
      <p:pic>
        <p:nvPicPr>
          <p:cNvPr id="1434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3643313"/>
            <a:ext cx="3370262"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5</a:t>
            </a:fld>
            <a:endParaRPr lang="fr-CA" alt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388" y="274638"/>
            <a:ext cx="8785225" cy="1143000"/>
          </a:xfrm>
        </p:spPr>
        <p:txBody>
          <a:bodyPr/>
          <a:lstStyle/>
          <a:p>
            <a:pPr algn="l" eaLnBrk="1" hangingPunct="1"/>
            <a:r>
              <a:rPr lang="fr-CA" altLang="fr-FR" sz="3600" b="1" dirty="0"/>
              <a:t>L’exercice d’un leadership éthique et collaboratif à tous les niveaux</a:t>
            </a:r>
          </a:p>
        </p:txBody>
      </p:sp>
      <p:sp>
        <p:nvSpPr>
          <p:cNvPr id="17411" name="Content Placeholder 2"/>
          <p:cNvSpPr>
            <a:spLocks noGrp="1"/>
          </p:cNvSpPr>
          <p:nvPr>
            <p:ph idx="1"/>
          </p:nvPr>
        </p:nvSpPr>
        <p:spPr>
          <a:xfrm>
            <a:off x="457200" y="1844675"/>
            <a:ext cx="8229600" cy="4281488"/>
          </a:xfrm>
        </p:spPr>
        <p:txBody>
          <a:bodyPr/>
          <a:lstStyle/>
          <a:p>
            <a:pPr marL="514350" indent="-514350" eaLnBrk="1" hangingPunct="1">
              <a:buFont typeface="Calibri" panose="020F0502020204030204" pitchFamily="34" charset="0"/>
              <a:buAutoNum type="arabicPeriod"/>
            </a:pPr>
            <a:r>
              <a:rPr lang="fr-CA" altLang="fr-FR" sz="2800" dirty="0" smtClean="0"/>
              <a:t>Créer </a:t>
            </a:r>
            <a:r>
              <a:rPr lang="fr-CA" altLang="fr-FR" sz="2800" dirty="0"/>
              <a:t>des conditions favorables - </a:t>
            </a:r>
            <a:r>
              <a:rPr lang="fr-CA" altLang="fr-FR" sz="2800" i="1" dirty="0"/>
              <a:t>systémique</a:t>
            </a:r>
          </a:p>
          <a:p>
            <a:pPr marL="514350" indent="-514350" eaLnBrk="1" hangingPunct="1">
              <a:buFont typeface="Calibri" panose="020F0502020204030204" pitchFamily="34" charset="0"/>
              <a:buAutoNum type="arabicPeriod"/>
            </a:pPr>
            <a:r>
              <a:rPr lang="fr-CA" altLang="fr-FR" sz="2800" dirty="0"/>
              <a:t>Mettre en place les structures et les processus - </a:t>
            </a:r>
            <a:r>
              <a:rPr lang="fr-CA" altLang="fr-FR" sz="2800" i="1" dirty="0"/>
              <a:t>organisationnel</a:t>
            </a:r>
          </a:p>
          <a:p>
            <a:pPr marL="514350" indent="-514350" eaLnBrk="1" hangingPunct="1">
              <a:buFont typeface="Calibri" panose="020F0502020204030204" pitchFamily="34" charset="0"/>
              <a:buAutoNum type="arabicPeriod"/>
            </a:pPr>
            <a:r>
              <a:rPr lang="fr-CA" altLang="fr-FR" sz="2800" dirty="0"/>
              <a:t>Renforcer les capacités - </a:t>
            </a:r>
            <a:r>
              <a:rPr lang="fr-CA" altLang="fr-FR" sz="2800" i="1" dirty="0"/>
              <a:t>professionnel</a:t>
            </a:r>
          </a:p>
          <a:p>
            <a:pPr marL="514350" indent="-514350" eaLnBrk="1" hangingPunct="1">
              <a:buFont typeface="Calibri" panose="020F0502020204030204" pitchFamily="34" charset="0"/>
              <a:buAutoNum type="arabicPeriod"/>
            </a:pPr>
            <a:r>
              <a:rPr lang="fr-CA" altLang="fr-FR" sz="2800" dirty="0"/>
              <a:t>Stimuler la demande- </a:t>
            </a:r>
            <a:r>
              <a:rPr lang="fr-CA" altLang="fr-FR" sz="2800" i="1" dirty="0"/>
              <a:t>communautaire</a:t>
            </a:r>
          </a:p>
          <a:p>
            <a:pPr marL="0" indent="0" eaLnBrk="1" hangingPunct="1">
              <a:buNone/>
            </a:pPr>
            <a:endParaRPr lang="fr-CA" altLang="fr-FR" sz="2400" i="1" dirty="0"/>
          </a:p>
        </p:txBody>
      </p:sp>
      <p:pic>
        <p:nvPicPr>
          <p:cNvPr id="174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4219637"/>
            <a:ext cx="30353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6</a:t>
            </a:fld>
            <a:endParaRPr lang="fr-CA" alt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3600" b="1" dirty="0"/>
              <a:t>La collaboration de multiples partenaires</a:t>
            </a:r>
          </a:p>
        </p:txBody>
      </p:sp>
      <p:pic>
        <p:nvPicPr>
          <p:cNvPr id="14" name="Espace réservé du contenu 13"/>
          <p:cNvPicPr>
            <a:picLocks noGrp="1" noChangeAspect="1"/>
          </p:cNvPicPr>
          <p:nvPr>
            <p:ph idx="1"/>
          </p:nvPr>
        </p:nvPicPr>
        <p:blipFill>
          <a:blip r:embed="rId3"/>
          <a:stretch>
            <a:fillRect/>
          </a:stretch>
        </p:blipFill>
        <p:spPr>
          <a:xfrm>
            <a:off x="457200" y="1244224"/>
            <a:ext cx="8229599" cy="5465649"/>
          </a:xfrm>
          <a:prstGeom prst="rect">
            <a:avLst/>
          </a:prstGeom>
        </p:spPr>
      </p:pic>
      <p:sp>
        <p:nvSpPr>
          <p:cNvPr id="3" name="Espace réservé du numéro de diapositive 2"/>
          <p:cNvSpPr>
            <a:spLocks noGrp="1"/>
          </p:cNvSpPr>
          <p:nvPr>
            <p:ph type="sldNum" sz="quarter" idx="12"/>
          </p:nvPr>
        </p:nvSpPr>
        <p:spPr/>
        <p:txBody>
          <a:bodyPr/>
          <a:lstStyle/>
          <a:p>
            <a:fld id="{0890A999-F363-410F-BEC8-9DBC48E324C8}" type="slidenum">
              <a:rPr lang="fr-CA" altLang="fr-FR" smtClean="0"/>
              <a:pPr/>
              <a:t>7</a:t>
            </a:fld>
            <a:endParaRPr lang="fr-CA" altLang="fr-FR"/>
          </a:p>
        </p:txBody>
      </p:sp>
    </p:spTree>
    <p:extLst>
      <p:ext uri="{BB962C8B-B14F-4D97-AF65-F5344CB8AC3E}">
        <p14:creationId xmlns:p14="http://schemas.microsoft.com/office/powerpoint/2010/main" val="423902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gra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1268413"/>
          </a:xfrm>
          <a:solidFill>
            <a:schemeClr val="bg1">
              <a:lumMod val="95000"/>
            </a:schemeClr>
          </a:solidFill>
        </p:spPr>
        <p:txBody>
          <a:bodyPr/>
          <a:lstStyle/>
          <a:p>
            <a:pPr algn="l" eaLnBrk="1" hangingPunct="1">
              <a:defRPr/>
            </a:pPr>
            <a:r>
              <a:rPr lang="fr-CA" altLang="fr-FR" sz="4000" b="1" dirty="0"/>
              <a:t>Résultats </a:t>
            </a:r>
          </a:p>
        </p:txBody>
      </p:sp>
      <p:sp>
        <p:nvSpPr>
          <p:cNvPr id="15363" name="Content Placeholder 2"/>
          <p:cNvSpPr>
            <a:spLocks noGrp="1"/>
          </p:cNvSpPr>
          <p:nvPr>
            <p:ph idx="1"/>
          </p:nvPr>
        </p:nvSpPr>
        <p:spPr>
          <a:xfrm>
            <a:off x="3590925" y="1268413"/>
            <a:ext cx="5553075" cy="5589587"/>
          </a:xfrm>
          <a:solidFill>
            <a:schemeClr val="bg1">
              <a:lumMod val="95000"/>
            </a:schemeClr>
          </a:solidFill>
        </p:spPr>
        <p:txBody>
          <a:bodyPr/>
          <a:lstStyle/>
          <a:p>
            <a:pPr eaLnBrk="1" hangingPunct="1">
              <a:defRPr/>
            </a:pPr>
            <a:r>
              <a:rPr lang="fr-CA" altLang="fr-FR" sz="2800" dirty="0"/>
              <a:t>Confiance accrue dans le système de justice</a:t>
            </a:r>
          </a:p>
          <a:p>
            <a:pPr eaLnBrk="1" hangingPunct="1">
              <a:defRPr/>
            </a:pPr>
            <a:endParaRPr lang="fr-CA" altLang="fr-FR" sz="2800" dirty="0"/>
          </a:p>
          <a:p>
            <a:pPr eaLnBrk="1" hangingPunct="1">
              <a:defRPr/>
            </a:pPr>
            <a:r>
              <a:rPr lang="fr-CA" altLang="fr-FR" sz="2800" dirty="0" smtClean="0"/>
              <a:t>Accès accru à </a:t>
            </a:r>
            <a:r>
              <a:rPr lang="fr-CA" altLang="fr-FR" sz="2800" dirty="0"/>
              <a:t>la justice</a:t>
            </a:r>
          </a:p>
          <a:p>
            <a:pPr marL="0" indent="0" eaLnBrk="1" hangingPunct="1">
              <a:buNone/>
              <a:defRPr/>
            </a:pPr>
            <a:endParaRPr lang="fr-CA" altLang="fr-FR" sz="2800" dirty="0"/>
          </a:p>
          <a:p>
            <a:pPr eaLnBrk="1" hangingPunct="1">
              <a:defRPr/>
            </a:pPr>
            <a:r>
              <a:rPr lang="fr-CA" altLang="fr-FR" sz="2800" dirty="0"/>
              <a:t>Qualité accrue des </a:t>
            </a:r>
            <a:r>
              <a:rPr lang="fr-CA" altLang="fr-FR" sz="2800" dirty="0" smtClean="0"/>
              <a:t>services</a:t>
            </a:r>
          </a:p>
          <a:p>
            <a:pPr eaLnBrk="1" hangingPunct="1">
              <a:defRPr/>
            </a:pPr>
            <a:endParaRPr lang="fr-CA" altLang="fr-FR" sz="2800" dirty="0"/>
          </a:p>
          <a:p>
            <a:pPr eaLnBrk="1" hangingPunct="1">
              <a:defRPr/>
            </a:pPr>
            <a:r>
              <a:rPr lang="fr-CA" altLang="fr-FR" sz="2800" dirty="0"/>
              <a:t>Valorisation </a:t>
            </a:r>
            <a:r>
              <a:rPr lang="fr-CA" altLang="fr-FR" sz="2800" dirty="0" smtClean="0"/>
              <a:t>et promotion de la dualité linguistique canadienne</a:t>
            </a:r>
            <a:endParaRPr lang="fr-CA" altLang="fr-FR" sz="2800" dirty="0"/>
          </a:p>
        </p:txBody>
      </p:sp>
      <p:pic>
        <p:nvPicPr>
          <p:cNvPr id="1638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8413"/>
            <a:ext cx="35909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8</a:t>
            </a:fld>
            <a:endParaRPr lang="fr-CA" alt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1325562"/>
          </a:xfrm>
          <a:solidFill>
            <a:schemeClr val="accent3">
              <a:lumMod val="40000"/>
              <a:lumOff val="60000"/>
            </a:schemeClr>
          </a:solidFill>
        </p:spPr>
        <p:txBody>
          <a:bodyPr/>
          <a:lstStyle/>
          <a:p>
            <a:pPr algn="l">
              <a:defRPr/>
            </a:pPr>
            <a:r>
              <a:rPr lang="fr-CA" altLang="fr-FR" sz="4000" b="1" dirty="0"/>
              <a:t>En résumé</a:t>
            </a:r>
          </a:p>
        </p:txBody>
      </p:sp>
      <p:sp>
        <p:nvSpPr>
          <p:cNvPr id="25603" name="Content Placeholder 2"/>
          <p:cNvSpPr>
            <a:spLocks noGrp="1"/>
          </p:cNvSpPr>
          <p:nvPr>
            <p:ph idx="1"/>
          </p:nvPr>
        </p:nvSpPr>
        <p:spPr>
          <a:xfrm>
            <a:off x="457200" y="1600200"/>
            <a:ext cx="8229600" cy="4997450"/>
          </a:xfrm>
          <a:solidFill>
            <a:schemeClr val="accent3">
              <a:lumMod val="40000"/>
              <a:lumOff val="60000"/>
            </a:schemeClr>
          </a:solidFill>
        </p:spPr>
        <p:txBody>
          <a:bodyPr/>
          <a:lstStyle/>
          <a:p>
            <a:pPr marL="0" indent="0">
              <a:buFont typeface="Arial" panose="020B0604020202020204" pitchFamily="34" charset="0"/>
              <a:buNone/>
              <a:defRPr/>
            </a:pPr>
            <a:r>
              <a:rPr lang="fr-CA" altLang="fr-FR" sz="2600" b="1" i="1" dirty="0"/>
              <a:t>L’offre active des services de justice en français est :</a:t>
            </a:r>
          </a:p>
          <a:p>
            <a:pPr lvl="1">
              <a:buFont typeface="Wingdings" panose="05000000000000000000" pitchFamily="2" charset="2"/>
              <a:buChar char="ü"/>
              <a:defRPr/>
            </a:pPr>
            <a:r>
              <a:rPr lang="fr-CA" altLang="fr-FR" sz="2600" dirty="0"/>
              <a:t>une question de légitimité, de respect, </a:t>
            </a:r>
            <a:r>
              <a:rPr lang="fr-CA" altLang="fr-FR" sz="2600" dirty="0" smtClean="0"/>
              <a:t>d’équité et de qualité des services, </a:t>
            </a:r>
            <a:r>
              <a:rPr lang="fr-CA" altLang="fr-FR" sz="2600" dirty="0"/>
              <a:t>donc une question </a:t>
            </a:r>
            <a:r>
              <a:rPr lang="fr-CA" altLang="fr-FR" sz="2600" dirty="0" smtClean="0"/>
              <a:t>d’éthique;</a:t>
            </a:r>
            <a:endParaRPr lang="fr-CA" altLang="fr-FR" sz="2600" dirty="0"/>
          </a:p>
          <a:p>
            <a:pPr lvl="1">
              <a:buFont typeface="Wingdings" panose="05000000000000000000" pitchFamily="2" charset="2"/>
              <a:buChar char="ü"/>
              <a:defRPr/>
            </a:pPr>
            <a:r>
              <a:rPr lang="fr-CA" altLang="fr-FR" sz="2600" dirty="0"/>
              <a:t>un enjeu collectif et </a:t>
            </a:r>
            <a:r>
              <a:rPr lang="fr-CA" altLang="fr-FR" sz="2600" dirty="0" smtClean="0"/>
              <a:t>systémique;</a:t>
            </a:r>
            <a:endParaRPr lang="fr-CA" altLang="fr-FR" sz="2600" dirty="0"/>
          </a:p>
          <a:p>
            <a:pPr lvl="1">
              <a:buFont typeface="Wingdings" panose="05000000000000000000" pitchFamily="2" charset="2"/>
              <a:buChar char="ü"/>
              <a:defRPr/>
            </a:pPr>
            <a:r>
              <a:rPr lang="fr-CA" sz="2600" dirty="0"/>
              <a:t>une question de leadership </a:t>
            </a:r>
            <a:r>
              <a:rPr lang="fr-CA" sz="2600" dirty="0" smtClean="0"/>
              <a:t>systémique; organisationnel</a:t>
            </a:r>
            <a:r>
              <a:rPr lang="fr-CA" sz="2600" dirty="0"/>
              <a:t>, professionnel et communautaire.</a:t>
            </a:r>
          </a:p>
          <a:p>
            <a:pPr marL="0" lvl="1" indent="0">
              <a:buFont typeface="Arial" panose="020B0604020202020204" pitchFamily="34" charset="0"/>
              <a:buNone/>
              <a:defRPr/>
            </a:pPr>
            <a:endParaRPr lang="fr-CA" altLang="fr-FR" sz="2600" b="1" i="1" dirty="0" smtClean="0"/>
          </a:p>
          <a:p>
            <a:pPr marL="0" lvl="1" indent="0">
              <a:buFont typeface="Arial" panose="020B0604020202020204" pitchFamily="34" charset="0"/>
              <a:buNone/>
              <a:defRPr/>
            </a:pPr>
            <a:endParaRPr lang="fr-CA" altLang="fr-FR" sz="2600" b="1" i="1" dirty="0"/>
          </a:p>
          <a:p>
            <a:pPr marL="0" lvl="1" indent="0" algn="ctr">
              <a:buFont typeface="Arial" panose="020B0604020202020204" pitchFamily="34" charset="0"/>
              <a:buNone/>
              <a:defRPr/>
            </a:pPr>
            <a:r>
              <a:rPr lang="fr-CA" altLang="fr-FR" sz="2600" b="1" i="1" dirty="0"/>
              <a:t>L’offre active exige l’exercice d’un leadership collaboratif </a:t>
            </a:r>
            <a:r>
              <a:rPr lang="fr-CA" altLang="fr-FR" sz="2600" b="1" i="1" dirty="0" smtClean="0"/>
              <a:t> et éthique!</a:t>
            </a:r>
            <a:endParaRPr lang="fr-CA" altLang="fr-FR" sz="2600" b="1" i="1" dirty="0"/>
          </a:p>
        </p:txBody>
      </p:sp>
      <p:sp>
        <p:nvSpPr>
          <p:cNvPr id="2" name="Espace réservé du numéro de diapositive 1"/>
          <p:cNvSpPr>
            <a:spLocks noGrp="1"/>
          </p:cNvSpPr>
          <p:nvPr>
            <p:ph type="sldNum" sz="quarter" idx="12"/>
          </p:nvPr>
        </p:nvSpPr>
        <p:spPr/>
        <p:txBody>
          <a:bodyPr/>
          <a:lstStyle/>
          <a:p>
            <a:fld id="{0890A999-F363-410F-BEC8-9DBC48E324C8}" type="slidenum">
              <a:rPr lang="fr-CA" altLang="fr-FR" smtClean="0"/>
              <a:pPr/>
              <a:t>9</a:t>
            </a:fld>
            <a:endParaRPr lang="fr-CA" alt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15153</TotalTime>
  <Words>1193</Words>
  <Application>Microsoft Office PowerPoint</Application>
  <PresentationFormat>Affichage à l'écran (4:3)</PresentationFormat>
  <Paragraphs>153</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Cambria</vt:lpstr>
      <vt:lpstr>Wingdings</vt:lpstr>
      <vt:lpstr>Office Theme</vt:lpstr>
      <vt:lpstr>L’offre active de services                     de justice en français</vt:lpstr>
      <vt:lpstr>Des mesures à prendre (1)</vt:lpstr>
      <vt:lpstr>Des mesures à prendre (2)</vt:lpstr>
      <vt:lpstr>Des mesures à prendre (3)</vt:lpstr>
      <vt:lpstr>Présentation PowerPoint</vt:lpstr>
      <vt:lpstr>L’exercice d’un leadership éthique et collaboratif à tous les niveaux</vt:lpstr>
      <vt:lpstr>La collaboration de multiples partenaires</vt:lpstr>
      <vt:lpstr>Résultats </vt:lpstr>
      <vt:lpstr>En résumé</vt:lpstr>
      <vt:lpstr>Centre Info-Justice</vt:lpstr>
      <vt:lpstr>Présentation PowerPoint</vt:lpstr>
      <vt:lpstr>Questions, commentaires ou suggestions?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L’Offre active de services de justice en français</dc:title>
  <dc:creator>André J Lalonde</dc:creator>
  <cp:lastModifiedBy>User</cp:lastModifiedBy>
  <cp:revision>184</cp:revision>
  <cp:lastPrinted>2017-05-18T18:13:51Z</cp:lastPrinted>
  <dcterms:created xsi:type="dcterms:W3CDTF">2015-09-22T19:20:58Z</dcterms:created>
  <dcterms:modified xsi:type="dcterms:W3CDTF">2019-02-05T21:18:47Z</dcterms:modified>
</cp:coreProperties>
</file>