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6" r:id="rId2"/>
    <p:sldId id="323" r:id="rId3"/>
    <p:sldId id="324" r:id="rId4"/>
    <p:sldId id="327" r:id="rId5"/>
    <p:sldId id="318" r:id="rId6"/>
    <p:sldId id="328" r:id="rId7"/>
    <p:sldId id="317" r:id="rId8"/>
    <p:sldId id="319" r:id="rId9"/>
    <p:sldId id="329" r:id="rId10"/>
    <p:sldId id="330" r:id="rId11"/>
    <p:sldId id="331" r:id="rId12"/>
    <p:sldId id="264" r:id="rId13"/>
    <p:sldId id="295" r:id="rId14"/>
    <p:sldId id="293" r:id="rId15"/>
    <p:sldId id="272" r:id="rId16"/>
    <p:sldId id="333" r:id="rId17"/>
  </p:sldIdLst>
  <p:sldSz cx="9144000" cy="6858000" type="screen4x3"/>
  <p:notesSz cx="7010400" cy="9296400"/>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69838" autoAdjust="0"/>
  </p:normalViewPr>
  <p:slideViewPr>
    <p:cSldViewPr>
      <p:cViewPr varScale="1">
        <p:scale>
          <a:sx n="64" d="100"/>
          <a:sy n="64" d="100"/>
        </p:scale>
        <p:origin x="21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29"/>
    </p:cViewPr>
  </p:sorterViewPr>
  <p:notesViewPr>
    <p:cSldViewPr>
      <p:cViewPr>
        <p:scale>
          <a:sx n="151" d="100"/>
          <a:sy n="151" d="100"/>
        </p:scale>
        <p:origin x="1440"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DA7BBB-773D-4586-A42F-B58CB647B886}" type="doc">
      <dgm:prSet loTypeId="urn:microsoft.com/office/officeart/2005/8/layout/target1" loCatId="relationship" qsTypeId="urn:microsoft.com/office/officeart/2005/8/quickstyle/3d2" qsCatId="3D" csTypeId="urn:microsoft.com/office/officeart/2005/8/colors/accent3_2" csCatId="accent3" phldr="1"/>
      <dgm:spPr/>
    </dgm:pt>
    <dgm:pt modelId="{8D468A7C-A0C8-4E15-9575-0062EE8AAB93}">
      <dgm:prSet phldrT="[Texte]" custT="1"/>
      <dgm:spPr/>
      <dgm:t>
        <a:bodyPr/>
        <a:lstStyle/>
        <a:p>
          <a:r>
            <a:rPr lang="fr-CA" sz="3200" b="1" dirty="0"/>
            <a:t>Collaboration</a:t>
          </a:r>
        </a:p>
      </dgm:t>
    </dgm:pt>
    <dgm:pt modelId="{017944E2-A45D-4EDB-BC5F-BB41FAEABA7A}" type="parTrans" cxnId="{F2D4D65B-0B9E-4C85-B4E8-1E88894AC0FC}">
      <dgm:prSet/>
      <dgm:spPr/>
      <dgm:t>
        <a:bodyPr/>
        <a:lstStyle/>
        <a:p>
          <a:endParaRPr lang="fr-CA"/>
        </a:p>
      </dgm:t>
    </dgm:pt>
    <dgm:pt modelId="{7B74670E-9FC3-4FA9-B27F-35DE71CD5248}" type="sibTrans" cxnId="{F2D4D65B-0B9E-4C85-B4E8-1E88894AC0FC}">
      <dgm:prSet/>
      <dgm:spPr/>
      <dgm:t>
        <a:bodyPr/>
        <a:lstStyle/>
        <a:p>
          <a:endParaRPr lang="fr-CA"/>
        </a:p>
      </dgm:t>
    </dgm:pt>
    <dgm:pt modelId="{FD3018AE-F22E-4DC1-BBD9-F7189A2DF057}">
      <dgm:prSet phldrT="[Texte]" custT="1"/>
      <dgm:spPr/>
      <dgm:t>
        <a:bodyPr/>
        <a:lstStyle/>
        <a:p>
          <a:r>
            <a:rPr lang="fr-CA" sz="3200" b="1" dirty="0"/>
            <a:t>Information</a:t>
          </a:r>
        </a:p>
      </dgm:t>
    </dgm:pt>
    <dgm:pt modelId="{CD70FB82-5DA2-4F8A-AC03-772EA77508D6}" type="parTrans" cxnId="{1A89C7BE-AB83-4ED6-8168-42EA8FA71344}">
      <dgm:prSet/>
      <dgm:spPr/>
      <dgm:t>
        <a:bodyPr/>
        <a:lstStyle/>
        <a:p>
          <a:endParaRPr lang="fr-CA"/>
        </a:p>
      </dgm:t>
    </dgm:pt>
    <dgm:pt modelId="{DAAE5879-3463-496F-A8CB-A85DB554DF68}" type="sibTrans" cxnId="{1A89C7BE-AB83-4ED6-8168-42EA8FA71344}">
      <dgm:prSet/>
      <dgm:spPr/>
      <dgm:t>
        <a:bodyPr/>
        <a:lstStyle/>
        <a:p>
          <a:endParaRPr lang="fr-CA"/>
        </a:p>
      </dgm:t>
    </dgm:pt>
    <dgm:pt modelId="{1801159F-D9E5-44D8-836B-06471CE4E069}">
      <dgm:prSet phldrT="[Texte]" custT="1"/>
      <dgm:spPr/>
      <dgm:t>
        <a:bodyPr/>
        <a:lstStyle/>
        <a:p>
          <a:r>
            <a:rPr lang="fr-CA" sz="3200" b="1" dirty="0"/>
            <a:t>Facilitation </a:t>
          </a:r>
        </a:p>
      </dgm:t>
    </dgm:pt>
    <dgm:pt modelId="{AEF5EDDF-ACDC-4A80-B9C1-3C19F8B61776}" type="parTrans" cxnId="{882DAC5A-17B0-40BE-9B86-5A520567AA97}">
      <dgm:prSet/>
      <dgm:spPr/>
      <dgm:t>
        <a:bodyPr/>
        <a:lstStyle/>
        <a:p>
          <a:endParaRPr lang="fr-CA"/>
        </a:p>
      </dgm:t>
    </dgm:pt>
    <dgm:pt modelId="{A5EB9C4F-9A1A-4640-BE51-537FE2535D1E}" type="sibTrans" cxnId="{882DAC5A-17B0-40BE-9B86-5A520567AA97}">
      <dgm:prSet/>
      <dgm:spPr/>
      <dgm:t>
        <a:bodyPr/>
        <a:lstStyle/>
        <a:p>
          <a:endParaRPr lang="fr-CA"/>
        </a:p>
      </dgm:t>
    </dgm:pt>
    <dgm:pt modelId="{93340A98-6355-4F1A-8A4A-C0BBC38D311C}">
      <dgm:prSet custT="1"/>
      <dgm:spPr/>
      <dgm:t>
        <a:bodyPr/>
        <a:lstStyle/>
        <a:p>
          <a:r>
            <a:rPr lang="fr-CA" sz="3200" b="1" dirty="0"/>
            <a:t>Appui</a:t>
          </a:r>
        </a:p>
      </dgm:t>
    </dgm:pt>
    <dgm:pt modelId="{E55DB848-555F-4F74-8492-F07D62150034}" type="parTrans" cxnId="{808C406B-6AC2-446E-9FED-F3AC5A3472D7}">
      <dgm:prSet/>
      <dgm:spPr/>
      <dgm:t>
        <a:bodyPr/>
        <a:lstStyle/>
        <a:p>
          <a:endParaRPr lang="fr-CA"/>
        </a:p>
      </dgm:t>
    </dgm:pt>
    <dgm:pt modelId="{A900B5D6-AA5F-4F33-8A0D-D5E1BD9A91F9}" type="sibTrans" cxnId="{808C406B-6AC2-446E-9FED-F3AC5A3472D7}">
      <dgm:prSet/>
      <dgm:spPr/>
      <dgm:t>
        <a:bodyPr/>
        <a:lstStyle/>
        <a:p>
          <a:endParaRPr lang="fr-CA"/>
        </a:p>
      </dgm:t>
    </dgm:pt>
    <dgm:pt modelId="{F79EA079-BA7A-436E-8C30-81DBB6D1965D}" type="pres">
      <dgm:prSet presAssocID="{56DA7BBB-773D-4586-A42F-B58CB647B886}" presName="composite" presStyleCnt="0">
        <dgm:presLayoutVars>
          <dgm:chMax val="5"/>
          <dgm:dir/>
          <dgm:resizeHandles val="exact"/>
        </dgm:presLayoutVars>
      </dgm:prSet>
      <dgm:spPr/>
    </dgm:pt>
    <dgm:pt modelId="{216C6BDA-3545-48A7-8E7A-DF6507D2E629}" type="pres">
      <dgm:prSet presAssocID="{8D468A7C-A0C8-4E15-9575-0062EE8AAB93}" presName="circle1" presStyleLbl="lnNode1" presStyleIdx="0" presStyleCnt="4"/>
      <dgm:spPr/>
    </dgm:pt>
    <dgm:pt modelId="{970D998A-ABDC-4195-88BA-764606498C58}" type="pres">
      <dgm:prSet presAssocID="{8D468A7C-A0C8-4E15-9575-0062EE8AAB93}" presName="text1" presStyleLbl="revTx" presStyleIdx="0" presStyleCnt="4" custScaleX="162822" custLinFactNeighborX="21260" custLinFactNeighborY="9494">
        <dgm:presLayoutVars>
          <dgm:bulletEnabled val="1"/>
        </dgm:presLayoutVars>
      </dgm:prSet>
      <dgm:spPr/>
      <dgm:t>
        <a:bodyPr/>
        <a:lstStyle/>
        <a:p>
          <a:endParaRPr lang="fr-CA"/>
        </a:p>
      </dgm:t>
    </dgm:pt>
    <dgm:pt modelId="{94D2823B-B400-46A4-B668-C113EC3E9242}" type="pres">
      <dgm:prSet presAssocID="{8D468A7C-A0C8-4E15-9575-0062EE8AAB93}" presName="line1" presStyleLbl="callout" presStyleIdx="0" presStyleCnt="8"/>
      <dgm:spPr/>
    </dgm:pt>
    <dgm:pt modelId="{15C23446-BEB0-493E-B754-51D896DD0CCA}" type="pres">
      <dgm:prSet presAssocID="{8D468A7C-A0C8-4E15-9575-0062EE8AAB93}" presName="d1" presStyleLbl="callout" presStyleIdx="1" presStyleCnt="8"/>
      <dgm:spPr/>
    </dgm:pt>
    <dgm:pt modelId="{0B7A72B8-7714-439D-9744-9F4EB74EDC09}" type="pres">
      <dgm:prSet presAssocID="{FD3018AE-F22E-4DC1-BBD9-F7189A2DF057}" presName="circle2" presStyleLbl="lnNode1" presStyleIdx="1" presStyleCnt="4"/>
      <dgm:spPr/>
    </dgm:pt>
    <dgm:pt modelId="{0C22F010-887A-40DD-ABC9-9CA4EE1C9C13}" type="pres">
      <dgm:prSet presAssocID="{FD3018AE-F22E-4DC1-BBD9-F7189A2DF057}" presName="text2" presStyleLbl="revTx" presStyleIdx="1" presStyleCnt="4" custScaleX="142573" custLinFactNeighborX="19257" custLinFactNeighborY="-1615">
        <dgm:presLayoutVars>
          <dgm:bulletEnabled val="1"/>
        </dgm:presLayoutVars>
      </dgm:prSet>
      <dgm:spPr/>
      <dgm:t>
        <a:bodyPr/>
        <a:lstStyle/>
        <a:p>
          <a:endParaRPr lang="fr-CA"/>
        </a:p>
      </dgm:t>
    </dgm:pt>
    <dgm:pt modelId="{A327532A-BF94-4E03-9B6E-1286C9119E73}" type="pres">
      <dgm:prSet presAssocID="{FD3018AE-F22E-4DC1-BBD9-F7189A2DF057}" presName="line2" presStyleLbl="callout" presStyleIdx="2" presStyleCnt="8"/>
      <dgm:spPr/>
    </dgm:pt>
    <dgm:pt modelId="{A8E9E189-F8F7-451D-871A-139AE9899AAD}" type="pres">
      <dgm:prSet presAssocID="{FD3018AE-F22E-4DC1-BBD9-F7189A2DF057}" presName="d2" presStyleLbl="callout" presStyleIdx="3" presStyleCnt="8"/>
      <dgm:spPr/>
    </dgm:pt>
    <dgm:pt modelId="{99434A8E-E335-4D98-846F-DC281880ACBF}" type="pres">
      <dgm:prSet presAssocID="{1801159F-D9E5-44D8-836B-06471CE4E069}" presName="circle3" presStyleLbl="lnNode1" presStyleIdx="2" presStyleCnt="4"/>
      <dgm:spPr/>
    </dgm:pt>
    <dgm:pt modelId="{A0BE8AB9-A79C-4E28-AE38-9B1DB431E384}" type="pres">
      <dgm:prSet presAssocID="{1801159F-D9E5-44D8-836B-06471CE4E069}" presName="text3" presStyleLbl="revTx" presStyleIdx="2" presStyleCnt="4" custScaleX="171770" custLinFactNeighborX="24776" custLinFactNeighborY="11177">
        <dgm:presLayoutVars>
          <dgm:bulletEnabled val="1"/>
        </dgm:presLayoutVars>
      </dgm:prSet>
      <dgm:spPr/>
      <dgm:t>
        <a:bodyPr/>
        <a:lstStyle/>
        <a:p>
          <a:endParaRPr lang="fr-CA"/>
        </a:p>
      </dgm:t>
    </dgm:pt>
    <dgm:pt modelId="{DBF388A8-5C60-4EA4-B782-354483B22998}" type="pres">
      <dgm:prSet presAssocID="{1801159F-D9E5-44D8-836B-06471CE4E069}" presName="line3" presStyleLbl="callout" presStyleIdx="4" presStyleCnt="8"/>
      <dgm:spPr/>
    </dgm:pt>
    <dgm:pt modelId="{E4B0585F-FF47-486A-8037-C975BF0288D3}" type="pres">
      <dgm:prSet presAssocID="{1801159F-D9E5-44D8-836B-06471CE4E069}" presName="d3" presStyleLbl="callout" presStyleIdx="5" presStyleCnt="8"/>
      <dgm:spPr/>
    </dgm:pt>
    <dgm:pt modelId="{289837DD-1DB9-4398-A771-381391EA4861}" type="pres">
      <dgm:prSet presAssocID="{93340A98-6355-4F1A-8A4A-C0BBC38D311C}" presName="circle4" presStyleLbl="lnNode1" presStyleIdx="3" presStyleCnt="4"/>
      <dgm:spPr/>
    </dgm:pt>
    <dgm:pt modelId="{2BD16DF5-C436-40A9-BD59-D01978CC760D}" type="pres">
      <dgm:prSet presAssocID="{93340A98-6355-4F1A-8A4A-C0BBC38D311C}" presName="text4" presStyleLbl="revTx" presStyleIdx="3" presStyleCnt="4" custScaleX="161780" custLinFactNeighborX="24800" custLinFactNeighborY="16808">
        <dgm:presLayoutVars>
          <dgm:bulletEnabled val="1"/>
        </dgm:presLayoutVars>
      </dgm:prSet>
      <dgm:spPr/>
      <dgm:t>
        <a:bodyPr/>
        <a:lstStyle/>
        <a:p>
          <a:endParaRPr lang="fr-CA"/>
        </a:p>
      </dgm:t>
    </dgm:pt>
    <dgm:pt modelId="{18189506-6AD8-42BA-84A1-A4C7E6188CCA}" type="pres">
      <dgm:prSet presAssocID="{93340A98-6355-4F1A-8A4A-C0BBC38D311C}" presName="line4" presStyleLbl="callout" presStyleIdx="6" presStyleCnt="8"/>
      <dgm:spPr/>
    </dgm:pt>
    <dgm:pt modelId="{2552C6E6-8C5D-4F9D-A1D3-AD5B9B57EA4A}" type="pres">
      <dgm:prSet presAssocID="{93340A98-6355-4F1A-8A4A-C0BBC38D311C}" presName="d4" presStyleLbl="callout" presStyleIdx="7" presStyleCnt="8"/>
      <dgm:spPr/>
    </dgm:pt>
  </dgm:ptLst>
  <dgm:cxnLst>
    <dgm:cxn modelId="{1A89C7BE-AB83-4ED6-8168-42EA8FA71344}" srcId="{56DA7BBB-773D-4586-A42F-B58CB647B886}" destId="{FD3018AE-F22E-4DC1-BBD9-F7189A2DF057}" srcOrd="1" destOrd="0" parTransId="{CD70FB82-5DA2-4F8A-AC03-772EA77508D6}" sibTransId="{DAAE5879-3463-496F-A8CB-A85DB554DF68}"/>
    <dgm:cxn modelId="{9BC1B9F7-9AF3-4A88-9968-1749E20D070A}" type="presOf" srcId="{56DA7BBB-773D-4586-A42F-B58CB647B886}" destId="{F79EA079-BA7A-436E-8C30-81DBB6D1965D}" srcOrd="0" destOrd="0" presId="urn:microsoft.com/office/officeart/2005/8/layout/target1"/>
    <dgm:cxn modelId="{6469B848-E6D6-40CE-A0D4-09AC8CB00FEC}" type="presOf" srcId="{FD3018AE-F22E-4DC1-BBD9-F7189A2DF057}" destId="{0C22F010-887A-40DD-ABC9-9CA4EE1C9C13}" srcOrd="0" destOrd="0" presId="urn:microsoft.com/office/officeart/2005/8/layout/target1"/>
    <dgm:cxn modelId="{317F23F0-9A5D-476D-80D1-1DD23987A591}" type="presOf" srcId="{8D468A7C-A0C8-4E15-9575-0062EE8AAB93}" destId="{970D998A-ABDC-4195-88BA-764606498C58}" srcOrd="0" destOrd="0" presId="urn:microsoft.com/office/officeart/2005/8/layout/target1"/>
    <dgm:cxn modelId="{808C406B-6AC2-446E-9FED-F3AC5A3472D7}" srcId="{56DA7BBB-773D-4586-A42F-B58CB647B886}" destId="{93340A98-6355-4F1A-8A4A-C0BBC38D311C}" srcOrd="3" destOrd="0" parTransId="{E55DB848-555F-4F74-8492-F07D62150034}" sibTransId="{A900B5D6-AA5F-4F33-8A0D-D5E1BD9A91F9}"/>
    <dgm:cxn modelId="{0F79DC70-1BEC-43C4-A367-012138098D17}" type="presOf" srcId="{93340A98-6355-4F1A-8A4A-C0BBC38D311C}" destId="{2BD16DF5-C436-40A9-BD59-D01978CC760D}" srcOrd="0" destOrd="0" presId="urn:microsoft.com/office/officeart/2005/8/layout/target1"/>
    <dgm:cxn modelId="{F2D4D65B-0B9E-4C85-B4E8-1E88894AC0FC}" srcId="{56DA7BBB-773D-4586-A42F-B58CB647B886}" destId="{8D468A7C-A0C8-4E15-9575-0062EE8AAB93}" srcOrd="0" destOrd="0" parTransId="{017944E2-A45D-4EDB-BC5F-BB41FAEABA7A}" sibTransId="{7B74670E-9FC3-4FA9-B27F-35DE71CD5248}"/>
    <dgm:cxn modelId="{7F56A3B2-9B70-47BC-8112-D9AF1EAC13CC}" type="presOf" srcId="{1801159F-D9E5-44D8-836B-06471CE4E069}" destId="{A0BE8AB9-A79C-4E28-AE38-9B1DB431E384}" srcOrd="0" destOrd="0" presId="urn:microsoft.com/office/officeart/2005/8/layout/target1"/>
    <dgm:cxn modelId="{882DAC5A-17B0-40BE-9B86-5A520567AA97}" srcId="{56DA7BBB-773D-4586-A42F-B58CB647B886}" destId="{1801159F-D9E5-44D8-836B-06471CE4E069}" srcOrd="2" destOrd="0" parTransId="{AEF5EDDF-ACDC-4A80-B9C1-3C19F8B61776}" sibTransId="{A5EB9C4F-9A1A-4640-BE51-537FE2535D1E}"/>
    <dgm:cxn modelId="{4DD20D2F-BF33-495A-A016-1558CE603FB8}" type="presParOf" srcId="{F79EA079-BA7A-436E-8C30-81DBB6D1965D}" destId="{216C6BDA-3545-48A7-8E7A-DF6507D2E629}" srcOrd="0" destOrd="0" presId="urn:microsoft.com/office/officeart/2005/8/layout/target1"/>
    <dgm:cxn modelId="{68794D4D-DFFF-4CE8-84DE-98A96F1733C1}" type="presParOf" srcId="{F79EA079-BA7A-436E-8C30-81DBB6D1965D}" destId="{970D998A-ABDC-4195-88BA-764606498C58}" srcOrd="1" destOrd="0" presId="urn:microsoft.com/office/officeart/2005/8/layout/target1"/>
    <dgm:cxn modelId="{533B8BD2-3849-4DCB-97C4-9F49FCB6E05D}" type="presParOf" srcId="{F79EA079-BA7A-436E-8C30-81DBB6D1965D}" destId="{94D2823B-B400-46A4-B668-C113EC3E9242}" srcOrd="2" destOrd="0" presId="urn:microsoft.com/office/officeart/2005/8/layout/target1"/>
    <dgm:cxn modelId="{97396F5D-5B0A-47B9-8BA1-FD7774FA21E1}" type="presParOf" srcId="{F79EA079-BA7A-436E-8C30-81DBB6D1965D}" destId="{15C23446-BEB0-493E-B754-51D896DD0CCA}" srcOrd="3" destOrd="0" presId="urn:microsoft.com/office/officeart/2005/8/layout/target1"/>
    <dgm:cxn modelId="{C262D7A3-C1F2-49D5-908C-1CADEA9DD8DA}" type="presParOf" srcId="{F79EA079-BA7A-436E-8C30-81DBB6D1965D}" destId="{0B7A72B8-7714-439D-9744-9F4EB74EDC09}" srcOrd="4" destOrd="0" presId="urn:microsoft.com/office/officeart/2005/8/layout/target1"/>
    <dgm:cxn modelId="{617A625D-6D11-449D-BCE4-8F1B056EF0BD}" type="presParOf" srcId="{F79EA079-BA7A-436E-8C30-81DBB6D1965D}" destId="{0C22F010-887A-40DD-ABC9-9CA4EE1C9C13}" srcOrd="5" destOrd="0" presId="urn:microsoft.com/office/officeart/2005/8/layout/target1"/>
    <dgm:cxn modelId="{69967E2F-EA35-4498-8141-A55CBB88681F}" type="presParOf" srcId="{F79EA079-BA7A-436E-8C30-81DBB6D1965D}" destId="{A327532A-BF94-4E03-9B6E-1286C9119E73}" srcOrd="6" destOrd="0" presId="urn:microsoft.com/office/officeart/2005/8/layout/target1"/>
    <dgm:cxn modelId="{A5EFEF12-A3DA-4D11-B30A-575A5A87F391}" type="presParOf" srcId="{F79EA079-BA7A-436E-8C30-81DBB6D1965D}" destId="{A8E9E189-F8F7-451D-871A-139AE9899AAD}" srcOrd="7" destOrd="0" presId="urn:microsoft.com/office/officeart/2005/8/layout/target1"/>
    <dgm:cxn modelId="{4F491D73-C04B-4C86-A040-CE9BA9E2A0B8}" type="presParOf" srcId="{F79EA079-BA7A-436E-8C30-81DBB6D1965D}" destId="{99434A8E-E335-4D98-846F-DC281880ACBF}" srcOrd="8" destOrd="0" presId="urn:microsoft.com/office/officeart/2005/8/layout/target1"/>
    <dgm:cxn modelId="{788D5ACA-DB04-4498-9469-4A3E5673EEBD}" type="presParOf" srcId="{F79EA079-BA7A-436E-8C30-81DBB6D1965D}" destId="{A0BE8AB9-A79C-4E28-AE38-9B1DB431E384}" srcOrd="9" destOrd="0" presId="urn:microsoft.com/office/officeart/2005/8/layout/target1"/>
    <dgm:cxn modelId="{F0F3A671-A6F0-40E7-9214-D34ED004A48B}" type="presParOf" srcId="{F79EA079-BA7A-436E-8C30-81DBB6D1965D}" destId="{DBF388A8-5C60-4EA4-B782-354483B22998}" srcOrd="10" destOrd="0" presId="urn:microsoft.com/office/officeart/2005/8/layout/target1"/>
    <dgm:cxn modelId="{58786828-053C-4C5E-8837-B466100E1375}" type="presParOf" srcId="{F79EA079-BA7A-436E-8C30-81DBB6D1965D}" destId="{E4B0585F-FF47-486A-8037-C975BF0288D3}" srcOrd="11" destOrd="0" presId="urn:microsoft.com/office/officeart/2005/8/layout/target1"/>
    <dgm:cxn modelId="{D0FBC4D2-2B7F-4127-A2AB-A0F5540F4E0F}" type="presParOf" srcId="{F79EA079-BA7A-436E-8C30-81DBB6D1965D}" destId="{289837DD-1DB9-4398-A771-381391EA4861}" srcOrd="12" destOrd="0" presId="urn:microsoft.com/office/officeart/2005/8/layout/target1"/>
    <dgm:cxn modelId="{7DCC88FA-A4ED-4363-9DA9-F9702D0F221D}" type="presParOf" srcId="{F79EA079-BA7A-436E-8C30-81DBB6D1965D}" destId="{2BD16DF5-C436-40A9-BD59-D01978CC760D}" srcOrd="13" destOrd="0" presId="urn:microsoft.com/office/officeart/2005/8/layout/target1"/>
    <dgm:cxn modelId="{5D4D26A3-8DFB-408A-808C-DE40F2A0EF30}" type="presParOf" srcId="{F79EA079-BA7A-436E-8C30-81DBB6D1965D}" destId="{18189506-6AD8-42BA-84A1-A4C7E6188CCA}" srcOrd="14" destOrd="0" presId="urn:microsoft.com/office/officeart/2005/8/layout/target1"/>
    <dgm:cxn modelId="{CD06B43B-8370-4765-9638-ECCB976B07F1}" type="presParOf" srcId="{F79EA079-BA7A-436E-8C30-81DBB6D1965D}" destId="{2552C6E6-8C5D-4F9D-A1D3-AD5B9B57EA4A}"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fr-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730D24EA-3C45-45DD-9573-A1200CC5686C}" type="datetimeFigureOut">
              <a:rPr lang="fr-CA"/>
              <a:pPr>
                <a:defRPr/>
              </a:pPr>
              <a:t>2019-02-05</a:t>
            </a:fld>
            <a:endParaRPr lang="fr-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fr-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405A4A68-F84D-4EA9-BE76-8D78A2AC9CAD}" type="slidenum">
              <a:rPr lang="fr-CA" altLang="fr-FR"/>
              <a:pPr/>
              <a:t>‹N°›</a:t>
            </a:fld>
            <a:endParaRPr lang="fr-CA" altLang="fr-FR"/>
          </a:p>
        </p:txBody>
      </p:sp>
    </p:spTree>
    <p:extLst>
      <p:ext uri="{BB962C8B-B14F-4D97-AF65-F5344CB8AC3E}">
        <p14:creationId xmlns:p14="http://schemas.microsoft.com/office/powerpoint/2010/main" val="1715364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eaLnBrk="1" hangingPunct="1">
              <a:defRPr sz="1200"/>
            </a:lvl1pPr>
          </a:lstStyle>
          <a:p>
            <a:pPr>
              <a:defRPr/>
            </a:pPr>
            <a:endParaRPr lang="fr-C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eaLnBrk="1" hangingPunct="1">
              <a:defRPr sz="1200"/>
            </a:lvl1pPr>
          </a:lstStyle>
          <a:p>
            <a:pPr>
              <a:defRPr/>
            </a:pPr>
            <a:fld id="{DB96E269-ECE1-49F1-93BA-66DE8CEA3696}" type="datetimeFigureOut">
              <a:rPr lang="fr-CA"/>
              <a:pPr>
                <a:defRPr/>
              </a:pPr>
              <a:t>2019-02-05</a:t>
            </a:fld>
            <a:endParaRPr lang="fr-CA"/>
          </a:p>
        </p:txBody>
      </p:sp>
      <p:sp>
        <p:nvSpPr>
          <p:cNvPr id="4" name="Espace réservé de l'image des diapositives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fr-CA" noProof="0"/>
          </a:p>
        </p:txBody>
      </p:sp>
      <p:sp>
        <p:nvSpPr>
          <p:cNvPr id="5" name="Espace réservé des commentair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eaLnBrk="1" hangingPunct="1">
              <a:defRPr sz="1200"/>
            </a:lvl1pPr>
          </a:lstStyle>
          <a:p>
            <a:pPr>
              <a:defRPr/>
            </a:pPr>
            <a:endParaRPr lang="fr-C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206F8C0F-E1DB-4B99-9953-D70F003664BE}" type="slidenum">
              <a:rPr lang="fr-CA" altLang="fr-FR"/>
              <a:pPr/>
              <a:t>‹N°›</a:t>
            </a:fld>
            <a:endParaRPr lang="fr-CA" altLang="fr-FR"/>
          </a:p>
        </p:txBody>
      </p:sp>
    </p:spTree>
    <p:extLst>
      <p:ext uri="{BB962C8B-B14F-4D97-AF65-F5344CB8AC3E}">
        <p14:creationId xmlns:p14="http://schemas.microsoft.com/office/powerpoint/2010/main" val="25963139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Ce webinaire est surtout à l’attention du personnel œuvrant dans les diverses cours de justice, dans les services de police et autres services connexes ainsi que dans les cabinets de juristes qui font partie du système de justice de la Saskatchewan et dans les locaux desquels </a:t>
            </a:r>
            <a:r>
              <a:rPr lang="fr-CA" dirty="0" smtClean="0"/>
              <a:t>une personne d’expression </a:t>
            </a:r>
            <a:r>
              <a:rPr lang="fr-CA" dirty="0"/>
              <a:t>française pourrait s’adresser.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dirty="0"/>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1</a:t>
            </a:fld>
            <a:endParaRPr lang="fr-CA" altLang="fr-FR"/>
          </a:p>
        </p:txBody>
      </p:sp>
    </p:spTree>
    <p:extLst>
      <p:ext uri="{BB962C8B-B14F-4D97-AF65-F5344CB8AC3E}">
        <p14:creationId xmlns:p14="http://schemas.microsoft.com/office/powerpoint/2010/main" val="140637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smtClean="0"/>
              <a:t>Question </a:t>
            </a:r>
            <a:r>
              <a:rPr lang="fr-CA" dirty="0" smtClean="0"/>
              <a:t>: </a:t>
            </a:r>
            <a:r>
              <a:rPr lang="fr-CA" dirty="0"/>
              <a:t>Peut-on décrire le rôle de </a:t>
            </a:r>
            <a:r>
              <a:rPr lang="fr-CA" dirty="0" smtClean="0"/>
              <a:t>chacun?</a:t>
            </a:r>
            <a:endParaRPr lang="fr-CA" dirty="0"/>
          </a:p>
          <a:p>
            <a:r>
              <a:rPr lang="fr-CA" b="1" dirty="0" smtClean="0"/>
              <a:t>Réponse : </a:t>
            </a:r>
            <a:r>
              <a:rPr lang="fr-CA" dirty="0"/>
              <a:t>On peut au moins répartir les grandes fonctions qui seront requises pour assurer une offre active efficace.</a:t>
            </a:r>
          </a:p>
          <a:p>
            <a:pPr marL="524123" indent="-524123" eaLnBrk="1" hangingPunct="1">
              <a:buFont typeface="Calibri" panose="020F0502020204030204" pitchFamily="34" charset="0"/>
              <a:buAutoNum type="arabicPeriod"/>
            </a:pPr>
            <a:r>
              <a:rPr lang="fr-CA" altLang="fr-FR" dirty="0"/>
              <a:t>Créer des conditions favorables – </a:t>
            </a:r>
            <a:r>
              <a:rPr lang="fr-CA" altLang="fr-FR" i="1" dirty="0"/>
              <a:t>systémique (</a:t>
            </a:r>
            <a:r>
              <a:rPr lang="fr-CA" altLang="fr-FR" i="0" dirty="0"/>
              <a:t>Préalable</a:t>
            </a:r>
            <a:r>
              <a:rPr lang="fr-CA" altLang="fr-FR" i="1" dirty="0"/>
              <a:t> : </a:t>
            </a:r>
            <a:r>
              <a:rPr lang="fr-CA" altLang="fr-FR" dirty="0"/>
              <a:t>faire l’état des lieux, identifier les lacunes</a:t>
            </a:r>
            <a:r>
              <a:rPr lang="fr-CA" altLang="fr-FR" baseline="0" dirty="0"/>
              <a:t> et les besoins)</a:t>
            </a:r>
            <a:endParaRPr lang="fr-CA" altLang="fr-FR" i="1" dirty="0"/>
          </a:p>
          <a:p>
            <a:pPr marL="524123" indent="-524123" eaLnBrk="1" hangingPunct="1">
              <a:buFont typeface="Calibri" panose="020F0502020204030204" pitchFamily="34" charset="0"/>
              <a:buAutoNum type="arabicPeriod"/>
            </a:pPr>
            <a:r>
              <a:rPr lang="fr-CA" altLang="fr-FR" dirty="0"/>
              <a:t>Mettre en place les structures et les processus - </a:t>
            </a:r>
            <a:r>
              <a:rPr lang="fr-CA" altLang="fr-FR" i="1" dirty="0"/>
              <a:t>organisationnel</a:t>
            </a:r>
          </a:p>
          <a:p>
            <a:pPr marL="524123" indent="-524123" eaLnBrk="1" hangingPunct="1">
              <a:buFont typeface="Calibri" panose="020F0502020204030204" pitchFamily="34" charset="0"/>
              <a:buAutoNum type="arabicPeriod"/>
            </a:pPr>
            <a:r>
              <a:rPr lang="fr-CA" altLang="fr-FR" dirty="0"/>
              <a:t>Renforcer les capacités - </a:t>
            </a:r>
            <a:r>
              <a:rPr lang="fr-CA" altLang="fr-FR" i="1" dirty="0"/>
              <a:t>professionnel</a:t>
            </a:r>
          </a:p>
          <a:p>
            <a:pPr marL="524123" indent="-524123" eaLnBrk="1" hangingPunct="1">
              <a:buFont typeface="Calibri" panose="020F0502020204030204" pitchFamily="34" charset="0"/>
              <a:buAutoNum type="arabicPeriod"/>
            </a:pPr>
            <a:r>
              <a:rPr lang="fr-CA" altLang="fr-FR" dirty="0"/>
              <a:t>Stimuler la demande- </a:t>
            </a:r>
            <a:r>
              <a:rPr lang="fr-CA" altLang="fr-FR" i="1" dirty="0"/>
              <a:t>communautaire</a:t>
            </a:r>
          </a:p>
          <a:p>
            <a:endParaRPr lang="fr-CA" dirty="0"/>
          </a:p>
          <a:p>
            <a:r>
              <a:rPr lang="fr-CA" dirty="0"/>
              <a:t>Ces 4 rôles de leadership sont interdépendants et interconnectés dans tout le système. De là la nécessité d’établir un plan d’action concerté et cohérent entre</a:t>
            </a:r>
            <a:r>
              <a:rPr lang="fr-CA" baseline="0" dirty="0"/>
              <a:t> les acteurs.</a:t>
            </a:r>
            <a:endParaRPr lang="fr-CA" dirty="0"/>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solidFill>
                  <a:prstClr val="black"/>
                </a:solidFill>
              </a:rPr>
              <a:pPr/>
              <a:t>10</a:t>
            </a:fld>
            <a:endParaRPr lang="fr-CA" altLang="fr-FR">
              <a:solidFill>
                <a:prstClr val="black"/>
              </a:solidFill>
            </a:endParaRPr>
          </a:p>
        </p:txBody>
      </p:sp>
    </p:spTree>
    <p:extLst>
      <p:ext uri="{BB962C8B-B14F-4D97-AF65-F5344CB8AC3E}">
        <p14:creationId xmlns:p14="http://schemas.microsoft.com/office/powerpoint/2010/main" val="3139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smtClean="0"/>
              <a:t>Question : </a:t>
            </a:r>
            <a:r>
              <a:rPr lang="fr-CA" dirty="0"/>
              <a:t>Comment exercer un leadership éthique et collaboratif au sein de </a:t>
            </a:r>
            <a:r>
              <a:rPr lang="fr-CA" dirty="0" smtClean="0"/>
              <a:t>l’organisation?</a:t>
            </a:r>
            <a:endParaRPr lang="fr-CA" dirty="0"/>
          </a:p>
          <a:p>
            <a:r>
              <a:rPr lang="fr-CA" b="1" dirty="0" smtClean="0"/>
              <a:t>Réponse :  </a:t>
            </a:r>
            <a:r>
              <a:rPr lang="fr-CA" b="0" dirty="0"/>
              <a:t>Comme</a:t>
            </a:r>
            <a:r>
              <a:rPr lang="fr-CA" b="0" baseline="0" dirty="0"/>
              <a:t> l’offre active est un enjeu collectif, l</a:t>
            </a:r>
            <a:r>
              <a:rPr lang="fr-CA" b="0" dirty="0"/>
              <a:t>es </a:t>
            </a:r>
            <a:r>
              <a:rPr lang="fr-CA" dirty="0"/>
              <a:t>dirigeants peuvent travailler avec les différents partenaires pour renforcer leurs capacités à établir l’offre active dans leur organisation. Les dirigeants sont des acteurs clés pour interpeller, conscientiser et mobiliser</a:t>
            </a:r>
            <a:r>
              <a:rPr lang="fr-CA" baseline="0" dirty="0"/>
              <a:t> tout le personnel autour du cadre de référence et définir un plan d’action pour transformer la culture organisationnelle et évoluer vers une offre active de services de qualité dans les deux langues officielles</a:t>
            </a:r>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solidFill>
                  <a:prstClr val="black"/>
                </a:solidFill>
              </a:rPr>
              <a:pPr/>
              <a:t>11</a:t>
            </a:fld>
            <a:endParaRPr lang="fr-CA" altLang="fr-FR">
              <a:solidFill>
                <a:prstClr val="black"/>
              </a:solidFill>
            </a:endParaRPr>
          </a:p>
        </p:txBody>
      </p:sp>
    </p:spTree>
    <p:extLst>
      <p:ext uri="{BB962C8B-B14F-4D97-AF65-F5344CB8AC3E}">
        <p14:creationId xmlns:p14="http://schemas.microsoft.com/office/powerpoint/2010/main" val="1606615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Question : </a:t>
            </a:r>
            <a:r>
              <a:rPr lang="fr-CA" dirty="0"/>
              <a:t>Quels résultats aurons-nous</a:t>
            </a:r>
            <a:r>
              <a:rPr lang="fr-CA" baseline="0" dirty="0"/>
              <a:t> </a:t>
            </a:r>
            <a:r>
              <a:rPr lang="fr-CA" baseline="0" dirty="0" smtClean="0"/>
              <a:t>atteint </a:t>
            </a:r>
            <a:r>
              <a:rPr lang="fr-CA" baseline="0" dirty="0"/>
              <a:t>par </a:t>
            </a:r>
            <a:r>
              <a:rPr lang="fr-CA" dirty="0"/>
              <a:t>la mise en place d’une offre </a:t>
            </a:r>
            <a:r>
              <a:rPr lang="fr-CA" dirty="0" smtClean="0"/>
              <a:t>active?</a:t>
            </a:r>
            <a:endParaRPr lang="fr-CA" dirty="0"/>
          </a:p>
          <a:p>
            <a:r>
              <a:rPr lang="fr-CA" dirty="0" smtClean="0"/>
              <a:t>Réponse :</a:t>
            </a:r>
            <a:endParaRPr lang="fr-CA" dirty="0"/>
          </a:p>
          <a:p>
            <a:pPr eaLnBrk="1" hangingPunct="1">
              <a:defRPr/>
            </a:pPr>
            <a:endParaRPr lang="fr-CA" altLang="fr-FR" dirty="0"/>
          </a:p>
          <a:p>
            <a:pPr eaLnBrk="1" hangingPunct="1">
              <a:defRPr/>
            </a:pPr>
            <a:r>
              <a:rPr lang="fr-CA" altLang="fr-FR" dirty="0"/>
              <a:t>Confiance accrue dans le système de justice</a:t>
            </a:r>
          </a:p>
          <a:p>
            <a:pPr eaLnBrk="1" hangingPunct="1">
              <a:defRPr/>
            </a:pPr>
            <a:endParaRPr lang="fr-CA" altLang="fr-FR" dirty="0"/>
          </a:p>
          <a:p>
            <a:pPr eaLnBrk="1" hangingPunct="1">
              <a:defRPr/>
            </a:pPr>
            <a:r>
              <a:rPr lang="fr-CA" altLang="fr-FR" dirty="0"/>
              <a:t>Accès accru à la justice</a:t>
            </a:r>
          </a:p>
          <a:p>
            <a:pPr eaLnBrk="1" hangingPunct="1">
              <a:defRPr/>
            </a:pPr>
            <a:endParaRPr lang="fr-CA" altLang="fr-FR" dirty="0"/>
          </a:p>
          <a:p>
            <a:pPr eaLnBrk="1" hangingPunct="1">
              <a:defRPr/>
            </a:pPr>
            <a:r>
              <a:rPr lang="fr-CA" altLang="fr-FR" dirty="0"/>
              <a:t>Qualité accrue des services de justice</a:t>
            </a:r>
          </a:p>
          <a:p>
            <a:pPr eaLnBrk="1" hangingPunct="1">
              <a:defRPr/>
            </a:pPr>
            <a:endParaRPr lang="fr-CA" altLang="fr-FR" dirty="0"/>
          </a:p>
          <a:p>
            <a:pPr eaLnBrk="1" hangingPunct="1">
              <a:defRPr/>
            </a:pPr>
            <a:r>
              <a:rPr lang="fr-CA" altLang="fr-FR" sz="1200" dirty="0"/>
              <a:t>Valorisation et promotion de la dualité linguistique canadienne</a:t>
            </a:r>
          </a:p>
          <a:p>
            <a:pPr eaLnBrk="1" hangingPunct="1">
              <a:defRPr/>
            </a:pPr>
            <a:endParaRPr lang="fr-CA" altLang="fr-FR" dirty="0"/>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12</a:t>
            </a:fld>
            <a:endParaRPr lang="fr-CA" altLang="fr-FR"/>
          </a:p>
        </p:txBody>
      </p:sp>
    </p:spTree>
    <p:extLst>
      <p:ext uri="{BB962C8B-B14F-4D97-AF65-F5344CB8AC3E}">
        <p14:creationId xmlns:p14="http://schemas.microsoft.com/office/powerpoint/2010/main" val="3789678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dirty="0"/>
              <a:t>Laissez-moi voir si j’ai bien </a:t>
            </a:r>
            <a:r>
              <a:rPr lang="fr-CA" sz="1200" dirty="0" smtClean="0"/>
              <a:t>compris :</a:t>
            </a:r>
            <a:endParaRPr lang="fr-CA" sz="1200" dirty="0"/>
          </a:p>
          <a:p>
            <a:pPr>
              <a:defRPr/>
            </a:pPr>
            <a:r>
              <a:rPr lang="fr-CA" altLang="fr-FR" sz="1200" b="1" i="1" dirty="0"/>
              <a:t>L’offre active des services de justice en français est :</a:t>
            </a:r>
          </a:p>
          <a:p>
            <a:pPr lvl="1">
              <a:buFont typeface="Wingdings" panose="05000000000000000000" pitchFamily="2" charset="2"/>
              <a:buChar char="ü"/>
              <a:defRPr/>
            </a:pPr>
            <a:r>
              <a:rPr lang="fr-CA" altLang="fr-FR" sz="1200" dirty="0"/>
              <a:t>une question de légitimité, de respect, d’équité et de qualité des services donc, une question d’éthique</a:t>
            </a:r>
          </a:p>
          <a:p>
            <a:pPr lvl="1">
              <a:buFont typeface="Wingdings" panose="05000000000000000000" pitchFamily="2" charset="2"/>
              <a:buChar char="ü"/>
              <a:defRPr/>
            </a:pPr>
            <a:r>
              <a:rPr lang="fr-CA" altLang="fr-FR" sz="1200" dirty="0"/>
              <a:t>un enjeu collectif et systémique</a:t>
            </a:r>
          </a:p>
          <a:p>
            <a:pPr lvl="1">
              <a:buFont typeface="Wingdings" panose="05000000000000000000" pitchFamily="2" charset="2"/>
              <a:buChar char="ü"/>
              <a:defRPr/>
            </a:pPr>
            <a:r>
              <a:rPr lang="fr-CA" sz="1200" dirty="0"/>
              <a:t>une question de leadership systémique, organisationnel, professionnel et communautaire.</a:t>
            </a:r>
          </a:p>
          <a:p>
            <a:pPr marL="0" lvl="1">
              <a:defRPr/>
            </a:pPr>
            <a:endParaRPr lang="fr-CA" altLang="fr-FR" sz="1200" b="1" i="1" dirty="0"/>
          </a:p>
          <a:p>
            <a:pPr marL="0" lvl="1" algn="ctr">
              <a:defRPr/>
            </a:pPr>
            <a:r>
              <a:rPr lang="fr-CA" altLang="fr-FR" sz="1200" b="1" i="1" dirty="0"/>
              <a:t>L’offre active exige l’exercice d’un leadership collaboratif et </a:t>
            </a:r>
            <a:r>
              <a:rPr lang="fr-CA" altLang="fr-FR" sz="1200" b="1" i="1" dirty="0" smtClean="0"/>
              <a:t>éthique!</a:t>
            </a:r>
            <a:endParaRPr lang="fr-CA" altLang="fr-FR" sz="1200" b="1" i="1" dirty="0"/>
          </a:p>
          <a:p>
            <a:endParaRPr lang="fr-CA" sz="120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13</a:t>
            </a:fld>
            <a:endParaRPr lang="fr-CA" altLang="fr-FR"/>
          </a:p>
        </p:txBody>
      </p:sp>
    </p:spTree>
    <p:extLst>
      <p:ext uri="{BB962C8B-B14F-4D97-AF65-F5344CB8AC3E}">
        <p14:creationId xmlns:p14="http://schemas.microsoft.com/office/powerpoint/2010/main" val="226114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altLang="fr-FR" dirty="0"/>
              <a:t>Le Centre Info-Justice Saskatchewan peut et veut vous </a:t>
            </a:r>
            <a:r>
              <a:rPr lang="fr-CA" altLang="fr-FR" dirty="0" smtClean="0"/>
              <a:t>aider!</a:t>
            </a:r>
            <a:endParaRPr lang="fr-CA" altLang="fr-FR" dirty="0"/>
          </a:p>
        </p:txBody>
      </p:sp>
      <p:sp>
        <p:nvSpPr>
          <p:cNvPr id="286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7066" indent="-291179" eaLnBrk="0" hangingPunct="0">
              <a:defRPr>
                <a:solidFill>
                  <a:schemeClr val="tx1"/>
                </a:solidFill>
                <a:latin typeface="Arial" panose="020B0604020202020204" pitchFamily="34" charset="0"/>
                <a:cs typeface="Arial" panose="020B0604020202020204" pitchFamily="34" charset="0"/>
              </a:defRPr>
            </a:lvl2pPr>
            <a:lvl3pPr marL="1164717" indent="-232943" eaLnBrk="0" hangingPunct="0">
              <a:defRPr>
                <a:solidFill>
                  <a:schemeClr val="tx1"/>
                </a:solidFill>
                <a:latin typeface="Arial" panose="020B0604020202020204" pitchFamily="34" charset="0"/>
                <a:cs typeface="Arial" panose="020B0604020202020204" pitchFamily="34" charset="0"/>
              </a:defRPr>
            </a:lvl3pPr>
            <a:lvl4pPr marL="1630604" indent="-232943" eaLnBrk="0" hangingPunct="0">
              <a:defRPr>
                <a:solidFill>
                  <a:schemeClr val="tx1"/>
                </a:solidFill>
                <a:latin typeface="Arial" panose="020B0604020202020204" pitchFamily="34" charset="0"/>
                <a:cs typeface="Arial" panose="020B0604020202020204" pitchFamily="34" charset="0"/>
              </a:defRPr>
            </a:lvl4pPr>
            <a:lvl5pPr marL="2096491" indent="-232943" eaLnBrk="0" hangingPunct="0">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71DF61-A250-4729-B7A5-E1CAFC1720BE}" type="slidenum">
              <a:rPr lang="fr-CA" altLang="fr-FR"/>
              <a:pPr eaLnBrk="1" hangingPunct="1"/>
              <a:t>14</a:t>
            </a:fld>
            <a:endParaRPr lang="fr-CA" altLang="fr-FR"/>
          </a:p>
        </p:txBody>
      </p:sp>
    </p:spTree>
    <p:extLst>
      <p:ext uri="{BB962C8B-B14F-4D97-AF65-F5344CB8AC3E}">
        <p14:creationId xmlns:p14="http://schemas.microsoft.com/office/powerpoint/2010/main" val="3127872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15</a:t>
            </a:fld>
            <a:endParaRPr lang="fr-CA" altLang="fr-FR"/>
          </a:p>
        </p:txBody>
      </p:sp>
    </p:spTree>
    <p:extLst>
      <p:ext uri="{BB962C8B-B14F-4D97-AF65-F5344CB8AC3E}">
        <p14:creationId xmlns:p14="http://schemas.microsoft.com/office/powerpoint/2010/main" val="480825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050" b="1" dirty="0" smtClean="0"/>
              <a:t>Question :</a:t>
            </a:r>
            <a:r>
              <a:rPr lang="fr-CA" sz="1050" dirty="0" smtClean="0"/>
              <a:t> </a:t>
            </a:r>
            <a:r>
              <a:rPr lang="fr-CA" sz="1050" dirty="0"/>
              <a:t>Qui est appelé à exercer un leadership organisationnel et comment peuvent-ils le </a:t>
            </a:r>
            <a:r>
              <a:rPr lang="fr-CA" sz="1050" dirty="0" smtClean="0"/>
              <a:t>faire?</a:t>
            </a:r>
            <a:endParaRPr lang="fr-CA" sz="1050" dirty="0"/>
          </a:p>
          <a:p>
            <a:r>
              <a:rPr lang="fr-CA" sz="1050" b="1" dirty="0" smtClean="0"/>
              <a:t>Réponse :</a:t>
            </a:r>
            <a:endParaRPr lang="fr-CA" sz="105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050" dirty="0"/>
              <a:t>S’adresse aux dirigeants du système de justice en Saskatchewan à partir du ministère de la Justice jusqu’aux juges en chef dans les diverses cours, en passant par Justice Canada, </a:t>
            </a:r>
            <a:r>
              <a:rPr lang="fr-CA" sz="1050" dirty="0" smtClean="0"/>
              <a:t>l’Association du Barreau canadien – Division Saskatchewan, la </a:t>
            </a:r>
            <a:r>
              <a:rPr lang="fr-CA" sz="1050" dirty="0"/>
              <a:t>Law </a:t>
            </a:r>
            <a:r>
              <a:rPr lang="fr-CA" sz="1050" dirty="0" smtClean="0"/>
              <a:t>Society of Saskatchewan, </a:t>
            </a:r>
            <a:r>
              <a:rPr lang="fr-CA" sz="1050" dirty="0"/>
              <a:t>les Services de la cour (Court Services), les associations de juristes, etc. S’adresse aussi aux responsables des services de police, aux services connexes et aux cabinets de juristes dans les locaux desquels </a:t>
            </a:r>
            <a:r>
              <a:rPr lang="fr-CA" sz="1050" dirty="0" smtClean="0"/>
              <a:t>une personne d’expression </a:t>
            </a:r>
            <a:r>
              <a:rPr lang="fr-CA" sz="1050" dirty="0"/>
              <a:t>française pourrait s’adresser </a:t>
            </a:r>
          </a:p>
          <a:p>
            <a:endParaRPr lang="fr-CA" sz="1050" dirty="0"/>
          </a:p>
          <a:p>
            <a:pPr marL="0" indent="0">
              <a:buFont typeface="+mj-lt"/>
              <a:buNone/>
            </a:pPr>
            <a:endParaRPr lang="fr-CA" dirty="0"/>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2</a:t>
            </a:fld>
            <a:endParaRPr lang="fr-CA" altLang="fr-FR"/>
          </a:p>
        </p:txBody>
      </p:sp>
    </p:spTree>
    <p:extLst>
      <p:ext uri="{BB962C8B-B14F-4D97-AF65-F5344CB8AC3E}">
        <p14:creationId xmlns:p14="http://schemas.microsoft.com/office/powerpoint/2010/main" val="2320094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000" b="1" dirty="0" smtClean="0"/>
              <a:t>Question </a:t>
            </a:r>
            <a:r>
              <a:rPr lang="fr-CA" sz="1000" dirty="0" smtClean="0"/>
              <a:t>: </a:t>
            </a:r>
            <a:r>
              <a:rPr lang="fr-CA" sz="1000" dirty="0"/>
              <a:t>Comment les dirigeants et dirigeantes des organisations en justice peuvent-ils faciliter et mettre en œuvre une</a:t>
            </a:r>
            <a:r>
              <a:rPr lang="fr-CA" sz="1000" baseline="0" dirty="0"/>
              <a:t> </a:t>
            </a:r>
            <a:r>
              <a:rPr lang="fr-CA" sz="1000" dirty="0"/>
              <a:t>offre active de services de qualité dans leurs </a:t>
            </a:r>
            <a:r>
              <a:rPr lang="fr-CA" sz="1000" dirty="0" smtClean="0"/>
              <a:t>organisations?</a:t>
            </a:r>
            <a:endParaRPr lang="fr-CA" sz="1000" dirty="0"/>
          </a:p>
          <a:p>
            <a:r>
              <a:rPr lang="fr-CA" sz="1000" b="1" dirty="0"/>
              <a:t>Réponse :</a:t>
            </a:r>
            <a:r>
              <a:rPr lang="fr-CA" sz="1000"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000" dirty="0" smtClean="0"/>
              <a:t>Les </a:t>
            </a:r>
            <a:r>
              <a:rPr lang="fr-CA" sz="1000" dirty="0"/>
              <a:t>dirigeants de l’organisation peuvent jouer un rôle important en donnant le ton pour opérer un changement organisationnel en faveur de l’offre active.</a:t>
            </a:r>
          </a:p>
          <a:p>
            <a:r>
              <a:rPr lang="fr-CA" sz="1000" dirty="0"/>
              <a:t>Les dirigeants et dirigeantes exercent leur leadership en créant d’abord un climat positif et propice à la mise en place de l’offre active par exemple, en offrant de l’information de base sur les droits linguistiques et les obligations en matière de services dans les deux langues officielles. Un premier pas serait de présenter le cadre de référence.</a:t>
            </a:r>
          </a:p>
          <a:p>
            <a:endParaRPr lang="fr-CA" sz="1000" dirty="0"/>
          </a:p>
          <a:p>
            <a:r>
              <a:rPr lang="fr-CA" sz="1000" baseline="0" dirty="0"/>
              <a:t>Il faut également faire un état des lieux sur la disponibilité actuelle des services en français, identifier les écarts dans l’organisation. Pour effectuer les changements dans l’organisation pour améliorer l’offre active, il faut mettre en </a:t>
            </a:r>
            <a:r>
              <a:rPr lang="fr-CA" sz="1000" dirty="0"/>
              <a:t>place les structures, les politiques, les processus et les procédures qui font en sorte que l’organisation est bel et bien en mesure d’offrir activement</a:t>
            </a:r>
            <a:r>
              <a:rPr lang="fr-CA" sz="1000" baseline="0" dirty="0"/>
              <a:t> les services dans les deux langues officielles</a:t>
            </a:r>
            <a:r>
              <a:rPr lang="fr-CA" sz="1000" dirty="0" smtClean="0"/>
              <a:t>.</a:t>
            </a:r>
          </a:p>
          <a:p>
            <a:endParaRPr lang="fr-CA" sz="1000" dirty="0"/>
          </a:p>
          <a:p>
            <a:r>
              <a:rPr lang="fr-CA" sz="1000" dirty="0"/>
              <a:t>En plus, les dirigeants et dirigeantes doivent être des modèles accessibles qui font la promotion de la justice, des droits linguistiques, de la dualité linguistique, de l’égalité réelle des communautés </a:t>
            </a:r>
            <a:r>
              <a:rPr lang="fr-CA" sz="1000" dirty="0" smtClean="0"/>
              <a:t>de </a:t>
            </a:r>
            <a:r>
              <a:rPr lang="fr-CA" sz="1000" dirty="0"/>
              <a:t>langues officielles.</a:t>
            </a:r>
          </a:p>
          <a:p>
            <a:endParaRPr lang="fr-CA" sz="1000" dirty="0"/>
          </a:p>
          <a:p>
            <a:r>
              <a:rPr lang="fr-CA" sz="1000" dirty="0"/>
              <a:t>Ces leaders peuvent prendre plusieurs mesures pour s’acquitter de leurs responsabilités. Par </a:t>
            </a:r>
            <a:r>
              <a:rPr lang="fr-CA" sz="1000" dirty="0" smtClean="0"/>
              <a:t>exemple : </a:t>
            </a:r>
            <a:r>
              <a:rPr lang="fr-CA" sz="1000" dirty="0"/>
              <a:t>Voir les prochaines diapos.</a:t>
            </a:r>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3</a:t>
            </a:fld>
            <a:endParaRPr lang="fr-CA" altLang="fr-FR"/>
          </a:p>
        </p:txBody>
      </p:sp>
    </p:spTree>
    <p:extLst>
      <p:ext uri="{BB962C8B-B14F-4D97-AF65-F5344CB8AC3E}">
        <p14:creationId xmlns:p14="http://schemas.microsoft.com/office/powerpoint/2010/main" val="884161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CA" sz="1400" b="1" dirty="0"/>
              <a:t>Engager et mobiliser toute l’organisation autour de l’offre active :</a:t>
            </a:r>
          </a:p>
          <a:p>
            <a:r>
              <a:rPr lang="fr-CA" sz="1200" dirty="0"/>
              <a:t>Organiser des séances </a:t>
            </a:r>
            <a:r>
              <a:rPr lang="fr-CA" sz="1200" dirty="0" smtClean="0"/>
              <a:t>de conscientisation </a:t>
            </a:r>
            <a:r>
              <a:rPr lang="fr-CA" sz="1200" dirty="0"/>
              <a:t>des membres du personnel aux droits et obligations en matière d’offre active (Cadre de référence)</a:t>
            </a:r>
          </a:p>
          <a:p>
            <a:r>
              <a:rPr lang="fr-CA" sz="1200" dirty="0"/>
              <a:t>Élaborer une vision des langues officielles pour l’organisation </a:t>
            </a:r>
          </a:p>
          <a:p>
            <a:r>
              <a:rPr lang="fr-CA" sz="1200" dirty="0"/>
              <a:t>Prendre les mesures nécessaires afin que la vision soit comprise dans toute l’organisation et qu’on y adhère (politique)</a:t>
            </a:r>
          </a:p>
          <a:p>
            <a:pPr marL="0" indent="0">
              <a:buNone/>
            </a:pPr>
            <a:endParaRPr lang="fr-CA" dirty="0"/>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4</a:t>
            </a:fld>
            <a:endParaRPr lang="fr-CA" altLang="fr-FR"/>
          </a:p>
        </p:txBody>
      </p:sp>
    </p:spTree>
    <p:extLst>
      <p:ext uri="{BB962C8B-B14F-4D97-AF65-F5344CB8AC3E}">
        <p14:creationId xmlns:p14="http://schemas.microsoft.com/office/powerpoint/2010/main" val="3477979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b="1" dirty="0"/>
              <a:t>Faire un état des lieux :</a:t>
            </a:r>
          </a:p>
          <a:p>
            <a:endParaRPr lang="fr-CA" sz="1200" dirty="0"/>
          </a:p>
          <a:p>
            <a:r>
              <a:rPr lang="fr-CA" sz="1200" dirty="0"/>
              <a:t>Vérifier la visibilité et la qualité de l’affichage extérieur et intérieur dans les deux langues </a:t>
            </a:r>
            <a:r>
              <a:rPr lang="fr-CA" sz="1200" dirty="0" smtClean="0"/>
              <a:t>officielles.</a:t>
            </a:r>
            <a:endParaRPr lang="fr-CA" sz="1200" dirty="0"/>
          </a:p>
          <a:p>
            <a:r>
              <a:rPr lang="fr-CA" sz="1200" dirty="0"/>
              <a:t>Vérifier la qualité bilingue du site </a:t>
            </a:r>
            <a:r>
              <a:rPr lang="fr-CA" sz="1200" dirty="0" smtClean="0"/>
              <a:t>web.</a:t>
            </a:r>
            <a:endParaRPr lang="fr-CA" sz="1200" dirty="0"/>
          </a:p>
          <a:p>
            <a:r>
              <a:rPr lang="fr-CA" sz="1200" dirty="0"/>
              <a:t>Faire le bilan des documents écrits mis à la disposition du </a:t>
            </a:r>
            <a:r>
              <a:rPr lang="fr-CA" sz="1200" dirty="0" smtClean="0"/>
              <a:t>public.</a:t>
            </a:r>
            <a:endParaRPr lang="fr-CA" sz="1200" dirty="0"/>
          </a:p>
          <a:p>
            <a:r>
              <a:rPr lang="fr-CA" sz="1200" dirty="0"/>
              <a:t>Identifier les lacunes en matière de </a:t>
            </a:r>
            <a:r>
              <a:rPr lang="fr-CA" sz="1200" dirty="0" smtClean="0"/>
              <a:t>documentation.</a:t>
            </a:r>
            <a:endParaRPr lang="fr-CA" sz="1200" dirty="0"/>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5</a:t>
            </a:fld>
            <a:endParaRPr lang="fr-CA" altLang="fr-FR"/>
          </a:p>
        </p:txBody>
      </p:sp>
    </p:spTree>
    <p:extLst>
      <p:ext uri="{BB962C8B-B14F-4D97-AF65-F5344CB8AC3E}">
        <p14:creationId xmlns:p14="http://schemas.microsoft.com/office/powerpoint/2010/main" val="3784972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dirty="0"/>
              <a:t>Faire le bilan des ressources humaines pouvant s’exprimer dans les deux langues </a:t>
            </a:r>
            <a:r>
              <a:rPr lang="fr-CA" sz="1200" dirty="0" smtClean="0"/>
              <a:t>officielles. </a:t>
            </a:r>
            <a:endParaRPr lang="fr-CA" sz="1200" dirty="0"/>
          </a:p>
          <a:p>
            <a:r>
              <a:rPr lang="fr-CA" sz="1200" dirty="0"/>
              <a:t>Vérifier l’assignation du personnel bilingue pour favoriser l’offre </a:t>
            </a:r>
            <a:r>
              <a:rPr lang="fr-CA" sz="1200" dirty="0" smtClean="0"/>
              <a:t>active. </a:t>
            </a:r>
            <a:endParaRPr lang="fr-CA" sz="1200" dirty="0"/>
          </a:p>
          <a:p>
            <a:r>
              <a:rPr lang="fr-CA" sz="1200" dirty="0"/>
              <a:t>Offrir de la formation pour faciliter la mise à niveau des compétences linguistiques du personnel </a:t>
            </a:r>
            <a:r>
              <a:rPr lang="fr-CA" sz="1200" dirty="0" smtClean="0"/>
              <a:t>existant.</a:t>
            </a:r>
            <a:endParaRPr lang="fr-CA" sz="1200" dirty="0"/>
          </a:p>
          <a:p>
            <a:r>
              <a:rPr lang="fr-CA" sz="1200" dirty="0"/>
              <a:t>Faire connaître les formations en droit et en justice offerts dans les institutions de la </a:t>
            </a:r>
            <a:r>
              <a:rPr lang="fr-CA" sz="1200" dirty="0" smtClean="0"/>
              <a:t>communauté.</a:t>
            </a:r>
            <a:endParaRPr lang="fr-CA" sz="1200" dirty="0"/>
          </a:p>
          <a:p>
            <a:r>
              <a:rPr lang="fr-CA" sz="1200" dirty="0"/>
              <a:t>Identifier les lacunes en matière de personnel bilingue et adopter un plan d’action pour combler les </a:t>
            </a:r>
            <a:r>
              <a:rPr lang="fr-CA" sz="1200" dirty="0" smtClean="0"/>
              <a:t>lacunes.</a:t>
            </a:r>
            <a:endParaRPr lang="fr-CA" sz="1200" dirty="0"/>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6</a:t>
            </a:fld>
            <a:endParaRPr lang="fr-CA" altLang="fr-FR"/>
          </a:p>
        </p:txBody>
      </p:sp>
    </p:spTree>
    <p:extLst>
      <p:ext uri="{BB962C8B-B14F-4D97-AF65-F5344CB8AC3E}">
        <p14:creationId xmlns:p14="http://schemas.microsoft.com/office/powerpoint/2010/main" val="1145000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buFont typeface="Arial" panose="020B0604020202020204" pitchFamily="34" charset="0"/>
              <a:buNone/>
            </a:pPr>
            <a:r>
              <a:rPr lang="fr-CA" sz="1100" dirty="0"/>
              <a:t>Mettre en place un mécanisme participatif de suivi des progrès afin d’inciter le personnel à contribuer directement ou indirectement à l’offre active, à identifier les problèmes qui se présentent au quotidien et à trouver ou proposer des solutions.</a:t>
            </a:r>
          </a:p>
          <a:p>
            <a:pPr lvl="1">
              <a:buFont typeface="Arial" panose="020B0604020202020204" pitchFamily="34" charset="0"/>
              <a:buNone/>
            </a:pPr>
            <a:endParaRPr lang="fr-CA" sz="1100" dirty="0"/>
          </a:p>
          <a:p>
            <a:pPr marL="45720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CA" sz="1100" dirty="0"/>
              <a:t>Mettre en place un mécanisme d’évaluation continue de la qualité des services auprès de la </a:t>
            </a:r>
            <a:r>
              <a:rPr lang="fr-CA" sz="1100" dirty="0" smtClean="0"/>
              <a:t>clientèle.</a:t>
            </a:r>
            <a:endParaRPr lang="fr-CA" sz="1100" dirty="0"/>
          </a:p>
          <a:p>
            <a:pPr lvl="1">
              <a:buFont typeface="Arial" panose="020B0604020202020204" pitchFamily="34" charset="0"/>
              <a:buChar char="•"/>
            </a:pPr>
            <a:endParaRPr lang="fr-CA" sz="1100" dirty="0"/>
          </a:p>
          <a:p>
            <a:pPr lvl="1">
              <a:buFont typeface="Arial" panose="020B0604020202020204" pitchFamily="34" charset="0"/>
              <a:buNone/>
            </a:pPr>
            <a:r>
              <a:rPr lang="fr-CA" sz="1100" dirty="0"/>
              <a:t>Au moins annuellement, faire un état des lieux portant sur la prestation de l’offre active dans son organisation et adopter un plan d’amélioration lié aux résultats observés.</a:t>
            </a:r>
          </a:p>
          <a:p>
            <a:endParaRPr lang="fr-CA" sz="110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7</a:t>
            </a:fld>
            <a:endParaRPr lang="fr-CA" altLang="fr-FR"/>
          </a:p>
        </p:txBody>
      </p:sp>
    </p:spTree>
    <p:extLst>
      <p:ext uri="{BB962C8B-B14F-4D97-AF65-F5344CB8AC3E}">
        <p14:creationId xmlns:p14="http://schemas.microsoft.com/office/powerpoint/2010/main" val="3527330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dirty="0"/>
              <a:t>Consulter et travailler de concert avec la communauté fransaskoise et ses représentants – organismes et </a:t>
            </a:r>
            <a:r>
              <a:rPr lang="fr-CA" sz="1200" dirty="0" smtClean="0"/>
              <a:t>institutions.</a:t>
            </a:r>
            <a:endParaRPr lang="fr-CA" sz="1200" dirty="0"/>
          </a:p>
          <a:p>
            <a:r>
              <a:rPr lang="fr-CA" sz="1200" dirty="0"/>
              <a:t>Établir des partenariats selon les visées du plan d’action, les ressources et les </a:t>
            </a:r>
            <a:r>
              <a:rPr lang="fr-CA" sz="1200" dirty="0" smtClean="0"/>
              <a:t>besoins.</a:t>
            </a:r>
            <a:endParaRPr lang="fr-CA" sz="1200" dirty="0"/>
          </a:p>
          <a:p>
            <a:r>
              <a:rPr lang="fr-CA" sz="1200" dirty="0"/>
              <a:t>Chercher à améliorer de façon constante </a:t>
            </a:r>
            <a:r>
              <a:rPr lang="fr-CA" sz="1200" dirty="0" smtClean="0"/>
              <a:t>l’environnement</a:t>
            </a:r>
            <a:r>
              <a:rPr lang="fr-CA" sz="1200" baseline="0" dirty="0" smtClean="0"/>
              <a:t> </a:t>
            </a:r>
            <a:r>
              <a:rPr lang="fr-CA" sz="1200" dirty="0" smtClean="0"/>
              <a:t>de </a:t>
            </a:r>
            <a:r>
              <a:rPr lang="fr-CA" sz="1200" dirty="0"/>
              <a:t>travail pour qu’il soit propice à l’usage des deux langues officielles.</a:t>
            </a:r>
          </a:p>
          <a:p>
            <a:r>
              <a:rPr lang="fr-CA" dirty="0"/>
              <a:t>Le Comité consultatif et l’Assemblée communautaire fransaskoise (ACF) sont des forums établis de concertation et sont en mesure de faciliter les communications avec la communauté et ses composantes.</a:t>
            </a:r>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8</a:t>
            </a:fld>
            <a:endParaRPr lang="fr-CA" altLang="fr-FR"/>
          </a:p>
        </p:txBody>
      </p:sp>
    </p:spTree>
    <p:extLst>
      <p:ext uri="{BB962C8B-B14F-4D97-AF65-F5344CB8AC3E}">
        <p14:creationId xmlns:p14="http://schemas.microsoft.com/office/powerpoint/2010/main" val="2106621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smtClean="0"/>
              <a:t>Question </a:t>
            </a:r>
            <a:r>
              <a:rPr lang="fr-CA" dirty="0" smtClean="0"/>
              <a:t>: </a:t>
            </a:r>
            <a:r>
              <a:rPr lang="fr-CA" dirty="0"/>
              <a:t>Qui est l’ultime responsable de l’offre active de services en français en matière de </a:t>
            </a:r>
            <a:r>
              <a:rPr lang="fr-CA" dirty="0" smtClean="0"/>
              <a:t>justice?</a:t>
            </a:r>
            <a:endParaRPr lang="fr-CA" dirty="0"/>
          </a:p>
          <a:p>
            <a:r>
              <a:rPr lang="fr-CA" b="1" dirty="0" smtClean="0"/>
              <a:t>Réponse : </a:t>
            </a:r>
            <a:r>
              <a:rPr lang="fr-CA" dirty="0"/>
              <a:t>Pour que ce soit une réussite, il faut vraiment un leadership collaboratif à tous les paliers du système et, la communauté porte aussi une part de responsabilité.</a:t>
            </a:r>
          </a:p>
          <a:p>
            <a:pPr lvl="1" eaLnBrk="1" hangingPunct="1"/>
            <a:r>
              <a:rPr lang="fr-CA" altLang="fr-FR" dirty="0"/>
              <a:t>Appareil gouvernemental</a:t>
            </a:r>
          </a:p>
          <a:p>
            <a:pPr lvl="1" eaLnBrk="1" hangingPunct="1"/>
            <a:r>
              <a:rPr lang="fr-CA" altLang="fr-FR" dirty="0"/>
              <a:t>Système de justice</a:t>
            </a:r>
          </a:p>
          <a:p>
            <a:pPr lvl="1" eaLnBrk="1" hangingPunct="1"/>
            <a:r>
              <a:rPr lang="fr-CA" altLang="fr-FR" dirty="0"/>
              <a:t>Juristes</a:t>
            </a:r>
          </a:p>
          <a:p>
            <a:pPr lvl="1" eaLnBrk="1" hangingPunct="1"/>
            <a:r>
              <a:rPr lang="fr-CA" altLang="fr-FR" dirty="0"/>
              <a:t>Services connexes</a:t>
            </a:r>
          </a:p>
          <a:p>
            <a:pPr lvl="1" eaLnBrk="1" hangingPunct="1"/>
            <a:r>
              <a:rPr lang="fr-CA" altLang="fr-FR" dirty="0"/>
              <a:t>Communauté </a:t>
            </a:r>
          </a:p>
          <a:p>
            <a:endParaRPr lang="fr-CA" dirty="0"/>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solidFill>
                  <a:prstClr val="black"/>
                </a:solidFill>
              </a:rPr>
              <a:pPr/>
              <a:t>9</a:t>
            </a:fld>
            <a:endParaRPr lang="fr-CA" altLang="fr-FR">
              <a:solidFill>
                <a:prstClr val="black"/>
              </a:solidFill>
            </a:endParaRPr>
          </a:p>
        </p:txBody>
      </p:sp>
    </p:spTree>
    <p:extLst>
      <p:ext uri="{BB962C8B-B14F-4D97-AF65-F5344CB8AC3E}">
        <p14:creationId xmlns:p14="http://schemas.microsoft.com/office/powerpoint/2010/main" val="1035479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B7C83CB6-5D96-4938-9C38-33E4B5B8454A}"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6E8B77C8-8A2A-4F26-BF24-3DC2ACC7C6D1}" type="slidenum">
              <a:rPr lang="fr-CA" altLang="fr-FR"/>
              <a:pPr/>
              <a:t>‹N°›</a:t>
            </a:fld>
            <a:endParaRPr lang="fr-CA" altLang="fr-FR"/>
          </a:p>
        </p:txBody>
      </p:sp>
    </p:spTree>
    <p:extLst>
      <p:ext uri="{BB962C8B-B14F-4D97-AF65-F5344CB8AC3E}">
        <p14:creationId xmlns:p14="http://schemas.microsoft.com/office/powerpoint/2010/main" val="819085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5542A527-F5D2-420B-892B-07CCEEFB35CB}"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015C4DFF-BCA7-4C16-A9C2-3FAFECC0D0E8}" type="slidenum">
              <a:rPr lang="fr-CA" altLang="fr-FR"/>
              <a:pPr/>
              <a:t>‹N°›</a:t>
            </a:fld>
            <a:endParaRPr lang="fr-CA" altLang="fr-FR"/>
          </a:p>
        </p:txBody>
      </p:sp>
    </p:spTree>
    <p:extLst>
      <p:ext uri="{BB962C8B-B14F-4D97-AF65-F5344CB8AC3E}">
        <p14:creationId xmlns:p14="http://schemas.microsoft.com/office/powerpoint/2010/main" val="2859848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E106E4EE-4EBF-4E4D-AE3F-9D4784519763}"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F351D94B-59E8-4F06-8A7A-6E1B4E9E910E}" type="slidenum">
              <a:rPr lang="fr-CA" altLang="fr-FR"/>
              <a:pPr/>
              <a:t>‹N°›</a:t>
            </a:fld>
            <a:endParaRPr lang="fr-CA" altLang="fr-FR"/>
          </a:p>
        </p:txBody>
      </p:sp>
    </p:spTree>
    <p:extLst>
      <p:ext uri="{BB962C8B-B14F-4D97-AF65-F5344CB8AC3E}">
        <p14:creationId xmlns:p14="http://schemas.microsoft.com/office/powerpoint/2010/main" val="188720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341AE148-EEEE-46B2-9567-B833868DFDEB}"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0890A999-F363-410F-BEC8-9DBC48E324C8}" type="slidenum">
              <a:rPr lang="fr-CA" altLang="fr-FR"/>
              <a:pPr/>
              <a:t>‹N°›</a:t>
            </a:fld>
            <a:endParaRPr lang="fr-CA" altLang="fr-FR"/>
          </a:p>
        </p:txBody>
      </p:sp>
    </p:spTree>
    <p:extLst>
      <p:ext uri="{BB962C8B-B14F-4D97-AF65-F5344CB8AC3E}">
        <p14:creationId xmlns:p14="http://schemas.microsoft.com/office/powerpoint/2010/main" val="276161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1E24467-C2AE-4C4A-BC29-4084035F3D11}"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CDF7282C-0242-404D-809D-EB3D498D7E71}" type="slidenum">
              <a:rPr lang="fr-CA" altLang="fr-FR"/>
              <a:pPr/>
              <a:t>‹N°›</a:t>
            </a:fld>
            <a:endParaRPr lang="fr-CA" altLang="fr-FR"/>
          </a:p>
        </p:txBody>
      </p:sp>
    </p:spTree>
    <p:extLst>
      <p:ext uri="{BB962C8B-B14F-4D97-AF65-F5344CB8AC3E}">
        <p14:creationId xmlns:p14="http://schemas.microsoft.com/office/powerpoint/2010/main" val="2531930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3"/>
          <p:cNvSpPr>
            <a:spLocks noGrp="1"/>
          </p:cNvSpPr>
          <p:nvPr>
            <p:ph type="dt" sz="half" idx="10"/>
          </p:nvPr>
        </p:nvSpPr>
        <p:spPr/>
        <p:txBody>
          <a:bodyPr/>
          <a:lstStyle>
            <a:lvl1pPr>
              <a:defRPr/>
            </a:lvl1pPr>
          </a:lstStyle>
          <a:p>
            <a:pPr>
              <a:defRPr/>
            </a:pPr>
            <a:fld id="{BB0E19E1-744B-44E1-9088-BBC39C287EE3}" type="datetime1">
              <a:rPr lang="fr-CA" smtClean="0"/>
              <a:t>2019-02-05</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fld id="{7A4B8B54-9ED5-4AC1-A98E-18D8A09DDDB5}" type="slidenum">
              <a:rPr lang="fr-CA" altLang="fr-FR"/>
              <a:pPr/>
              <a:t>‹N°›</a:t>
            </a:fld>
            <a:endParaRPr lang="fr-CA" altLang="fr-FR"/>
          </a:p>
        </p:txBody>
      </p:sp>
    </p:spTree>
    <p:extLst>
      <p:ext uri="{BB962C8B-B14F-4D97-AF65-F5344CB8AC3E}">
        <p14:creationId xmlns:p14="http://schemas.microsoft.com/office/powerpoint/2010/main" val="643362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3"/>
          <p:cNvSpPr>
            <a:spLocks noGrp="1"/>
          </p:cNvSpPr>
          <p:nvPr>
            <p:ph type="dt" sz="half" idx="10"/>
          </p:nvPr>
        </p:nvSpPr>
        <p:spPr/>
        <p:txBody>
          <a:bodyPr/>
          <a:lstStyle>
            <a:lvl1pPr>
              <a:defRPr/>
            </a:lvl1pPr>
          </a:lstStyle>
          <a:p>
            <a:pPr>
              <a:defRPr/>
            </a:pPr>
            <a:fld id="{1EDF9009-3B50-468A-809A-F8543C2F73FF}" type="datetime1">
              <a:rPr lang="fr-CA" smtClean="0"/>
              <a:t>2019-02-05</a:t>
            </a:fld>
            <a:endParaRPr lang="fr-CA"/>
          </a:p>
        </p:txBody>
      </p:sp>
      <p:sp>
        <p:nvSpPr>
          <p:cNvPr id="8" name="Footer Placeholder 4"/>
          <p:cNvSpPr>
            <a:spLocks noGrp="1"/>
          </p:cNvSpPr>
          <p:nvPr>
            <p:ph type="ftr" sz="quarter" idx="11"/>
          </p:nvPr>
        </p:nvSpPr>
        <p:spPr/>
        <p:txBody>
          <a:bodyPr/>
          <a:lstStyle>
            <a:lvl1pPr>
              <a:defRPr/>
            </a:lvl1pPr>
          </a:lstStyle>
          <a:p>
            <a:pPr>
              <a:defRPr/>
            </a:pPr>
            <a:endParaRPr lang="fr-CA"/>
          </a:p>
        </p:txBody>
      </p:sp>
      <p:sp>
        <p:nvSpPr>
          <p:cNvPr id="9" name="Slide Number Placeholder 5"/>
          <p:cNvSpPr>
            <a:spLocks noGrp="1"/>
          </p:cNvSpPr>
          <p:nvPr>
            <p:ph type="sldNum" sz="quarter" idx="12"/>
          </p:nvPr>
        </p:nvSpPr>
        <p:spPr/>
        <p:txBody>
          <a:bodyPr/>
          <a:lstStyle>
            <a:lvl1pPr>
              <a:defRPr/>
            </a:lvl1pPr>
          </a:lstStyle>
          <a:p>
            <a:fld id="{8BE150E6-13F3-4FA5-AA00-D72C9FD09D66}" type="slidenum">
              <a:rPr lang="fr-CA" altLang="fr-FR"/>
              <a:pPr/>
              <a:t>‹N°›</a:t>
            </a:fld>
            <a:endParaRPr lang="fr-CA" altLang="fr-FR"/>
          </a:p>
        </p:txBody>
      </p:sp>
    </p:spTree>
    <p:extLst>
      <p:ext uri="{BB962C8B-B14F-4D97-AF65-F5344CB8AC3E}">
        <p14:creationId xmlns:p14="http://schemas.microsoft.com/office/powerpoint/2010/main" val="3208319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526839BB-678B-44BE-8E25-3D496E7E7733}" type="datetime1">
              <a:rPr lang="fr-CA" smtClean="0"/>
              <a:t>2019-02-05</a:t>
            </a:fld>
            <a:endParaRPr lang="fr-CA"/>
          </a:p>
        </p:txBody>
      </p:sp>
      <p:sp>
        <p:nvSpPr>
          <p:cNvPr id="4" name="Footer Placeholder 4"/>
          <p:cNvSpPr>
            <a:spLocks noGrp="1"/>
          </p:cNvSpPr>
          <p:nvPr>
            <p:ph type="ftr" sz="quarter" idx="11"/>
          </p:nvPr>
        </p:nvSpPr>
        <p:spPr/>
        <p:txBody>
          <a:bodyPr/>
          <a:lstStyle>
            <a:lvl1pPr>
              <a:defRPr/>
            </a:lvl1pPr>
          </a:lstStyle>
          <a:p>
            <a:pPr>
              <a:defRPr/>
            </a:pPr>
            <a:endParaRPr lang="fr-CA"/>
          </a:p>
        </p:txBody>
      </p:sp>
      <p:sp>
        <p:nvSpPr>
          <p:cNvPr id="5" name="Slide Number Placeholder 5"/>
          <p:cNvSpPr>
            <a:spLocks noGrp="1"/>
          </p:cNvSpPr>
          <p:nvPr>
            <p:ph type="sldNum" sz="quarter" idx="12"/>
          </p:nvPr>
        </p:nvSpPr>
        <p:spPr/>
        <p:txBody>
          <a:bodyPr/>
          <a:lstStyle>
            <a:lvl1pPr>
              <a:defRPr/>
            </a:lvl1pPr>
          </a:lstStyle>
          <a:p>
            <a:fld id="{FBBBBDC2-3F91-4CA0-92DF-EB28A9777C66}" type="slidenum">
              <a:rPr lang="fr-CA" altLang="fr-FR"/>
              <a:pPr/>
              <a:t>‹N°›</a:t>
            </a:fld>
            <a:endParaRPr lang="fr-CA" altLang="fr-FR"/>
          </a:p>
        </p:txBody>
      </p:sp>
    </p:spTree>
    <p:extLst>
      <p:ext uri="{BB962C8B-B14F-4D97-AF65-F5344CB8AC3E}">
        <p14:creationId xmlns:p14="http://schemas.microsoft.com/office/powerpoint/2010/main" val="327028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30E544-D8AA-4314-B18C-10C3F56E5738}" type="datetime1">
              <a:rPr lang="fr-CA" smtClean="0"/>
              <a:t>2019-02-05</a:t>
            </a:fld>
            <a:endParaRPr lang="fr-CA"/>
          </a:p>
        </p:txBody>
      </p:sp>
      <p:sp>
        <p:nvSpPr>
          <p:cNvPr id="3" name="Footer Placeholder 4"/>
          <p:cNvSpPr>
            <a:spLocks noGrp="1"/>
          </p:cNvSpPr>
          <p:nvPr>
            <p:ph type="ftr" sz="quarter" idx="11"/>
          </p:nvPr>
        </p:nvSpPr>
        <p:spPr/>
        <p:txBody>
          <a:bodyPr/>
          <a:lstStyle>
            <a:lvl1pPr>
              <a:defRPr/>
            </a:lvl1pPr>
          </a:lstStyle>
          <a:p>
            <a:pPr>
              <a:defRPr/>
            </a:pPr>
            <a:endParaRPr lang="fr-CA"/>
          </a:p>
        </p:txBody>
      </p:sp>
      <p:sp>
        <p:nvSpPr>
          <p:cNvPr id="4" name="Slide Number Placeholder 5"/>
          <p:cNvSpPr>
            <a:spLocks noGrp="1"/>
          </p:cNvSpPr>
          <p:nvPr>
            <p:ph type="sldNum" sz="quarter" idx="12"/>
          </p:nvPr>
        </p:nvSpPr>
        <p:spPr/>
        <p:txBody>
          <a:bodyPr/>
          <a:lstStyle>
            <a:lvl1pPr>
              <a:defRPr/>
            </a:lvl1pPr>
          </a:lstStyle>
          <a:p>
            <a:fld id="{8ACC7CC9-D556-4DA9-885A-AA57AB800CA4}" type="slidenum">
              <a:rPr lang="fr-CA" altLang="fr-FR"/>
              <a:pPr/>
              <a:t>‹N°›</a:t>
            </a:fld>
            <a:endParaRPr lang="fr-CA" altLang="fr-FR"/>
          </a:p>
        </p:txBody>
      </p:sp>
    </p:spTree>
    <p:extLst>
      <p:ext uri="{BB962C8B-B14F-4D97-AF65-F5344CB8AC3E}">
        <p14:creationId xmlns:p14="http://schemas.microsoft.com/office/powerpoint/2010/main" val="2875629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618FE13-21FC-4536-A61C-EB2FCE5E8E63}" type="datetime1">
              <a:rPr lang="fr-CA" smtClean="0"/>
              <a:t>2019-02-05</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fld id="{BB853EF6-2D42-48AF-99F8-C2ED93EC8227}" type="slidenum">
              <a:rPr lang="fr-CA" altLang="fr-FR"/>
              <a:pPr/>
              <a:t>‹N°›</a:t>
            </a:fld>
            <a:endParaRPr lang="fr-CA" altLang="fr-FR"/>
          </a:p>
        </p:txBody>
      </p:sp>
    </p:spTree>
    <p:extLst>
      <p:ext uri="{BB962C8B-B14F-4D97-AF65-F5344CB8AC3E}">
        <p14:creationId xmlns:p14="http://schemas.microsoft.com/office/powerpoint/2010/main" val="239474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B0607FA-BBBD-425A-B920-AC510007E81A}" type="datetime1">
              <a:rPr lang="fr-CA" smtClean="0"/>
              <a:t>2019-02-05</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fld id="{5A3F56A4-B10E-4028-A186-60FA31EF7A8E}" type="slidenum">
              <a:rPr lang="fr-CA" altLang="fr-FR"/>
              <a:pPr/>
              <a:t>‹N°›</a:t>
            </a:fld>
            <a:endParaRPr lang="fr-CA" altLang="fr-FR"/>
          </a:p>
        </p:txBody>
      </p:sp>
    </p:spTree>
    <p:extLst>
      <p:ext uri="{BB962C8B-B14F-4D97-AF65-F5344CB8AC3E}">
        <p14:creationId xmlns:p14="http://schemas.microsoft.com/office/powerpoint/2010/main" val="1709560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endParaRPr lang="fr-CA" altLang="fr-F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fr-CA" alt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467EF0A-842F-422D-A7B7-010A75E2C011}" type="datetime1">
              <a:rPr lang="fr-CA" smtClean="0"/>
              <a:t>2019-02-05</a:t>
            </a:fld>
            <a:endParaRPr lang="fr-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BF6BECE-A67B-4506-A1A8-4B6E968ED1B4}" type="slidenum">
              <a:rPr lang="fr-CA" altLang="fr-FR"/>
              <a:pPr/>
              <a:t>‹N°›</a:t>
            </a:fld>
            <a:endParaRPr lang="fr-CA"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908050"/>
            <a:ext cx="7772400" cy="1470025"/>
          </a:xfrm>
        </p:spPr>
        <p:txBody>
          <a:bodyPr/>
          <a:lstStyle/>
          <a:p>
            <a:pPr eaLnBrk="1" hangingPunct="1"/>
            <a:r>
              <a:rPr lang="fr-CA" altLang="fr-FR" b="1" dirty="0"/>
              <a:t>L’offre active de services de justice en français</a:t>
            </a:r>
          </a:p>
        </p:txBody>
      </p:sp>
      <p:sp>
        <p:nvSpPr>
          <p:cNvPr id="3" name="Subtitle 2"/>
          <p:cNvSpPr>
            <a:spLocks noGrp="1"/>
          </p:cNvSpPr>
          <p:nvPr>
            <p:ph type="subTitle" idx="1"/>
          </p:nvPr>
        </p:nvSpPr>
        <p:spPr>
          <a:xfrm>
            <a:off x="4137025" y="2708920"/>
            <a:ext cx="4321175" cy="2051050"/>
          </a:xfrm>
        </p:spPr>
        <p:txBody>
          <a:bodyPr rtlCol="0">
            <a:normAutofit/>
          </a:bodyPr>
          <a:lstStyle/>
          <a:p>
            <a:pPr eaLnBrk="1" fontAlgn="auto" hangingPunct="1">
              <a:spcAft>
                <a:spcPts val="0"/>
              </a:spcAft>
              <a:defRPr/>
            </a:pPr>
            <a:endParaRPr lang="fr-CA" sz="2400" dirty="0"/>
          </a:p>
          <a:p>
            <a:pPr eaLnBrk="1" fontAlgn="auto" hangingPunct="1">
              <a:spcAft>
                <a:spcPts val="0"/>
              </a:spcAft>
              <a:defRPr/>
            </a:pPr>
            <a:r>
              <a:rPr lang="fr-CA" b="1" dirty="0">
                <a:solidFill>
                  <a:schemeClr val="tx1"/>
                </a:solidFill>
                <a:latin typeface="Cambria" panose="02040503050406030204" pitchFamily="18" charset="0"/>
              </a:rPr>
              <a:t>Le leadership </a:t>
            </a:r>
            <a:r>
              <a:rPr lang="fr-CA" b="1" dirty="0" smtClean="0">
                <a:solidFill>
                  <a:schemeClr val="tx1"/>
                </a:solidFill>
                <a:latin typeface="Cambria" panose="02040503050406030204" pitchFamily="18" charset="0"/>
              </a:rPr>
              <a:t>organisationnel</a:t>
            </a:r>
          </a:p>
        </p:txBody>
      </p:sp>
      <p:pic>
        <p:nvPicPr>
          <p:cNvPr id="2052"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5412" y="2439045"/>
            <a:ext cx="31765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57" y="28886"/>
            <a:ext cx="20955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251520" y="5589240"/>
            <a:ext cx="8640960" cy="1200329"/>
          </a:xfrm>
          <a:prstGeom prst="rect">
            <a:avLst/>
          </a:prstGeom>
          <a:noFill/>
        </p:spPr>
        <p:txBody>
          <a:bodyPr wrap="square" rtlCol="0">
            <a:spAutoFit/>
          </a:bodyPr>
          <a:lstStyle/>
          <a:p>
            <a:pPr algn="ctr"/>
            <a:r>
              <a:rPr lang="fr-CA" dirty="0">
                <a:latin typeface="+mj-lt"/>
              </a:rPr>
              <a:t>Les dirigeants organisationnels mettent en place des mécanismes et des processus dans une approche planifiée et structurée afin de renforcer la cohésion organisationnelle et opérationnelle autour de l’offre active : communication, mobilisation, outillage et renforcement des capacités.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388" y="274638"/>
            <a:ext cx="8785225" cy="1143000"/>
          </a:xfrm>
        </p:spPr>
        <p:txBody>
          <a:bodyPr/>
          <a:lstStyle/>
          <a:p>
            <a:pPr algn="l" eaLnBrk="1" hangingPunct="1"/>
            <a:r>
              <a:rPr lang="fr-CA" altLang="fr-FR" sz="3600" b="1" dirty="0"/>
              <a:t>L’exercice d’un leadership éthique </a:t>
            </a:r>
            <a:r>
              <a:rPr lang="fr-CA" altLang="fr-FR" sz="3600" b="1" dirty="0" smtClean="0"/>
              <a:t>                            et </a:t>
            </a:r>
            <a:r>
              <a:rPr lang="fr-CA" altLang="fr-FR" sz="3600" b="1" dirty="0"/>
              <a:t>collaboratif à tous les niveaux</a:t>
            </a:r>
          </a:p>
        </p:txBody>
      </p:sp>
      <p:sp>
        <p:nvSpPr>
          <p:cNvPr id="17411" name="Content Placeholder 2"/>
          <p:cNvSpPr>
            <a:spLocks noGrp="1"/>
          </p:cNvSpPr>
          <p:nvPr>
            <p:ph idx="1"/>
          </p:nvPr>
        </p:nvSpPr>
        <p:spPr>
          <a:xfrm>
            <a:off x="457200" y="1844675"/>
            <a:ext cx="8229600" cy="4281488"/>
          </a:xfrm>
        </p:spPr>
        <p:txBody>
          <a:bodyPr/>
          <a:lstStyle/>
          <a:p>
            <a:pPr marL="514350" indent="-514350" eaLnBrk="1" hangingPunct="1">
              <a:buFont typeface="Calibri" panose="020F0502020204030204" pitchFamily="34" charset="0"/>
              <a:buAutoNum type="arabicPeriod"/>
            </a:pPr>
            <a:r>
              <a:rPr lang="fr-CA" altLang="fr-FR" sz="2800" dirty="0"/>
              <a:t>Créer des conditions favorables - </a:t>
            </a:r>
            <a:r>
              <a:rPr lang="fr-CA" altLang="fr-FR" sz="2800" i="1" dirty="0"/>
              <a:t>systémique</a:t>
            </a:r>
          </a:p>
          <a:p>
            <a:pPr marL="514350" indent="-514350" eaLnBrk="1" hangingPunct="1">
              <a:buFont typeface="Calibri" panose="020F0502020204030204" pitchFamily="34" charset="0"/>
              <a:buAutoNum type="arabicPeriod"/>
            </a:pPr>
            <a:r>
              <a:rPr lang="fr-CA" altLang="fr-FR" sz="2800" dirty="0"/>
              <a:t>Mettre en place les structures et les processus - </a:t>
            </a:r>
            <a:r>
              <a:rPr lang="fr-CA" altLang="fr-FR" sz="2800" i="1" dirty="0"/>
              <a:t>organisationnel</a:t>
            </a:r>
          </a:p>
          <a:p>
            <a:pPr marL="514350" indent="-514350" eaLnBrk="1" hangingPunct="1">
              <a:buFont typeface="Calibri" panose="020F0502020204030204" pitchFamily="34" charset="0"/>
              <a:buAutoNum type="arabicPeriod"/>
            </a:pPr>
            <a:r>
              <a:rPr lang="fr-CA" altLang="fr-FR" sz="2800" dirty="0"/>
              <a:t>Renforcer les capacités - </a:t>
            </a:r>
            <a:r>
              <a:rPr lang="fr-CA" altLang="fr-FR" sz="2800" i="1" dirty="0"/>
              <a:t>professionnel</a:t>
            </a:r>
          </a:p>
          <a:p>
            <a:pPr marL="514350" indent="-514350" eaLnBrk="1" hangingPunct="1">
              <a:buFont typeface="Calibri" panose="020F0502020204030204" pitchFamily="34" charset="0"/>
              <a:buAutoNum type="arabicPeriod"/>
            </a:pPr>
            <a:r>
              <a:rPr lang="fr-CA" altLang="fr-FR" sz="2800" dirty="0"/>
              <a:t>Stimuler la demande- </a:t>
            </a:r>
            <a:r>
              <a:rPr lang="fr-CA" altLang="fr-FR" sz="2800" i="1" dirty="0"/>
              <a:t>communautaire</a:t>
            </a:r>
          </a:p>
          <a:p>
            <a:pPr marL="0" indent="0" eaLnBrk="1" hangingPunct="1">
              <a:buNone/>
            </a:pPr>
            <a:endParaRPr lang="fr-CA" altLang="fr-FR" sz="2400" i="1" dirty="0"/>
          </a:p>
        </p:txBody>
      </p:sp>
      <p:pic>
        <p:nvPicPr>
          <p:cNvPr id="17412"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29313" y="4219637"/>
            <a:ext cx="30353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10</a:t>
            </a:fld>
            <a:endParaRPr lang="fr-CA" altLang="fr-FR"/>
          </a:p>
        </p:txBody>
      </p:sp>
    </p:spTree>
    <p:extLst>
      <p:ext uri="{BB962C8B-B14F-4D97-AF65-F5344CB8AC3E}">
        <p14:creationId xmlns:p14="http://schemas.microsoft.com/office/powerpoint/2010/main" val="1106419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600" b="1" dirty="0"/>
              <a:t>La collaboration de multiples partenaires</a:t>
            </a:r>
          </a:p>
        </p:txBody>
      </p:sp>
      <p:pic>
        <p:nvPicPr>
          <p:cNvPr id="14" name="Espace réservé du contenu 13"/>
          <p:cNvPicPr>
            <a:picLocks noGrp="1" noChangeAspect="1"/>
          </p:cNvPicPr>
          <p:nvPr>
            <p:ph idx="1"/>
          </p:nvPr>
        </p:nvPicPr>
        <p:blipFill>
          <a:blip r:embed="rId3"/>
          <a:stretch>
            <a:fillRect/>
          </a:stretch>
        </p:blipFill>
        <p:spPr>
          <a:xfrm>
            <a:off x="457200" y="1244224"/>
            <a:ext cx="8229599" cy="5465649"/>
          </a:xfrm>
          <a:prstGeom prst="rect">
            <a:avLst/>
          </a:prstGeom>
        </p:spPr>
      </p:pic>
      <p:sp>
        <p:nvSpPr>
          <p:cNvPr id="3" name="Espace réservé du numéro de diapositive 2"/>
          <p:cNvSpPr>
            <a:spLocks noGrp="1"/>
          </p:cNvSpPr>
          <p:nvPr>
            <p:ph type="sldNum" sz="quarter" idx="12"/>
          </p:nvPr>
        </p:nvSpPr>
        <p:spPr/>
        <p:txBody>
          <a:bodyPr/>
          <a:lstStyle/>
          <a:p>
            <a:fld id="{0890A999-F363-410F-BEC8-9DBC48E324C8}" type="slidenum">
              <a:rPr lang="fr-CA" altLang="fr-FR" smtClean="0"/>
              <a:pPr/>
              <a:t>11</a:t>
            </a:fld>
            <a:endParaRPr lang="fr-CA" altLang="fr-FR"/>
          </a:p>
        </p:txBody>
      </p:sp>
    </p:spTree>
    <p:extLst>
      <p:ext uri="{BB962C8B-B14F-4D97-AF65-F5344CB8AC3E}">
        <p14:creationId xmlns:p14="http://schemas.microsoft.com/office/powerpoint/2010/main" val="1288639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gra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1268413"/>
          </a:xfrm>
          <a:solidFill>
            <a:schemeClr val="bg1">
              <a:lumMod val="95000"/>
            </a:schemeClr>
          </a:solidFill>
        </p:spPr>
        <p:txBody>
          <a:bodyPr/>
          <a:lstStyle/>
          <a:p>
            <a:pPr algn="l" eaLnBrk="1" hangingPunct="1">
              <a:defRPr/>
            </a:pPr>
            <a:r>
              <a:rPr lang="fr-CA" altLang="fr-FR" sz="4000" b="1" dirty="0"/>
              <a:t>Résultats </a:t>
            </a:r>
          </a:p>
        </p:txBody>
      </p:sp>
      <p:sp>
        <p:nvSpPr>
          <p:cNvPr id="15363" name="Content Placeholder 2"/>
          <p:cNvSpPr>
            <a:spLocks noGrp="1"/>
          </p:cNvSpPr>
          <p:nvPr>
            <p:ph idx="1"/>
          </p:nvPr>
        </p:nvSpPr>
        <p:spPr>
          <a:xfrm>
            <a:off x="3590925" y="1268413"/>
            <a:ext cx="5553075" cy="5589587"/>
          </a:xfrm>
          <a:solidFill>
            <a:schemeClr val="bg1">
              <a:lumMod val="95000"/>
            </a:schemeClr>
          </a:solidFill>
        </p:spPr>
        <p:txBody>
          <a:bodyPr/>
          <a:lstStyle/>
          <a:p>
            <a:pPr eaLnBrk="1" hangingPunct="1">
              <a:defRPr/>
            </a:pPr>
            <a:r>
              <a:rPr lang="fr-CA" altLang="fr-FR" sz="2800" dirty="0"/>
              <a:t>Confiance accrue dans le système de justice</a:t>
            </a:r>
          </a:p>
          <a:p>
            <a:pPr eaLnBrk="1" hangingPunct="1">
              <a:defRPr/>
            </a:pPr>
            <a:endParaRPr lang="fr-CA" altLang="fr-FR" sz="2800" dirty="0"/>
          </a:p>
          <a:p>
            <a:pPr eaLnBrk="1" hangingPunct="1">
              <a:defRPr/>
            </a:pPr>
            <a:r>
              <a:rPr lang="fr-CA" altLang="fr-FR" sz="2800" dirty="0"/>
              <a:t>Accès accru à la justice</a:t>
            </a:r>
          </a:p>
          <a:p>
            <a:pPr marL="0" indent="0" eaLnBrk="1" hangingPunct="1">
              <a:buNone/>
              <a:defRPr/>
            </a:pPr>
            <a:endParaRPr lang="fr-CA" altLang="fr-FR" sz="2800" dirty="0"/>
          </a:p>
          <a:p>
            <a:pPr eaLnBrk="1" hangingPunct="1">
              <a:defRPr/>
            </a:pPr>
            <a:r>
              <a:rPr lang="fr-CA" altLang="fr-FR" sz="2800" dirty="0"/>
              <a:t>Qualité accrue des services</a:t>
            </a:r>
          </a:p>
          <a:p>
            <a:pPr eaLnBrk="1" hangingPunct="1">
              <a:defRPr/>
            </a:pPr>
            <a:endParaRPr lang="fr-CA" altLang="fr-FR" sz="2800" dirty="0"/>
          </a:p>
          <a:p>
            <a:pPr eaLnBrk="1" hangingPunct="1">
              <a:defRPr/>
            </a:pPr>
            <a:r>
              <a:rPr lang="fr-CA" altLang="fr-FR" sz="2800" dirty="0"/>
              <a:t>Valorisation et promotion de la dualité linguistique canadienne</a:t>
            </a:r>
          </a:p>
        </p:txBody>
      </p:sp>
      <p:pic>
        <p:nvPicPr>
          <p:cNvPr id="16388"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68413"/>
            <a:ext cx="3590925"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12</a:t>
            </a:fld>
            <a:endParaRPr lang="fr-CA" alt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1325562"/>
          </a:xfrm>
          <a:solidFill>
            <a:schemeClr val="accent3">
              <a:lumMod val="40000"/>
              <a:lumOff val="60000"/>
            </a:schemeClr>
          </a:solidFill>
        </p:spPr>
        <p:txBody>
          <a:bodyPr/>
          <a:lstStyle/>
          <a:p>
            <a:pPr algn="l">
              <a:defRPr/>
            </a:pPr>
            <a:r>
              <a:rPr lang="fr-CA" altLang="fr-FR" sz="4000" b="1" dirty="0"/>
              <a:t>En résumé</a:t>
            </a:r>
          </a:p>
        </p:txBody>
      </p:sp>
      <p:sp>
        <p:nvSpPr>
          <p:cNvPr id="25603" name="Content Placeholder 2"/>
          <p:cNvSpPr>
            <a:spLocks noGrp="1"/>
          </p:cNvSpPr>
          <p:nvPr>
            <p:ph idx="1"/>
          </p:nvPr>
        </p:nvSpPr>
        <p:spPr>
          <a:xfrm>
            <a:off x="457200" y="1600200"/>
            <a:ext cx="8229600" cy="4997450"/>
          </a:xfrm>
          <a:solidFill>
            <a:schemeClr val="accent3">
              <a:lumMod val="40000"/>
              <a:lumOff val="60000"/>
            </a:schemeClr>
          </a:solidFill>
        </p:spPr>
        <p:txBody>
          <a:bodyPr/>
          <a:lstStyle/>
          <a:p>
            <a:pPr marL="0" indent="0">
              <a:buFont typeface="Arial" panose="020B0604020202020204" pitchFamily="34" charset="0"/>
              <a:buNone/>
              <a:defRPr/>
            </a:pPr>
            <a:r>
              <a:rPr lang="fr-CA" altLang="fr-FR" sz="2600" b="1" i="1" dirty="0"/>
              <a:t>L’offre active des services de justice en français est :</a:t>
            </a:r>
          </a:p>
          <a:p>
            <a:pPr lvl="1">
              <a:buFont typeface="Wingdings" panose="05000000000000000000" pitchFamily="2" charset="2"/>
              <a:buChar char="ü"/>
              <a:defRPr/>
            </a:pPr>
            <a:r>
              <a:rPr lang="fr-CA" altLang="fr-FR" sz="2600" dirty="0"/>
              <a:t>une question de légitimité, de respect, d’équité et de qualité des services, donc une question d’éthique</a:t>
            </a:r>
          </a:p>
          <a:p>
            <a:pPr lvl="1">
              <a:buFont typeface="Wingdings" panose="05000000000000000000" pitchFamily="2" charset="2"/>
              <a:buChar char="ü"/>
              <a:defRPr/>
            </a:pPr>
            <a:r>
              <a:rPr lang="fr-CA" altLang="fr-FR" sz="2600" dirty="0"/>
              <a:t>un enjeu collectif et systémique</a:t>
            </a:r>
          </a:p>
          <a:p>
            <a:pPr lvl="1">
              <a:buFont typeface="Wingdings" panose="05000000000000000000" pitchFamily="2" charset="2"/>
              <a:buChar char="ü"/>
              <a:defRPr/>
            </a:pPr>
            <a:r>
              <a:rPr lang="fr-CA" sz="2600" dirty="0"/>
              <a:t>une question de leadership systémique, organisationnel, professionnel et communautaire.</a:t>
            </a:r>
          </a:p>
          <a:p>
            <a:pPr marL="0" lvl="1" indent="0">
              <a:buFont typeface="Arial" panose="020B0604020202020204" pitchFamily="34" charset="0"/>
              <a:buNone/>
              <a:defRPr/>
            </a:pPr>
            <a:endParaRPr lang="fr-CA" altLang="fr-FR" sz="2600" b="1" i="1" dirty="0"/>
          </a:p>
          <a:p>
            <a:pPr marL="0" lvl="1" indent="0">
              <a:buFont typeface="Arial" panose="020B0604020202020204" pitchFamily="34" charset="0"/>
              <a:buNone/>
              <a:defRPr/>
            </a:pPr>
            <a:endParaRPr lang="fr-CA" altLang="fr-FR" sz="2600" b="1" i="1" dirty="0"/>
          </a:p>
          <a:p>
            <a:pPr marL="0" lvl="1" indent="0" algn="ctr">
              <a:buFont typeface="Arial" panose="020B0604020202020204" pitchFamily="34" charset="0"/>
              <a:buNone/>
              <a:defRPr/>
            </a:pPr>
            <a:r>
              <a:rPr lang="fr-CA" altLang="fr-FR" sz="2600" b="1" i="1" dirty="0"/>
              <a:t>L’offre active exige l’exercice d’un leadership collaboratif </a:t>
            </a:r>
            <a:r>
              <a:rPr lang="fr-CA" altLang="fr-FR" sz="2600" b="1" i="1" dirty="0" smtClean="0"/>
              <a:t> et éthique!</a:t>
            </a:r>
            <a:endParaRPr lang="fr-CA" altLang="fr-FR" sz="2600" b="1" i="1" dirty="0"/>
          </a:p>
        </p:txBody>
      </p:sp>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13</a:t>
            </a:fld>
            <a:endParaRPr lang="fr-CA" alt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50825" y="274638"/>
            <a:ext cx="3744913" cy="1143000"/>
          </a:xfrm>
        </p:spPr>
        <p:txBody>
          <a:bodyPr/>
          <a:lstStyle/>
          <a:p>
            <a:pPr algn="l" eaLnBrk="1" hangingPunct="1"/>
            <a:r>
              <a:rPr lang="fr-CA" altLang="fr-FR" b="1"/>
              <a:t>Centre Info-Justice</a:t>
            </a:r>
          </a:p>
        </p:txBody>
      </p:sp>
      <p:sp>
        <p:nvSpPr>
          <p:cNvPr id="19459" name="Content Placeholder 2"/>
          <p:cNvSpPr>
            <a:spLocks noGrp="1"/>
          </p:cNvSpPr>
          <p:nvPr>
            <p:ph idx="1"/>
          </p:nvPr>
        </p:nvSpPr>
        <p:spPr>
          <a:xfrm>
            <a:off x="457200" y="5137150"/>
            <a:ext cx="8291513" cy="1531938"/>
          </a:xfrm>
        </p:spPr>
        <p:txBody>
          <a:bodyPr/>
          <a:lstStyle/>
          <a:p>
            <a:pPr eaLnBrk="1" hangingPunct="1"/>
            <a:r>
              <a:rPr lang="fr-CA" altLang="fr-FR" sz="2600"/>
              <a:t>Instances gouvernementales et judiciaires</a:t>
            </a:r>
          </a:p>
          <a:p>
            <a:pPr eaLnBrk="1" hangingPunct="1"/>
            <a:r>
              <a:rPr lang="fr-CA" altLang="fr-FR" sz="2600"/>
              <a:t>Communauté</a:t>
            </a:r>
          </a:p>
          <a:p>
            <a:pPr eaLnBrk="1" hangingPunct="1"/>
            <a:r>
              <a:rPr lang="fr-CA" altLang="fr-FR" sz="2600"/>
              <a:t>Juristes francophones et anglophones</a:t>
            </a:r>
          </a:p>
          <a:p>
            <a:pPr lvl="1" eaLnBrk="1" hangingPunct="1">
              <a:buFont typeface="Arial" panose="020B0604020202020204" pitchFamily="34" charset="0"/>
              <a:buNone/>
            </a:pPr>
            <a:endParaRPr lang="fr-CA" altLang="fr-FR"/>
          </a:p>
        </p:txBody>
      </p:sp>
      <p:graphicFrame>
        <p:nvGraphicFramePr>
          <p:cNvPr id="5" name="Diagramme 4"/>
          <p:cNvGraphicFramePr/>
          <p:nvPr/>
        </p:nvGraphicFramePr>
        <p:xfrm>
          <a:off x="1259632" y="341458"/>
          <a:ext cx="7704856" cy="4729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14</a:t>
            </a:fld>
            <a:endParaRPr lang="fr-CA" alt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457200" y="1600200"/>
            <a:ext cx="8229600" cy="4997152"/>
          </a:xfrm>
        </p:spPr>
        <p:txBody>
          <a:bodyPr/>
          <a:lstStyle/>
          <a:p>
            <a:pPr marL="0" indent="0" eaLnBrk="1" hangingPunct="1">
              <a:buNone/>
            </a:pPr>
            <a:r>
              <a:rPr lang="fr-CA" altLang="fr-FR" sz="2600" i="1" dirty="0"/>
              <a:t> </a:t>
            </a:r>
            <a:r>
              <a:rPr lang="fr-CA" altLang="fr-FR" sz="2600" i="1" dirty="0" smtClean="0"/>
              <a:t>    Appui </a:t>
            </a:r>
            <a:r>
              <a:rPr lang="fr-CA" altLang="fr-FR" sz="2600" i="1" dirty="0"/>
              <a:t>au système de justice</a:t>
            </a:r>
          </a:p>
          <a:p>
            <a:pPr lvl="1" eaLnBrk="1" hangingPunct="1"/>
            <a:r>
              <a:rPr lang="fr-CA" altLang="fr-FR" sz="2600" dirty="0"/>
              <a:t>Information, facilitation</a:t>
            </a:r>
          </a:p>
          <a:p>
            <a:pPr lvl="1" eaLnBrk="1" hangingPunct="1"/>
            <a:r>
              <a:rPr lang="fr-CA" altLang="fr-FR" sz="2600" dirty="0"/>
              <a:t>Appui dans la mise en </a:t>
            </a:r>
            <a:r>
              <a:rPr lang="fr-CA" altLang="fr-FR" sz="2600" dirty="0" smtClean="0"/>
              <a:t>œuvre</a:t>
            </a:r>
          </a:p>
          <a:p>
            <a:pPr lvl="1" eaLnBrk="1" hangingPunct="1"/>
            <a:r>
              <a:rPr lang="fr-FR" altLang="fr-FR" sz="2600" dirty="0"/>
              <a:t>Outillage des intervenants et intervenantes pour favoriser et faciliter l’offre active de services de justice en français en Saskatchewan</a:t>
            </a:r>
          </a:p>
          <a:p>
            <a:pPr marL="457200" lvl="1" indent="0" eaLnBrk="1" hangingPunct="1">
              <a:buNone/>
            </a:pPr>
            <a:r>
              <a:rPr lang="fr-FR" altLang="fr-FR" sz="2600" i="1" dirty="0"/>
              <a:t>Services à la population </a:t>
            </a:r>
            <a:r>
              <a:rPr lang="fr-FR" altLang="fr-FR" sz="2600" i="1" dirty="0" smtClean="0"/>
              <a:t>francophone</a:t>
            </a:r>
            <a:endParaRPr lang="fr-CA" altLang="fr-FR" sz="2600" dirty="0"/>
          </a:p>
          <a:p>
            <a:pPr eaLnBrk="1" hangingPunct="1"/>
            <a:r>
              <a:rPr lang="fr-CA" altLang="fr-FR" sz="2600" dirty="0"/>
              <a:t>Information, sensibilisation et aiguillage des personnes d’expression française vers les services et les ressources en français</a:t>
            </a:r>
          </a:p>
          <a:p>
            <a:pPr eaLnBrk="1" hangingPunct="1"/>
            <a:r>
              <a:rPr lang="fr-CA" altLang="fr-FR" sz="2600" dirty="0"/>
              <a:t>Ressources </a:t>
            </a:r>
            <a:r>
              <a:rPr lang="fr-CA" altLang="fr-FR" sz="2600" dirty="0" smtClean="0"/>
              <a:t>juridiques en français</a:t>
            </a:r>
            <a:endParaRPr lang="fr-CA" altLang="fr-FR" sz="2600" dirty="0"/>
          </a:p>
        </p:txBody>
      </p:sp>
      <p:pic>
        <p:nvPicPr>
          <p:cNvPr id="20484"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9320" y="260648"/>
            <a:ext cx="3647480" cy="1823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15</a:t>
            </a:fld>
            <a:endParaRPr lang="fr-CA" alt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88641"/>
            <a:ext cx="7772400" cy="1584175"/>
          </a:xfrm>
        </p:spPr>
        <p:txBody>
          <a:bodyPr/>
          <a:lstStyle/>
          <a:p>
            <a:r>
              <a:rPr lang="fr-CA" altLang="fr-FR" sz="3200" dirty="0">
                <a:solidFill>
                  <a:prstClr val="black"/>
                </a:solidFill>
              </a:rPr>
              <a:t>Questions, commentaires ou suggestions?</a:t>
            </a:r>
            <a:br>
              <a:rPr lang="fr-CA" altLang="fr-FR" sz="3200" dirty="0">
                <a:solidFill>
                  <a:prstClr val="black"/>
                </a:solidFill>
              </a:rPr>
            </a:br>
            <a:endParaRPr lang="fr-FR" dirty="0"/>
          </a:p>
        </p:txBody>
      </p:sp>
      <p:sp>
        <p:nvSpPr>
          <p:cNvPr id="3" name="Sous-titre 2"/>
          <p:cNvSpPr>
            <a:spLocks noGrp="1"/>
          </p:cNvSpPr>
          <p:nvPr>
            <p:ph type="subTitle" idx="1"/>
          </p:nvPr>
        </p:nvSpPr>
        <p:spPr>
          <a:xfrm>
            <a:off x="1371600" y="1052736"/>
            <a:ext cx="6400800" cy="4586064"/>
          </a:xfrm>
        </p:spPr>
        <p:txBody>
          <a:bodyPr/>
          <a:lstStyle/>
          <a:p>
            <a:pPr lvl="0" eaLnBrk="1" hangingPunct="1">
              <a:spcBef>
                <a:spcPct val="0"/>
              </a:spcBef>
            </a:pPr>
            <a:endParaRPr lang="fr-FR" sz="2000" dirty="0" smtClean="0">
              <a:solidFill>
                <a:prstClr val="black"/>
              </a:solidFill>
              <a:cs typeface="Arial" panose="020B0604020202020204" pitchFamily="34" charset="0"/>
            </a:endParaRPr>
          </a:p>
          <a:p>
            <a:pPr lvl="0" eaLnBrk="1" hangingPunct="1">
              <a:spcBef>
                <a:spcPct val="0"/>
              </a:spcBef>
            </a:pPr>
            <a:endParaRPr lang="fr-FR" sz="2000" dirty="0">
              <a:solidFill>
                <a:prstClr val="black"/>
              </a:solidFill>
              <a:cs typeface="Arial" panose="020B0604020202020204" pitchFamily="34" charset="0"/>
            </a:endParaRPr>
          </a:p>
          <a:p>
            <a:pPr lvl="0" eaLnBrk="1" hangingPunct="1">
              <a:spcBef>
                <a:spcPct val="0"/>
              </a:spcBef>
            </a:pPr>
            <a:endParaRPr lang="fr-FR" sz="2000" dirty="0" smtClean="0">
              <a:solidFill>
                <a:prstClr val="black"/>
              </a:solidFill>
              <a:cs typeface="Arial" panose="020B0604020202020204" pitchFamily="34" charset="0"/>
            </a:endParaRPr>
          </a:p>
          <a:p>
            <a:pPr lvl="0" eaLnBrk="1" hangingPunct="1">
              <a:spcBef>
                <a:spcPct val="0"/>
              </a:spcBef>
            </a:pPr>
            <a:endParaRPr lang="fr-FR" sz="2000" dirty="0">
              <a:solidFill>
                <a:prstClr val="black"/>
              </a:solidFill>
              <a:cs typeface="Arial" panose="020B0604020202020204" pitchFamily="34" charset="0"/>
            </a:endParaRPr>
          </a:p>
          <a:p>
            <a:pPr lvl="0" eaLnBrk="1" hangingPunct="1">
              <a:spcBef>
                <a:spcPct val="0"/>
              </a:spcBef>
            </a:pPr>
            <a:endParaRPr lang="fr-FR" sz="2000" dirty="0" smtClean="0">
              <a:solidFill>
                <a:prstClr val="black"/>
              </a:solidFill>
              <a:cs typeface="Arial" panose="020B0604020202020204" pitchFamily="34" charset="0"/>
            </a:endParaRPr>
          </a:p>
          <a:p>
            <a:pPr lvl="0" eaLnBrk="1" hangingPunct="1">
              <a:spcBef>
                <a:spcPct val="0"/>
              </a:spcBef>
            </a:pPr>
            <a:endParaRPr lang="fr-FR" sz="2000" dirty="0">
              <a:solidFill>
                <a:prstClr val="black"/>
              </a:solidFill>
              <a:cs typeface="Arial" panose="020B0604020202020204" pitchFamily="34" charset="0"/>
            </a:endParaRPr>
          </a:p>
          <a:p>
            <a:pPr lvl="0" eaLnBrk="1" hangingPunct="1">
              <a:spcBef>
                <a:spcPct val="0"/>
              </a:spcBef>
            </a:pPr>
            <a:r>
              <a:rPr lang="fr-FR" sz="2000" dirty="0" smtClean="0">
                <a:solidFill>
                  <a:prstClr val="black"/>
                </a:solidFill>
                <a:cs typeface="Arial" panose="020B0604020202020204" pitchFamily="34" charset="0"/>
              </a:rPr>
              <a:t>1440</a:t>
            </a:r>
            <a:r>
              <a:rPr lang="fr-FR" sz="2000" dirty="0">
                <a:solidFill>
                  <a:prstClr val="black"/>
                </a:solidFill>
                <a:cs typeface="Arial" panose="020B0604020202020204" pitchFamily="34" charset="0"/>
              </a:rPr>
              <a:t>, 9e Avenue Nord, bureau 219 </a:t>
            </a:r>
            <a:br>
              <a:rPr lang="fr-FR" sz="2000" dirty="0">
                <a:solidFill>
                  <a:prstClr val="black"/>
                </a:solidFill>
                <a:cs typeface="Arial" panose="020B0604020202020204" pitchFamily="34" charset="0"/>
              </a:rPr>
            </a:br>
            <a:r>
              <a:rPr lang="fr-FR" sz="2000" dirty="0">
                <a:solidFill>
                  <a:prstClr val="black"/>
                </a:solidFill>
                <a:cs typeface="Arial" panose="020B0604020202020204" pitchFamily="34" charset="0"/>
              </a:rPr>
              <a:t>Regina, Saskatchewan  S4R 8B1</a:t>
            </a:r>
            <a:br>
              <a:rPr lang="fr-FR" sz="2000" dirty="0">
                <a:solidFill>
                  <a:prstClr val="black"/>
                </a:solidFill>
                <a:cs typeface="Arial" panose="020B0604020202020204" pitchFamily="34" charset="0"/>
              </a:rPr>
            </a:br>
            <a:r>
              <a:rPr lang="fr-FR" sz="2000" dirty="0">
                <a:solidFill>
                  <a:prstClr val="black"/>
                </a:solidFill>
                <a:cs typeface="Arial" panose="020B0604020202020204" pitchFamily="34" charset="0"/>
              </a:rPr>
              <a:t>Téléphone : 306 924-8543  |  1 855-924-8543</a:t>
            </a:r>
          </a:p>
          <a:p>
            <a:pPr lvl="0" eaLnBrk="1" hangingPunct="1">
              <a:spcBef>
                <a:spcPct val="0"/>
              </a:spcBef>
            </a:pPr>
            <a:r>
              <a:rPr lang="fr-FR" sz="2000" dirty="0">
                <a:solidFill>
                  <a:prstClr val="black"/>
                </a:solidFill>
                <a:cs typeface="Arial" panose="020B0604020202020204" pitchFamily="34" charset="0"/>
              </a:rPr>
              <a:t/>
            </a:r>
            <a:br>
              <a:rPr lang="fr-FR" sz="2000" dirty="0">
                <a:solidFill>
                  <a:prstClr val="black"/>
                </a:solidFill>
                <a:cs typeface="Arial" panose="020B0604020202020204" pitchFamily="34" charset="0"/>
              </a:rPr>
            </a:br>
            <a:r>
              <a:rPr lang="fr-FR" sz="2800" u="sng" dirty="0">
                <a:solidFill>
                  <a:srgbClr val="0070C0"/>
                </a:solidFill>
                <a:cs typeface="Arial" panose="020B0604020202020204" pitchFamily="34" charset="0"/>
              </a:rPr>
              <a:t>www.saskinfojustice.ca</a:t>
            </a:r>
            <a:r>
              <a:rPr lang="fr-FR" sz="2800" dirty="0">
                <a:solidFill>
                  <a:srgbClr val="0070C0"/>
                </a:solidFill>
                <a:cs typeface="Arial" panose="020B0604020202020204" pitchFamily="34" charset="0"/>
              </a:rPr>
              <a:t> </a:t>
            </a:r>
            <a:endParaRPr lang="fr-FR" sz="2800" dirty="0" smtClean="0">
              <a:solidFill>
                <a:srgbClr val="0070C0"/>
              </a:solidFill>
              <a:cs typeface="Arial" panose="020B0604020202020204" pitchFamily="34" charset="0"/>
            </a:endParaRPr>
          </a:p>
          <a:p>
            <a:pPr lvl="0" eaLnBrk="1" hangingPunct="1">
              <a:spcBef>
                <a:spcPct val="0"/>
              </a:spcBef>
            </a:pPr>
            <a:endParaRPr lang="fr-CA" sz="2800" dirty="0">
              <a:solidFill>
                <a:srgbClr val="0070C0"/>
              </a:solidFill>
              <a:cs typeface="Arial" panose="020B0604020202020204" pitchFamily="34" charset="0"/>
            </a:endParaRPr>
          </a:p>
          <a:p>
            <a:pPr lvl="0" eaLnBrk="1" hangingPunct="1">
              <a:spcBef>
                <a:spcPct val="0"/>
              </a:spcBef>
            </a:pPr>
            <a:endParaRPr lang="fr-FR" sz="2800" dirty="0">
              <a:solidFill>
                <a:srgbClr val="0070C0"/>
              </a:solidFill>
              <a:cs typeface="Arial" panose="020B0604020202020204" pitchFamily="34" charset="0"/>
            </a:endParaRPr>
          </a:p>
          <a:p>
            <a:pPr lvl="0" algn="l" eaLnBrk="1" fontAlgn="auto" hangingPunct="1">
              <a:spcBef>
                <a:spcPts val="0"/>
              </a:spcBef>
              <a:spcAft>
                <a:spcPts val="0"/>
              </a:spcAft>
            </a:pPr>
            <a:r>
              <a:rPr lang="fr-CA" sz="1400" dirty="0" smtClean="0">
                <a:solidFill>
                  <a:prstClr val="black"/>
                </a:solidFill>
                <a:cs typeface="Arial" panose="020B0604020202020204" pitchFamily="34" charset="0"/>
              </a:rPr>
              <a:t>					Copyright </a:t>
            </a:r>
            <a:r>
              <a:rPr lang="fr-CA" sz="1400" dirty="0">
                <a:solidFill>
                  <a:prstClr val="black"/>
                </a:solidFill>
                <a:cs typeface="Arial" panose="020B0604020202020204" pitchFamily="34" charset="0"/>
              </a:rPr>
              <a:t>AJEFS </a:t>
            </a:r>
            <a:r>
              <a:rPr lang="fr-CA" sz="1400" dirty="0" smtClean="0">
                <a:solidFill>
                  <a:prstClr val="black"/>
                </a:solidFill>
                <a:cs typeface="Arial" panose="020B0604020202020204" pitchFamily="34" charset="0"/>
              </a:rPr>
              <a:t>2019</a:t>
            </a:r>
            <a:endParaRPr lang="fr-CA" sz="1400" dirty="0">
              <a:solidFill>
                <a:prstClr val="black"/>
              </a:solidFill>
              <a:cs typeface="Arial" panose="020B0604020202020204" pitchFamily="34" charset="0"/>
            </a:endParaRPr>
          </a:p>
          <a:p>
            <a:endParaRPr lang="fr-FR" dirty="0"/>
          </a:p>
        </p:txBody>
      </p:sp>
      <p:pic>
        <p:nvPicPr>
          <p:cNvPr id="4" name="Image 3"/>
          <p:cNvPicPr>
            <a:picLocks noChangeAspect="1"/>
          </p:cNvPicPr>
          <p:nvPr/>
        </p:nvPicPr>
        <p:blipFill>
          <a:blip r:embed="rId2"/>
          <a:stretch>
            <a:fillRect/>
          </a:stretch>
        </p:blipFill>
        <p:spPr>
          <a:xfrm>
            <a:off x="5508104" y="5367504"/>
            <a:ext cx="542591" cy="542591"/>
          </a:xfrm>
          <a:prstGeom prst="rect">
            <a:avLst/>
          </a:prstGeom>
        </p:spPr>
      </p:pic>
      <p:pic>
        <p:nvPicPr>
          <p:cNvPr id="5" name="Image 4"/>
          <p:cNvPicPr>
            <a:picLocks noChangeAspect="1"/>
          </p:cNvPicPr>
          <p:nvPr/>
        </p:nvPicPr>
        <p:blipFill>
          <a:blip r:embed="rId3"/>
          <a:stretch>
            <a:fillRect/>
          </a:stretch>
        </p:blipFill>
        <p:spPr>
          <a:xfrm>
            <a:off x="2555776" y="828234"/>
            <a:ext cx="3645724" cy="1822862"/>
          </a:xfrm>
          <a:prstGeom prst="rect">
            <a:avLst/>
          </a:prstGeom>
        </p:spPr>
      </p:pic>
    </p:spTree>
    <p:extLst>
      <p:ext uri="{BB962C8B-B14F-4D97-AF65-F5344CB8AC3E}">
        <p14:creationId xmlns:p14="http://schemas.microsoft.com/office/powerpoint/2010/main" val="808282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600" b="1" dirty="0"/>
              <a:t>Le leadership organisationnel</a:t>
            </a:r>
          </a:p>
        </p:txBody>
      </p:sp>
      <p:sp>
        <p:nvSpPr>
          <p:cNvPr id="3" name="Espace réservé du contenu 2"/>
          <p:cNvSpPr>
            <a:spLocks noGrp="1"/>
          </p:cNvSpPr>
          <p:nvPr>
            <p:ph idx="1"/>
          </p:nvPr>
        </p:nvSpPr>
        <p:spPr>
          <a:xfrm>
            <a:off x="457200" y="1196752"/>
            <a:ext cx="8229600" cy="4929411"/>
          </a:xfrm>
        </p:spPr>
        <p:txBody>
          <a:bodyPr/>
          <a:lstStyle/>
          <a:p>
            <a:pPr marL="0" indent="0">
              <a:buNone/>
            </a:pPr>
            <a:r>
              <a:rPr lang="fr-CA" sz="2400" dirty="0"/>
              <a:t>Prendre le virage offre active, une question de leadership organisationnel :</a:t>
            </a:r>
          </a:p>
          <a:p>
            <a:pPr marL="0" indent="0">
              <a:buNone/>
            </a:pPr>
            <a:endParaRPr lang="fr-CA" sz="2400" dirty="0"/>
          </a:p>
          <a:p>
            <a:r>
              <a:rPr lang="fr-CA" sz="2400" dirty="0"/>
              <a:t>S’adresse aux dirigeants et aux travailleurs des cours qui font partie du système de justice en Saskatchewan à partir des juges en chef, des greffiers et greffières, des officiers de la cour et du personnel administratif.   </a:t>
            </a:r>
          </a:p>
          <a:p>
            <a:endParaRPr lang="fr-CA" sz="2400" dirty="0"/>
          </a:p>
          <a:p>
            <a:r>
              <a:rPr lang="fr-CA" sz="2400" dirty="0"/>
              <a:t>S’adresse aussi aux responsables des services de police, aux services connexes et aux cabinets de juristes dans lesquels un citoyen ou une citoyenne d’expression française pourrait s’adresser pour obtenir des services.</a:t>
            </a:r>
            <a:endParaRPr lang="fr-CA" dirty="0"/>
          </a:p>
          <a:p>
            <a:pPr lvl="1"/>
            <a:endParaRPr lang="fr-CA" sz="2000" dirty="0"/>
          </a:p>
        </p:txBody>
      </p:sp>
    </p:spTree>
    <p:extLst>
      <p:ext uri="{BB962C8B-B14F-4D97-AF65-F5344CB8AC3E}">
        <p14:creationId xmlns:p14="http://schemas.microsoft.com/office/powerpoint/2010/main" val="3596737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600" b="1" dirty="0"/>
              <a:t>Le leadership organisationnel</a:t>
            </a:r>
          </a:p>
        </p:txBody>
      </p:sp>
      <p:sp>
        <p:nvSpPr>
          <p:cNvPr id="3" name="Espace réservé du contenu 2"/>
          <p:cNvSpPr>
            <a:spLocks noGrp="1"/>
          </p:cNvSpPr>
          <p:nvPr>
            <p:ph idx="1"/>
          </p:nvPr>
        </p:nvSpPr>
        <p:spPr>
          <a:xfrm>
            <a:off x="457200" y="1268760"/>
            <a:ext cx="8229600" cy="5087590"/>
          </a:xfrm>
        </p:spPr>
        <p:txBody>
          <a:bodyPr/>
          <a:lstStyle/>
          <a:p>
            <a:pPr marL="0" indent="0">
              <a:buNone/>
            </a:pPr>
            <a:r>
              <a:rPr lang="fr-CA" sz="2600" b="1" dirty="0"/>
              <a:t>Une question de culture</a:t>
            </a:r>
          </a:p>
          <a:p>
            <a:pPr marL="0" indent="0">
              <a:buNone/>
            </a:pPr>
            <a:r>
              <a:rPr lang="fr-CA" sz="2400" dirty="0"/>
              <a:t>Les dirigeants de l’organisation peuvent jouer un rôle important en donnant le ton pour opérer un changement de culture organisationnelle en faveur de l’offre active.</a:t>
            </a:r>
          </a:p>
          <a:p>
            <a:pPr marL="0" indent="0">
              <a:buNone/>
            </a:pPr>
            <a:endParaRPr lang="fr-CA" sz="1200" dirty="0"/>
          </a:p>
          <a:p>
            <a:pPr marL="0" indent="0">
              <a:buNone/>
            </a:pPr>
            <a:r>
              <a:rPr lang="fr-CA" sz="2400" b="1" dirty="0"/>
              <a:t>Leurs </a:t>
            </a:r>
            <a:r>
              <a:rPr lang="fr-CA" sz="2400" b="1" dirty="0" smtClean="0"/>
              <a:t>objectifs : </a:t>
            </a:r>
            <a:endParaRPr lang="fr-CA" sz="2400" b="1" dirty="0"/>
          </a:p>
          <a:p>
            <a:r>
              <a:rPr lang="fr-CA" sz="2300" dirty="0"/>
              <a:t>Créer un climat positif et propice à la mise en place de l’offre active en offrant de l’information de base sur les droits et les obligations de tous les employés dans un milieu de travail orienté vers l’offre active</a:t>
            </a:r>
          </a:p>
          <a:p>
            <a:r>
              <a:rPr lang="fr-CA" sz="2300" dirty="0"/>
              <a:t>Être des champions de l’offre active : promouvoir activement l’offre active de services dans les deux langues officielles et donner l’exemple</a:t>
            </a:r>
          </a:p>
          <a:p>
            <a:endParaRPr lang="fr-CA" sz="2300" dirty="0"/>
          </a:p>
          <a:p>
            <a:pPr lvl="1"/>
            <a:endParaRPr lang="fr-CA" sz="2000" dirty="0"/>
          </a:p>
          <a:p>
            <a:endParaRPr lang="fr-CA" dirty="0"/>
          </a:p>
        </p:txBody>
      </p:sp>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3</a:t>
            </a:fld>
            <a:endParaRPr lang="fr-CA" altLang="fr-FR"/>
          </a:p>
        </p:txBody>
      </p:sp>
    </p:spTree>
    <p:extLst>
      <p:ext uri="{BB962C8B-B14F-4D97-AF65-F5344CB8AC3E}">
        <p14:creationId xmlns:p14="http://schemas.microsoft.com/office/powerpoint/2010/main" val="3409133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t>Mesures à prendre (1)</a:t>
            </a:r>
          </a:p>
        </p:txBody>
      </p:sp>
      <p:sp>
        <p:nvSpPr>
          <p:cNvPr id="3" name="Espace réservé du contenu 2"/>
          <p:cNvSpPr>
            <a:spLocks noGrp="1"/>
          </p:cNvSpPr>
          <p:nvPr>
            <p:ph idx="1"/>
          </p:nvPr>
        </p:nvSpPr>
        <p:spPr>
          <a:xfrm>
            <a:off x="457200" y="1417638"/>
            <a:ext cx="8229600" cy="5107706"/>
          </a:xfrm>
        </p:spPr>
        <p:txBody>
          <a:bodyPr/>
          <a:lstStyle/>
          <a:p>
            <a:pPr marL="0" indent="0">
              <a:buNone/>
            </a:pPr>
            <a:r>
              <a:rPr lang="fr-CA" sz="2600" b="1" dirty="0"/>
              <a:t>Engager et mobiliser toute l’organisation autour de l’offre active :</a:t>
            </a:r>
          </a:p>
          <a:p>
            <a:r>
              <a:rPr lang="fr-CA" sz="2400" dirty="0"/>
              <a:t>Organiser des séances conscientisation des membres du personnel aux droits et obligations en matière d’offre active (Cadre de référence)</a:t>
            </a:r>
          </a:p>
          <a:p>
            <a:r>
              <a:rPr lang="fr-CA" sz="2400" dirty="0"/>
              <a:t>Élaborer une vision des langues officielles pour l’organisation (Comprend l’articulation de l’approche organisationnelle en regard de l’offre active)</a:t>
            </a:r>
          </a:p>
          <a:p>
            <a:r>
              <a:rPr lang="fr-CA" sz="2400" dirty="0"/>
              <a:t>Prendre les mesures nécessaires afin que la vision soit comprise dans toute l’organisation, qu’elle soit déployée et qu’on y adhère (politique)</a:t>
            </a:r>
          </a:p>
          <a:p>
            <a:r>
              <a:rPr lang="fr-CA" sz="2400" dirty="0"/>
              <a:t>Créer un comité directeur chargé de coordonner le virage</a:t>
            </a:r>
          </a:p>
          <a:p>
            <a:endParaRPr lang="fr-CA" sz="2400" dirty="0"/>
          </a:p>
          <a:p>
            <a:pPr marL="0" indent="0">
              <a:buNone/>
            </a:pPr>
            <a:endParaRPr lang="fr-CA" dirty="0"/>
          </a:p>
          <a:p>
            <a:endParaRPr lang="fr-CA" dirty="0"/>
          </a:p>
        </p:txBody>
      </p:sp>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4</a:t>
            </a:fld>
            <a:endParaRPr lang="fr-CA" altLang="fr-FR"/>
          </a:p>
        </p:txBody>
      </p:sp>
    </p:spTree>
    <p:extLst>
      <p:ext uri="{BB962C8B-B14F-4D97-AF65-F5344CB8AC3E}">
        <p14:creationId xmlns:p14="http://schemas.microsoft.com/office/powerpoint/2010/main" val="1474000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t>Des mesures à prendre (2)</a:t>
            </a:r>
          </a:p>
        </p:txBody>
      </p:sp>
      <p:sp>
        <p:nvSpPr>
          <p:cNvPr id="3" name="Espace réservé du contenu 2"/>
          <p:cNvSpPr>
            <a:spLocks noGrp="1"/>
          </p:cNvSpPr>
          <p:nvPr>
            <p:ph idx="1"/>
          </p:nvPr>
        </p:nvSpPr>
        <p:spPr>
          <a:xfrm>
            <a:off x="457200" y="1417638"/>
            <a:ext cx="8229600" cy="5251722"/>
          </a:xfrm>
        </p:spPr>
        <p:txBody>
          <a:bodyPr/>
          <a:lstStyle/>
          <a:p>
            <a:pPr marL="0" indent="0">
              <a:buNone/>
            </a:pPr>
            <a:r>
              <a:rPr lang="fr-CA" sz="2800" b="1" dirty="0"/>
              <a:t>Faire un état des lieux / identifier les écarts</a:t>
            </a:r>
          </a:p>
          <a:p>
            <a:r>
              <a:rPr lang="fr-CA" sz="2600" dirty="0"/>
              <a:t>Évaluer l’organisation : </a:t>
            </a:r>
          </a:p>
          <a:p>
            <a:pPr lvl="1"/>
            <a:r>
              <a:rPr lang="fr-CA" sz="2200" dirty="0"/>
              <a:t>Vérifier la visibilité et la qualité de l’affichage extérieur et intérieur dans les deux langues officielles</a:t>
            </a:r>
          </a:p>
          <a:p>
            <a:pPr lvl="1"/>
            <a:r>
              <a:rPr lang="fr-CA" sz="2200" dirty="0"/>
              <a:t>Vérifier la qualité bilingue du site web</a:t>
            </a:r>
          </a:p>
          <a:p>
            <a:pPr lvl="1"/>
            <a:r>
              <a:rPr lang="fr-CA" sz="2200" dirty="0"/>
              <a:t>Faire le bilan des documents écrits mis à la disposition du public</a:t>
            </a:r>
          </a:p>
          <a:p>
            <a:pPr lvl="1"/>
            <a:r>
              <a:rPr lang="fr-CA" sz="2200" dirty="0"/>
              <a:t>Identifier les lacunes en matière de documentation</a:t>
            </a:r>
          </a:p>
          <a:p>
            <a:pPr lvl="1"/>
            <a:r>
              <a:rPr lang="fr-CA" sz="2200" dirty="0"/>
              <a:t>Faire le bilan des ressources humaines pouvant s’exprimer dans les deux langues officielles </a:t>
            </a:r>
          </a:p>
          <a:p>
            <a:pPr lvl="1"/>
            <a:r>
              <a:rPr lang="fr-CA" sz="2200" dirty="0"/>
              <a:t>Vérifier l’assignation du personnel bilingue pour favoriser l’offre active </a:t>
            </a:r>
          </a:p>
          <a:p>
            <a:r>
              <a:rPr lang="fr-CA" sz="2600" dirty="0"/>
              <a:t>Effectuer un sondage auprès de la collectivité</a:t>
            </a:r>
          </a:p>
        </p:txBody>
      </p:sp>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5</a:t>
            </a:fld>
            <a:endParaRPr lang="fr-CA" altLang="fr-FR"/>
          </a:p>
        </p:txBody>
      </p:sp>
    </p:spTree>
    <p:extLst>
      <p:ext uri="{BB962C8B-B14F-4D97-AF65-F5344CB8AC3E}">
        <p14:creationId xmlns:p14="http://schemas.microsoft.com/office/powerpoint/2010/main" val="1781957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600" b="1" dirty="0"/>
              <a:t>Des mesures à prendre (3)</a:t>
            </a:r>
          </a:p>
        </p:txBody>
      </p:sp>
      <p:sp>
        <p:nvSpPr>
          <p:cNvPr id="3" name="Espace réservé du contenu 2"/>
          <p:cNvSpPr>
            <a:spLocks noGrp="1"/>
          </p:cNvSpPr>
          <p:nvPr>
            <p:ph idx="1"/>
          </p:nvPr>
        </p:nvSpPr>
        <p:spPr>
          <a:xfrm>
            <a:off x="457200" y="1196752"/>
            <a:ext cx="8229600" cy="5328592"/>
          </a:xfrm>
        </p:spPr>
        <p:txBody>
          <a:bodyPr/>
          <a:lstStyle/>
          <a:p>
            <a:pPr marL="0" indent="0">
              <a:buNone/>
            </a:pPr>
            <a:r>
              <a:rPr lang="fr-CA" sz="2800" b="1" dirty="0" smtClean="0"/>
              <a:t>Planifier </a:t>
            </a:r>
            <a:r>
              <a:rPr lang="fr-CA" sz="2800" b="1" dirty="0"/>
              <a:t>le changement</a:t>
            </a:r>
          </a:p>
          <a:p>
            <a:r>
              <a:rPr lang="fr-CA" sz="2400" b="1" i="1" dirty="0"/>
              <a:t>Qu’est-ce qu’on peut mettre en place </a:t>
            </a:r>
            <a:r>
              <a:rPr lang="fr-CA" sz="2400" b="1" i="1" dirty="0" smtClean="0"/>
              <a:t>immédiatement?                       À </a:t>
            </a:r>
            <a:r>
              <a:rPr lang="fr-CA" sz="2400" b="1" i="1" dirty="0"/>
              <a:t>moyen </a:t>
            </a:r>
            <a:r>
              <a:rPr lang="fr-CA" sz="2400" b="1" i="1" dirty="0" smtClean="0"/>
              <a:t>terme? </a:t>
            </a:r>
            <a:r>
              <a:rPr lang="fr-CA" sz="2400" b="1" i="1" dirty="0"/>
              <a:t>À plus long </a:t>
            </a:r>
            <a:r>
              <a:rPr lang="fr-CA" sz="2400" b="1" i="1" dirty="0" smtClean="0"/>
              <a:t>terme?</a:t>
            </a:r>
            <a:endParaRPr lang="fr-CA" sz="2400" b="1" i="1" dirty="0"/>
          </a:p>
          <a:p>
            <a:r>
              <a:rPr lang="fr-CA" sz="2400" dirty="0"/>
              <a:t>Mettre en place les structures, politiques, processus et procédures qui affichent l’offre active</a:t>
            </a:r>
          </a:p>
          <a:p>
            <a:r>
              <a:rPr lang="fr-CA" sz="2400" dirty="0"/>
              <a:t>Offrir de la formation pour faciliter la mise à niveau des compétences linguistiques du personnel existant</a:t>
            </a:r>
          </a:p>
          <a:p>
            <a:r>
              <a:rPr lang="fr-CA" sz="2400" dirty="0"/>
              <a:t>Faire connaître les formations en droit et en justice offerts dans les institutions de la communauté</a:t>
            </a:r>
          </a:p>
          <a:p>
            <a:r>
              <a:rPr lang="fr-CA" sz="2400" dirty="0"/>
              <a:t>Combler les lacunes en matière de personnel bilingue</a:t>
            </a:r>
            <a:endParaRPr lang="fr-CA" dirty="0"/>
          </a:p>
        </p:txBody>
      </p:sp>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6</a:t>
            </a:fld>
            <a:endParaRPr lang="fr-CA" altLang="fr-FR"/>
          </a:p>
        </p:txBody>
      </p:sp>
    </p:spTree>
    <p:extLst>
      <p:ext uri="{BB962C8B-B14F-4D97-AF65-F5344CB8AC3E}">
        <p14:creationId xmlns:p14="http://schemas.microsoft.com/office/powerpoint/2010/main" val="793454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600" b="1" dirty="0"/>
              <a:t>Des mesures à prendre (4)</a:t>
            </a:r>
          </a:p>
        </p:txBody>
      </p:sp>
      <p:sp>
        <p:nvSpPr>
          <p:cNvPr id="3" name="Espace réservé du contenu 2"/>
          <p:cNvSpPr>
            <a:spLocks noGrp="1"/>
          </p:cNvSpPr>
          <p:nvPr>
            <p:ph idx="1"/>
          </p:nvPr>
        </p:nvSpPr>
        <p:spPr>
          <a:xfrm>
            <a:off x="457200" y="1417638"/>
            <a:ext cx="8229600" cy="4963690"/>
          </a:xfrm>
        </p:spPr>
        <p:txBody>
          <a:bodyPr/>
          <a:lstStyle/>
          <a:p>
            <a:pPr marL="0" indent="0">
              <a:buNone/>
            </a:pPr>
            <a:r>
              <a:rPr lang="fr-CA" sz="2600" b="1" dirty="0"/>
              <a:t>Suivre les progrès</a:t>
            </a:r>
          </a:p>
          <a:p>
            <a:r>
              <a:rPr lang="fr-CA" sz="2500" dirty="0"/>
              <a:t>Mettre en place un mécanisme participatif de suivi des progrès afin d’inciter le personnel à contribuer directement ou indirectement à l’offre active, à identifier les problèmes qui se présentent au quotidien et à trouver ou proposer des solutions.</a:t>
            </a:r>
          </a:p>
          <a:p>
            <a:endParaRPr lang="fr-CA" sz="1200" dirty="0"/>
          </a:p>
          <a:p>
            <a:r>
              <a:rPr lang="fr-CA" sz="2500" dirty="0"/>
              <a:t>Mettre en place un mécanisme d’évaluation continue de la qualité des services auprès de la clientèle</a:t>
            </a:r>
          </a:p>
          <a:p>
            <a:pPr marL="342900" lvl="1" indent="-342900">
              <a:buFont typeface="Arial" panose="020B0604020202020204" pitchFamily="34" charset="0"/>
              <a:buChar char="•"/>
            </a:pPr>
            <a:endParaRPr lang="fr-CA" sz="1200" dirty="0"/>
          </a:p>
          <a:p>
            <a:pPr marL="342900" lvl="1" indent="-342900">
              <a:buFont typeface="Arial" panose="020B0604020202020204" pitchFamily="34" charset="0"/>
              <a:buChar char="•"/>
            </a:pPr>
            <a:r>
              <a:rPr lang="fr-CA" sz="2500" dirty="0"/>
              <a:t>Au moins annuellement, faire un état des lieux portant  sur la prestation de l’offre active dans son organisation et adopter un plan d’amélioration lié aux résultats observés.</a:t>
            </a:r>
          </a:p>
          <a:p>
            <a:pPr marL="342900" lvl="1" indent="-342900">
              <a:buFont typeface="Arial" panose="020B0604020202020204" pitchFamily="34" charset="0"/>
              <a:buChar char="•"/>
            </a:pPr>
            <a:endParaRPr lang="fr-CA" sz="2500" dirty="0"/>
          </a:p>
        </p:txBody>
      </p:sp>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7</a:t>
            </a:fld>
            <a:endParaRPr lang="fr-CA" altLang="fr-FR"/>
          </a:p>
        </p:txBody>
      </p:sp>
    </p:spTree>
    <p:extLst>
      <p:ext uri="{BB962C8B-B14F-4D97-AF65-F5344CB8AC3E}">
        <p14:creationId xmlns:p14="http://schemas.microsoft.com/office/powerpoint/2010/main" val="2605952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600" b="1" dirty="0"/>
              <a:t>Des mesures à prendre (5) </a:t>
            </a:r>
          </a:p>
        </p:txBody>
      </p:sp>
      <p:sp>
        <p:nvSpPr>
          <p:cNvPr id="3" name="Espace réservé du contenu 2"/>
          <p:cNvSpPr>
            <a:spLocks noGrp="1"/>
          </p:cNvSpPr>
          <p:nvPr>
            <p:ph idx="1"/>
          </p:nvPr>
        </p:nvSpPr>
        <p:spPr/>
        <p:txBody>
          <a:bodyPr/>
          <a:lstStyle/>
          <a:p>
            <a:pPr marL="0" indent="0">
              <a:buNone/>
            </a:pPr>
            <a:r>
              <a:rPr lang="fr-CA" sz="2800" b="1" dirty="0" smtClean="0"/>
              <a:t>Travailler </a:t>
            </a:r>
            <a:r>
              <a:rPr lang="fr-CA" sz="2800" b="1" dirty="0"/>
              <a:t>en collaboration</a:t>
            </a:r>
          </a:p>
          <a:p>
            <a:r>
              <a:rPr lang="fr-CA" sz="2800" dirty="0"/>
              <a:t>Consulter et travailler de concert avec les communauté francophones et leurs représentants – organismes et institutions</a:t>
            </a:r>
          </a:p>
          <a:p>
            <a:r>
              <a:rPr lang="fr-CA" sz="2800" dirty="0"/>
              <a:t>Établir des partenariats selon les visées du plan d’action, les ressources et les besoins</a:t>
            </a:r>
          </a:p>
          <a:p>
            <a:r>
              <a:rPr lang="fr-CA" sz="2800" dirty="0"/>
              <a:t>Chercher à améliorer de façon constante l’environnement	de travail pour qu’il soit propice à l’usage des deux	 langues officielles.</a:t>
            </a:r>
          </a:p>
          <a:p>
            <a:endParaRPr lang="fr-CA" sz="2800" dirty="0"/>
          </a:p>
        </p:txBody>
      </p:sp>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8</a:t>
            </a:fld>
            <a:endParaRPr lang="fr-CA" altLang="fr-FR"/>
          </a:p>
        </p:txBody>
      </p:sp>
    </p:spTree>
    <p:extLst>
      <p:ext uri="{BB962C8B-B14F-4D97-AF65-F5344CB8AC3E}">
        <p14:creationId xmlns:p14="http://schemas.microsoft.com/office/powerpoint/2010/main" val="244522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lstStyle/>
          <a:p>
            <a:pPr marL="0" indent="0" eaLnBrk="1" hangingPunct="1">
              <a:buNone/>
            </a:pPr>
            <a:r>
              <a:rPr lang="fr-CA" altLang="fr-FR" sz="3600" b="1" dirty="0"/>
              <a:t>L’offre active est un enjeu systémique </a:t>
            </a:r>
            <a:r>
              <a:rPr lang="fr-CA" altLang="fr-FR" sz="3600" b="1" dirty="0" smtClean="0"/>
              <a:t>          et </a:t>
            </a:r>
            <a:r>
              <a:rPr lang="fr-CA" altLang="fr-FR" sz="3600" b="1" dirty="0"/>
              <a:t>collectif</a:t>
            </a:r>
          </a:p>
          <a:p>
            <a:pPr lvl="1" eaLnBrk="1" hangingPunct="1"/>
            <a:r>
              <a:rPr lang="fr-CA" altLang="fr-FR" dirty="0"/>
              <a:t>Appareil gouvernemental</a:t>
            </a:r>
          </a:p>
          <a:p>
            <a:pPr lvl="1" eaLnBrk="1" hangingPunct="1"/>
            <a:r>
              <a:rPr lang="fr-CA" altLang="fr-FR" dirty="0"/>
              <a:t>Système de justice</a:t>
            </a:r>
          </a:p>
          <a:p>
            <a:pPr lvl="1" eaLnBrk="1" hangingPunct="1"/>
            <a:r>
              <a:rPr lang="fr-CA" altLang="fr-FR" dirty="0"/>
              <a:t>Juristes</a:t>
            </a:r>
          </a:p>
          <a:p>
            <a:pPr lvl="1" eaLnBrk="1" hangingPunct="1"/>
            <a:r>
              <a:rPr lang="fr-CA" altLang="fr-FR" dirty="0"/>
              <a:t>Services connexes</a:t>
            </a:r>
          </a:p>
          <a:p>
            <a:pPr lvl="1" eaLnBrk="1" hangingPunct="1"/>
            <a:r>
              <a:rPr lang="fr-CA" altLang="fr-FR" dirty="0"/>
              <a:t>Communauté </a:t>
            </a:r>
          </a:p>
        </p:txBody>
      </p:sp>
      <p:pic>
        <p:nvPicPr>
          <p:cNvPr id="14340"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6288" y="3643313"/>
            <a:ext cx="3370262"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9</a:t>
            </a:fld>
            <a:endParaRPr lang="fr-CA" altLang="fr-FR"/>
          </a:p>
        </p:txBody>
      </p:sp>
    </p:spTree>
    <p:extLst>
      <p:ext uri="{BB962C8B-B14F-4D97-AF65-F5344CB8AC3E}">
        <p14:creationId xmlns:p14="http://schemas.microsoft.com/office/powerpoint/2010/main" val="2532267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15106</TotalTime>
  <Words>2015</Words>
  <Application>Microsoft Office PowerPoint</Application>
  <PresentationFormat>Affichage à l'écran (4:3)</PresentationFormat>
  <Paragraphs>211</Paragraphs>
  <Slides>16</Slides>
  <Notes>15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Arial</vt:lpstr>
      <vt:lpstr>Calibri</vt:lpstr>
      <vt:lpstr>Cambria</vt:lpstr>
      <vt:lpstr>Wingdings</vt:lpstr>
      <vt:lpstr>Office Theme</vt:lpstr>
      <vt:lpstr>L’offre active de services de justice en français</vt:lpstr>
      <vt:lpstr>Le leadership organisationnel</vt:lpstr>
      <vt:lpstr>Le leadership organisationnel</vt:lpstr>
      <vt:lpstr>Mesures à prendre (1)</vt:lpstr>
      <vt:lpstr>Des mesures à prendre (2)</vt:lpstr>
      <vt:lpstr>Des mesures à prendre (3)</vt:lpstr>
      <vt:lpstr>Des mesures à prendre (4)</vt:lpstr>
      <vt:lpstr>Des mesures à prendre (5) </vt:lpstr>
      <vt:lpstr>Présentation PowerPoint</vt:lpstr>
      <vt:lpstr>L’exercice d’un leadership éthique                             et collaboratif à tous les niveaux</vt:lpstr>
      <vt:lpstr>La collaboration de multiples partenaires</vt:lpstr>
      <vt:lpstr>Résultats </vt:lpstr>
      <vt:lpstr>En résumé</vt:lpstr>
      <vt:lpstr>Centre Info-Justice</vt:lpstr>
      <vt:lpstr>Présentation PowerPoint</vt:lpstr>
      <vt:lpstr>Questions, commentaires ou suggestions?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L’Offre active de services de justice en français</dc:title>
  <dc:creator>André J Lalonde</dc:creator>
  <cp:lastModifiedBy>User</cp:lastModifiedBy>
  <cp:revision>203</cp:revision>
  <cp:lastPrinted>2017-05-18T18:15:33Z</cp:lastPrinted>
  <dcterms:created xsi:type="dcterms:W3CDTF">2015-09-22T19:20:58Z</dcterms:created>
  <dcterms:modified xsi:type="dcterms:W3CDTF">2019-02-05T21:19:25Z</dcterms:modified>
</cp:coreProperties>
</file>