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7" r:id="rId3"/>
    <p:sldMasterId id="2147483694" r:id="rId4"/>
    <p:sldMasterId id="2147483711" r:id="rId5"/>
    <p:sldMasterId id="2147483728" r:id="rId6"/>
  </p:sldMasterIdLst>
  <p:notesMasterIdLst>
    <p:notesMasterId r:id="rId23"/>
  </p:notesMasterIdLst>
  <p:handoutMasterIdLst>
    <p:handoutMasterId r:id="rId24"/>
  </p:handoutMasterIdLst>
  <p:sldIdLst>
    <p:sldId id="256" r:id="rId7"/>
    <p:sldId id="323" r:id="rId8"/>
    <p:sldId id="324" r:id="rId9"/>
    <p:sldId id="327" r:id="rId10"/>
    <p:sldId id="318" r:id="rId11"/>
    <p:sldId id="328" r:id="rId12"/>
    <p:sldId id="317" r:id="rId13"/>
    <p:sldId id="319" r:id="rId14"/>
    <p:sldId id="365" r:id="rId15"/>
    <p:sldId id="366" r:id="rId16"/>
    <p:sldId id="367" r:id="rId17"/>
    <p:sldId id="368" r:id="rId18"/>
    <p:sldId id="369" r:id="rId19"/>
    <p:sldId id="370" r:id="rId20"/>
    <p:sldId id="376" r:id="rId21"/>
    <p:sldId id="372" r:id="rId22"/>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5" clrIdx="0">
    <p:extLst/>
  </p:cmAuthor>
  <p:cmAuthor id="2" name="Microsoft Office User" initials="Office [2]" lastIdx="3" clrIdx="1">
    <p:extLst/>
  </p:cmAuthor>
  <p:cmAuthor id="3" name="Microsoft Office User" initials="Office [3]" lastIdx="1" clrIdx="2">
    <p:extLst/>
  </p:cmAuthor>
  <p:cmAuthor id="4" name="Centre AJEFS" initials="CA" lastIdx="17" clrIdx="3">
    <p:extLst>
      <p:ext uri="{19B8F6BF-5375-455C-9EA6-DF929625EA0E}">
        <p15:presenceInfo xmlns:p15="http://schemas.microsoft.com/office/powerpoint/2012/main" userId="a394d422d69baa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8833F"/>
    <a:srgbClr val="BCBDC1"/>
    <a:srgbClr val="FDD813"/>
    <a:srgbClr val="136EB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1" autoAdjust="0"/>
    <p:restoredTop sz="85637" autoAdjust="0"/>
  </p:normalViewPr>
  <p:slideViewPr>
    <p:cSldViewPr>
      <p:cViewPr varScale="1">
        <p:scale>
          <a:sx n="79" d="100"/>
          <a:sy n="79" d="100"/>
        </p:scale>
        <p:origin x="1692" y="84"/>
      </p:cViewPr>
      <p:guideLst>
        <p:guide orient="horz" pos="2160"/>
        <p:guide pos="2880"/>
      </p:guideLst>
    </p:cSldViewPr>
  </p:slideViewPr>
  <p:outlineViewPr>
    <p:cViewPr>
      <p:scale>
        <a:sx n="33" d="100"/>
        <a:sy n="33" d="100"/>
      </p:scale>
      <p:origin x="0" y="-31376"/>
    </p:cViewPr>
  </p:outlineViewPr>
  <p:notesTextViewPr>
    <p:cViewPr>
      <p:scale>
        <a:sx n="100" d="100"/>
        <a:sy n="100" d="100"/>
      </p:scale>
      <p:origin x="0" y="0"/>
    </p:cViewPr>
  </p:notesTextViewPr>
  <p:sorterViewPr>
    <p:cViewPr>
      <p:scale>
        <a:sx n="66" d="100"/>
        <a:sy n="66" d="100"/>
      </p:scale>
      <p:origin x="0" y="-629"/>
    </p:cViewPr>
  </p:sorterViewPr>
  <p:notesViewPr>
    <p:cSldViewPr>
      <p:cViewPr>
        <p:scale>
          <a:sx n="162" d="100"/>
          <a:sy n="162" d="100"/>
        </p:scale>
        <p:origin x="1188" y="-14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A7BBB-773D-4586-A42F-B58CB647B886}" type="doc">
      <dgm:prSet loTypeId="urn:microsoft.com/office/officeart/2005/8/layout/target1" loCatId="relationship" qsTypeId="urn:microsoft.com/office/officeart/2005/8/quickstyle/3d2" qsCatId="3D" csTypeId="urn:microsoft.com/office/officeart/2005/8/colors/accent3_2" csCatId="accent3" phldr="1"/>
      <dgm:spPr/>
    </dgm:pt>
    <dgm:pt modelId="{8D468A7C-A0C8-4E15-9575-0062EE8AAB93}">
      <dgm:prSet phldrT="[Texte]" custT="1"/>
      <dgm:spPr/>
      <dgm:t>
        <a:bodyPr/>
        <a:lstStyle/>
        <a:p>
          <a:r>
            <a:rPr lang="fr-CA" sz="3200" b="1" dirty="0"/>
            <a:t>Collaboration</a:t>
          </a:r>
        </a:p>
      </dgm:t>
    </dgm:pt>
    <dgm:pt modelId="{017944E2-A45D-4EDB-BC5F-BB41FAEABA7A}" type="parTrans" cxnId="{F2D4D65B-0B9E-4C85-B4E8-1E88894AC0FC}">
      <dgm:prSet/>
      <dgm:spPr/>
      <dgm:t>
        <a:bodyPr/>
        <a:lstStyle/>
        <a:p>
          <a:endParaRPr lang="fr-CA"/>
        </a:p>
      </dgm:t>
    </dgm:pt>
    <dgm:pt modelId="{7B74670E-9FC3-4FA9-B27F-35DE71CD5248}" type="sibTrans" cxnId="{F2D4D65B-0B9E-4C85-B4E8-1E88894AC0FC}">
      <dgm:prSet/>
      <dgm:spPr/>
      <dgm:t>
        <a:bodyPr/>
        <a:lstStyle/>
        <a:p>
          <a:endParaRPr lang="fr-CA"/>
        </a:p>
      </dgm:t>
    </dgm:pt>
    <dgm:pt modelId="{FD3018AE-F22E-4DC1-BBD9-F7189A2DF057}">
      <dgm:prSet phldrT="[Texte]" custT="1"/>
      <dgm:spPr/>
      <dgm:t>
        <a:bodyPr/>
        <a:lstStyle/>
        <a:p>
          <a:r>
            <a:rPr lang="fr-CA" sz="3200" b="1" dirty="0"/>
            <a:t>Information</a:t>
          </a:r>
        </a:p>
      </dgm:t>
    </dgm:pt>
    <dgm:pt modelId="{CD70FB82-5DA2-4F8A-AC03-772EA77508D6}" type="parTrans" cxnId="{1A89C7BE-AB83-4ED6-8168-42EA8FA71344}">
      <dgm:prSet/>
      <dgm:spPr/>
      <dgm:t>
        <a:bodyPr/>
        <a:lstStyle/>
        <a:p>
          <a:endParaRPr lang="fr-CA"/>
        </a:p>
      </dgm:t>
    </dgm:pt>
    <dgm:pt modelId="{DAAE5879-3463-496F-A8CB-A85DB554DF68}" type="sibTrans" cxnId="{1A89C7BE-AB83-4ED6-8168-42EA8FA71344}">
      <dgm:prSet/>
      <dgm:spPr/>
      <dgm:t>
        <a:bodyPr/>
        <a:lstStyle/>
        <a:p>
          <a:endParaRPr lang="fr-CA"/>
        </a:p>
      </dgm:t>
    </dgm:pt>
    <dgm:pt modelId="{1801159F-D9E5-44D8-836B-06471CE4E069}">
      <dgm:prSet phldrT="[Texte]" custT="1"/>
      <dgm:spPr/>
      <dgm:t>
        <a:bodyPr/>
        <a:lstStyle/>
        <a:p>
          <a:r>
            <a:rPr lang="fr-CA" sz="3200" b="1" dirty="0" smtClean="0"/>
            <a:t> Facilitation </a:t>
          </a:r>
          <a:endParaRPr lang="fr-CA" sz="3200" b="1" dirty="0"/>
        </a:p>
      </dgm:t>
    </dgm:pt>
    <dgm:pt modelId="{AEF5EDDF-ACDC-4A80-B9C1-3C19F8B61776}" type="parTrans" cxnId="{882DAC5A-17B0-40BE-9B86-5A520567AA97}">
      <dgm:prSet/>
      <dgm:spPr/>
      <dgm:t>
        <a:bodyPr/>
        <a:lstStyle/>
        <a:p>
          <a:endParaRPr lang="fr-CA"/>
        </a:p>
      </dgm:t>
    </dgm:pt>
    <dgm:pt modelId="{A5EB9C4F-9A1A-4640-BE51-537FE2535D1E}" type="sibTrans" cxnId="{882DAC5A-17B0-40BE-9B86-5A520567AA97}">
      <dgm:prSet/>
      <dgm:spPr/>
      <dgm:t>
        <a:bodyPr/>
        <a:lstStyle/>
        <a:p>
          <a:endParaRPr lang="fr-CA"/>
        </a:p>
      </dgm:t>
    </dgm:pt>
    <dgm:pt modelId="{93340A98-6355-4F1A-8A4A-C0BBC38D311C}">
      <dgm:prSet custT="1"/>
      <dgm:spPr/>
      <dgm:t>
        <a:bodyPr/>
        <a:lstStyle/>
        <a:p>
          <a:r>
            <a:rPr lang="fr-CA" sz="3200" b="1" dirty="0" smtClean="0"/>
            <a:t>Support</a:t>
          </a:r>
          <a:endParaRPr lang="fr-CA" sz="3200" b="1" dirty="0"/>
        </a:p>
      </dgm:t>
    </dgm:pt>
    <dgm:pt modelId="{E55DB848-555F-4F74-8492-F07D62150034}" type="parTrans" cxnId="{808C406B-6AC2-446E-9FED-F3AC5A3472D7}">
      <dgm:prSet/>
      <dgm:spPr/>
      <dgm:t>
        <a:bodyPr/>
        <a:lstStyle/>
        <a:p>
          <a:endParaRPr lang="fr-CA"/>
        </a:p>
      </dgm:t>
    </dgm:pt>
    <dgm:pt modelId="{A900B5D6-AA5F-4F33-8A0D-D5E1BD9A91F9}" type="sibTrans" cxnId="{808C406B-6AC2-446E-9FED-F3AC5A3472D7}">
      <dgm:prSet/>
      <dgm:spPr/>
      <dgm:t>
        <a:bodyPr/>
        <a:lstStyle/>
        <a:p>
          <a:endParaRPr lang="fr-CA"/>
        </a:p>
      </dgm:t>
    </dgm:pt>
    <dgm:pt modelId="{F79EA079-BA7A-436E-8C30-81DBB6D1965D}" type="pres">
      <dgm:prSet presAssocID="{56DA7BBB-773D-4586-A42F-B58CB647B886}" presName="composite" presStyleCnt="0">
        <dgm:presLayoutVars>
          <dgm:chMax val="5"/>
          <dgm:dir/>
          <dgm:resizeHandles val="exact"/>
        </dgm:presLayoutVars>
      </dgm:prSet>
      <dgm:spPr/>
    </dgm:pt>
    <dgm:pt modelId="{216C6BDA-3545-48A7-8E7A-DF6507D2E629}" type="pres">
      <dgm:prSet presAssocID="{8D468A7C-A0C8-4E15-9575-0062EE8AAB93}" presName="circle1" presStyleLbl="lnNode1" presStyleIdx="0" presStyleCnt="4"/>
      <dgm:spPr/>
    </dgm:pt>
    <dgm:pt modelId="{970D998A-ABDC-4195-88BA-764606498C58}" type="pres">
      <dgm:prSet presAssocID="{8D468A7C-A0C8-4E15-9575-0062EE8AAB93}" presName="text1" presStyleLbl="revTx" presStyleIdx="0" presStyleCnt="4" custScaleX="162822" custLinFactNeighborX="21260" custLinFactNeighborY="9494">
        <dgm:presLayoutVars>
          <dgm:bulletEnabled val="1"/>
        </dgm:presLayoutVars>
      </dgm:prSet>
      <dgm:spPr/>
      <dgm:t>
        <a:bodyPr/>
        <a:lstStyle/>
        <a:p>
          <a:endParaRPr lang="fr-CA"/>
        </a:p>
      </dgm:t>
    </dgm:pt>
    <dgm:pt modelId="{94D2823B-B400-46A4-B668-C113EC3E9242}" type="pres">
      <dgm:prSet presAssocID="{8D468A7C-A0C8-4E15-9575-0062EE8AAB93}" presName="line1" presStyleLbl="callout" presStyleIdx="0" presStyleCnt="8"/>
      <dgm:spPr/>
    </dgm:pt>
    <dgm:pt modelId="{15C23446-BEB0-493E-B754-51D896DD0CCA}" type="pres">
      <dgm:prSet presAssocID="{8D468A7C-A0C8-4E15-9575-0062EE8AAB93}" presName="d1" presStyleLbl="callout" presStyleIdx="1" presStyleCnt="8"/>
      <dgm:spPr/>
    </dgm:pt>
    <dgm:pt modelId="{0B7A72B8-7714-439D-9744-9F4EB74EDC09}" type="pres">
      <dgm:prSet presAssocID="{FD3018AE-F22E-4DC1-BBD9-F7189A2DF057}" presName="circle2" presStyleLbl="lnNode1" presStyleIdx="1" presStyleCnt="4"/>
      <dgm:spPr/>
    </dgm:pt>
    <dgm:pt modelId="{0C22F010-887A-40DD-ABC9-9CA4EE1C9C13}" type="pres">
      <dgm:prSet presAssocID="{FD3018AE-F22E-4DC1-BBD9-F7189A2DF057}" presName="text2" presStyleLbl="revTx" presStyleIdx="1" presStyleCnt="4" custScaleX="142573" custLinFactNeighborX="19257" custLinFactNeighborY="-1615">
        <dgm:presLayoutVars>
          <dgm:bulletEnabled val="1"/>
        </dgm:presLayoutVars>
      </dgm:prSet>
      <dgm:spPr/>
      <dgm:t>
        <a:bodyPr/>
        <a:lstStyle/>
        <a:p>
          <a:endParaRPr lang="fr-CA"/>
        </a:p>
      </dgm:t>
    </dgm:pt>
    <dgm:pt modelId="{A327532A-BF94-4E03-9B6E-1286C9119E73}" type="pres">
      <dgm:prSet presAssocID="{FD3018AE-F22E-4DC1-BBD9-F7189A2DF057}" presName="line2" presStyleLbl="callout" presStyleIdx="2" presStyleCnt="8"/>
      <dgm:spPr/>
    </dgm:pt>
    <dgm:pt modelId="{A8E9E189-F8F7-451D-871A-139AE9899AAD}" type="pres">
      <dgm:prSet presAssocID="{FD3018AE-F22E-4DC1-BBD9-F7189A2DF057}" presName="d2" presStyleLbl="callout" presStyleIdx="3" presStyleCnt="8"/>
      <dgm:spPr/>
    </dgm:pt>
    <dgm:pt modelId="{99434A8E-E335-4D98-846F-DC281880ACBF}" type="pres">
      <dgm:prSet presAssocID="{1801159F-D9E5-44D8-836B-06471CE4E069}" presName="circle3" presStyleLbl="lnNode1" presStyleIdx="2" presStyleCnt="4"/>
      <dgm:spPr/>
    </dgm:pt>
    <dgm:pt modelId="{A0BE8AB9-A79C-4E28-AE38-9B1DB431E384}" type="pres">
      <dgm:prSet presAssocID="{1801159F-D9E5-44D8-836B-06471CE4E069}" presName="text3" presStyleLbl="revTx" presStyleIdx="2" presStyleCnt="4" custScaleX="171770" custLinFactNeighborX="24776" custLinFactNeighborY="11177">
        <dgm:presLayoutVars>
          <dgm:bulletEnabled val="1"/>
        </dgm:presLayoutVars>
      </dgm:prSet>
      <dgm:spPr/>
      <dgm:t>
        <a:bodyPr/>
        <a:lstStyle/>
        <a:p>
          <a:endParaRPr lang="fr-CA"/>
        </a:p>
      </dgm:t>
    </dgm:pt>
    <dgm:pt modelId="{DBF388A8-5C60-4EA4-B782-354483B22998}" type="pres">
      <dgm:prSet presAssocID="{1801159F-D9E5-44D8-836B-06471CE4E069}" presName="line3" presStyleLbl="callout" presStyleIdx="4" presStyleCnt="8"/>
      <dgm:spPr/>
    </dgm:pt>
    <dgm:pt modelId="{E4B0585F-FF47-486A-8037-C975BF0288D3}" type="pres">
      <dgm:prSet presAssocID="{1801159F-D9E5-44D8-836B-06471CE4E069}" presName="d3" presStyleLbl="callout" presStyleIdx="5" presStyleCnt="8"/>
      <dgm:spPr/>
    </dgm:pt>
    <dgm:pt modelId="{289837DD-1DB9-4398-A771-381391EA4861}" type="pres">
      <dgm:prSet presAssocID="{93340A98-6355-4F1A-8A4A-C0BBC38D311C}" presName="circle4" presStyleLbl="lnNode1" presStyleIdx="3" presStyleCnt="4"/>
      <dgm:spPr/>
    </dgm:pt>
    <dgm:pt modelId="{2BD16DF5-C436-40A9-BD59-D01978CC760D}" type="pres">
      <dgm:prSet presAssocID="{93340A98-6355-4F1A-8A4A-C0BBC38D311C}" presName="text4" presStyleLbl="revTx" presStyleIdx="3" presStyleCnt="4" custScaleX="161780" custLinFactNeighborX="24800" custLinFactNeighborY="16808">
        <dgm:presLayoutVars>
          <dgm:bulletEnabled val="1"/>
        </dgm:presLayoutVars>
      </dgm:prSet>
      <dgm:spPr/>
      <dgm:t>
        <a:bodyPr/>
        <a:lstStyle/>
        <a:p>
          <a:endParaRPr lang="fr-CA"/>
        </a:p>
      </dgm:t>
    </dgm:pt>
    <dgm:pt modelId="{18189506-6AD8-42BA-84A1-A4C7E6188CCA}" type="pres">
      <dgm:prSet presAssocID="{93340A98-6355-4F1A-8A4A-C0BBC38D311C}" presName="line4" presStyleLbl="callout" presStyleIdx="6" presStyleCnt="8"/>
      <dgm:spPr/>
    </dgm:pt>
    <dgm:pt modelId="{2552C6E6-8C5D-4F9D-A1D3-AD5B9B57EA4A}" type="pres">
      <dgm:prSet presAssocID="{93340A98-6355-4F1A-8A4A-C0BBC38D311C}" presName="d4" presStyleLbl="callout" presStyleIdx="7" presStyleCnt="8"/>
      <dgm:spPr/>
    </dgm:pt>
  </dgm:ptLst>
  <dgm:cxnLst>
    <dgm:cxn modelId="{1A89C7BE-AB83-4ED6-8168-42EA8FA71344}" srcId="{56DA7BBB-773D-4586-A42F-B58CB647B886}" destId="{FD3018AE-F22E-4DC1-BBD9-F7189A2DF057}" srcOrd="1" destOrd="0" parTransId="{CD70FB82-5DA2-4F8A-AC03-772EA77508D6}" sibTransId="{DAAE5879-3463-496F-A8CB-A85DB554DF68}"/>
    <dgm:cxn modelId="{29337E55-6561-6F47-8415-CAE43A02E8F5}" type="presOf" srcId="{FD3018AE-F22E-4DC1-BBD9-F7189A2DF057}" destId="{0C22F010-887A-40DD-ABC9-9CA4EE1C9C13}" srcOrd="0" destOrd="0" presId="urn:microsoft.com/office/officeart/2005/8/layout/target1"/>
    <dgm:cxn modelId="{72F0D492-79CB-3346-A456-4FB70461CF19}" type="presOf" srcId="{1801159F-D9E5-44D8-836B-06471CE4E069}" destId="{A0BE8AB9-A79C-4E28-AE38-9B1DB431E384}" srcOrd="0" destOrd="0" presId="urn:microsoft.com/office/officeart/2005/8/layout/target1"/>
    <dgm:cxn modelId="{59E245BF-0BBA-7E44-AFF3-2747B2139DFE}" type="presOf" srcId="{8D468A7C-A0C8-4E15-9575-0062EE8AAB93}" destId="{970D998A-ABDC-4195-88BA-764606498C58}" srcOrd="0" destOrd="0" presId="urn:microsoft.com/office/officeart/2005/8/layout/target1"/>
    <dgm:cxn modelId="{8DE369A0-EE0D-2D48-880A-629DEF5C60C8}" type="presOf" srcId="{93340A98-6355-4F1A-8A4A-C0BBC38D311C}" destId="{2BD16DF5-C436-40A9-BD59-D01978CC760D}" srcOrd="0" destOrd="0" presId="urn:microsoft.com/office/officeart/2005/8/layout/target1"/>
    <dgm:cxn modelId="{808C406B-6AC2-446E-9FED-F3AC5A3472D7}" srcId="{56DA7BBB-773D-4586-A42F-B58CB647B886}" destId="{93340A98-6355-4F1A-8A4A-C0BBC38D311C}" srcOrd="3" destOrd="0" parTransId="{E55DB848-555F-4F74-8492-F07D62150034}" sibTransId="{A900B5D6-AA5F-4F33-8A0D-D5E1BD9A91F9}"/>
    <dgm:cxn modelId="{F2D4D65B-0B9E-4C85-B4E8-1E88894AC0FC}" srcId="{56DA7BBB-773D-4586-A42F-B58CB647B886}" destId="{8D468A7C-A0C8-4E15-9575-0062EE8AAB93}" srcOrd="0" destOrd="0" parTransId="{017944E2-A45D-4EDB-BC5F-BB41FAEABA7A}" sibTransId="{7B74670E-9FC3-4FA9-B27F-35DE71CD5248}"/>
    <dgm:cxn modelId="{EEE3F2E4-A31C-6F44-A2D5-8DA381416274}" type="presOf" srcId="{56DA7BBB-773D-4586-A42F-B58CB647B886}" destId="{F79EA079-BA7A-436E-8C30-81DBB6D1965D}" srcOrd="0" destOrd="0" presId="urn:microsoft.com/office/officeart/2005/8/layout/target1"/>
    <dgm:cxn modelId="{882DAC5A-17B0-40BE-9B86-5A520567AA97}" srcId="{56DA7BBB-773D-4586-A42F-B58CB647B886}" destId="{1801159F-D9E5-44D8-836B-06471CE4E069}" srcOrd="2" destOrd="0" parTransId="{AEF5EDDF-ACDC-4A80-B9C1-3C19F8B61776}" sibTransId="{A5EB9C4F-9A1A-4640-BE51-537FE2535D1E}"/>
    <dgm:cxn modelId="{73DE5453-B359-CA4D-8E74-F42018AB4E45}" type="presParOf" srcId="{F79EA079-BA7A-436E-8C30-81DBB6D1965D}" destId="{216C6BDA-3545-48A7-8E7A-DF6507D2E629}" srcOrd="0" destOrd="0" presId="urn:microsoft.com/office/officeart/2005/8/layout/target1"/>
    <dgm:cxn modelId="{FACB6B1D-AC97-D141-93F7-A476C622687D}" type="presParOf" srcId="{F79EA079-BA7A-436E-8C30-81DBB6D1965D}" destId="{970D998A-ABDC-4195-88BA-764606498C58}" srcOrd="1" destOrd="0" presId="urn:microsoft.com/office/officeart/2005/8/layout/target1"/>
    <dgm:cxn modelId="{60D19623-6C77-EC45-BDBB-16C58C20C51F}" type="presParOf" srcId="{F79EA079-BA7A-436E-8C30-81DBB6D1965D}" destId="{94D2823B-B400-46A4-B668-C113EC3E9242}" srcOrd="2" destOrd="0" presId="urn:microsoft.com/office/officeart/2005/8/layout/target1"/>
    <dgm:cxn modelId="{20A51E04-6BFA-5D41-B393-D0F555121EF5}" type="presParOf" srcId="{F79EA079-BA7A-436E-8C30-81DBB6D1965D}" destId="{15C23446-BEB0-493E-B754-51D896DD0CCA}" srcOrd="3" destOrd="0" presId="urn:microsoft.com/office/officeart/2005/8/layout/target1"/>
    <dgm:cxn modelId="{EBB0D831-6B90-4341-AE78-802464508CE5}" type="presParOf" srcId="{F79EA079-BA7A-436E-8C30-81DBB6D1965D}" destId="{0B7A72B8-7714-439D-9744-9F4EB74EDC09}" srcOrd="4" destOrd="0" presId="urn:microsoft.com/office/officeart/2005/8/layout/target1"/>
    <dgm:cxn modelId="{ED38AFD9-F547-2948-9DE4-A017C7530C96}" type="presParOf" srcId="{F79EA079-BA7A-436E-8C30-81DBB6D1965D}" destId="{0C22F010-887A-40DD-ABC9-9CA4EE1C9C13}" srcOrd="5" destOrd="0" presId="urn:microsoft.com/office/officeart/2005/8/layout/target1"/>
    <dgm:cxn modelId="{481968CD-8D56-F143-8A6E-9E6A3040BB12}" type="presParOf" srcId="{F79EA079-BA7A-436E-8C30-81DBB6D1965D}" destId="{A327532A-BF94-4E03-9B6E-1286C9119E73}" srcOrd="6" destOrd="0" presId="urn:microsoft.com/office/officeart/2005/8/layout/target1"/>
    <dgm:cxn modelId="{A7BB86F8-A6AD-8047-844A-3788380A4B31}" type="presParOf" srcId="{F79EA079-BA7A-436E-8C30-81DBB6D1965D}" destId="{A8E9E189-F8F7-451D-871A-139AE9899AAD}" srcOrd="7" destOrd="0" presId="urn:microsoft.com/office/officeart/2005/8/layout/target1"/>
    <dgm:cxn modelId="{F5BDDDE3-A713-3B49-9933-163D762B0AE5}" type="presParOf" srcId="{F79EA079-BA7A-436E-8C30-81DBB6D1965D}" destId="{99434A8E-E335-4D98-846F-DC281880ACBF}" srcOrd="8" destOrd="0" presId="urn:microsoft.com/office/officeart/2005/8/layout/target1"/>
    <dgm:cxn modelId="{2E46A490-D3C4-D147-A588-B7F591F4F749}" type="presParOf" srcId="{F79EA079-BA7A-436E-8C30-81DBB6D1965D}" destId="{A0BE8AB9-A79C-4E28-AE38-9B1DB431E384}" srcOrd="9" destOrd="0" presId="urn:microsoft.com/office/officeart/2005/8/layout/target1"/>
    <dgm:cxn modelId="{13773DEE-A462-3C41-AA90-BAA1C37FF8BA}" type="presParOf" srcId="{F79EA079-BA7A-436E-8C30-81DBB6D1965D}" destId="{DBF388A8-5C60-4EA4-B782-354483B22998}" srcOrd="10" destOrd="0" presId="urn:microsoft.com/office/officeart/2005/8/layout/target1"/>
    <dgm:cxn modelId="{E0ECDA05-224B-A44F-88BB-04ED19BA67F0}" type="presParOf" srcId="{F79EA079-BA7A-436E-8C30-81DBB6D1965D}" destId="{E4B0585F-FF47-486A-8037-C975BF0288D3}" srcOrd="11" destOrd="0" presId="urn:microsoft.com/office/officeart/2005/8/layout/target1"/>
    <dgm:cxn modelId="{E6476A1E-083D-2E46-AB01-59B64C743D42}" type="presParOf" srcId="{F79EA079-BA7A-436E-8C30-81DBB6D1965D}" destId="{289837DD-1DB9-4398-A771-381391EA4861}" srcOrd="12" destOrd="0" presId="urn:microsoft.com/office/officeart/2005/8/layout/target1"/>
    <dgm:cxn modelId="{1B3370B4-A901-A348-8F24-AF08B3953648}" type="presParOf" srcId="{F79EA079-BA7A-436E-8C30-81DBB6D1965D}" destId="{2BD16DF5-C436-40A9-BD59-D01978CC760D}" srcOrd="13" destOrd="0" presId="urn:microsoft.com/office/officeart/2005/8/layout/target1"/>
    <dgm:cxn modelId="{D32DE759-6D25-2D4E-BEB3-41D5ACFDC87B}" type="presParOf" srcId="{F79EA079-BA7A-436E-8C30-81DBB6D1965D}" destId="{18189506-6AD8-42BA-84A1-A4C7E6188CCA}" srcOrd="14" destOrd="0" presId="urn:microsoft.com/office/officeart/2005/8/layout/target1"/>
    <dgm:cxn modelId="{9D272C59-80E3-5643-B3F9-BE3ABA0BB58A}" type="presParOf" srcId="{F79EA079-BA7A-436E-8C30-81DBB6D1965D}" destId="{2552C6E6-8C5D-4F9D-A1D3-AD5B9B57EA4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fr-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730D24EA-3C45-45DD-9573-A1200CC5686C}" type="datetimeFigureOut">
              <a:rPr lang="fr-CA"/>
              <a:pPr>
                <a:defRPr/>
              </a:pPr>
              <a:t>2019-02-05</a:t>
            </a:fld>
            <a:endParaRPr lang="fr-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fr-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5A4A68-F84D-4EA9-BE76-8D78A2AC9CAD}" type="slidenum">
              <a:rPr lang="fr-CA" altLang="fr-FR"/>
              <a:pPr/>
              <a:t>‹N°›</a:t>
            </a:fld>
            <a:endParaRPr lang="fr-CA" altLang="fr-FR"/>
          </a:p>
        </p:txBody>
      </p:sp>
    </p:spTree>
    <p:extLst>
      <p:ext uri="{BB962C8B-B14F-4D97-AF65-F5344CB8AC3E}">
        <p14:creationId xmlns:p14="http://schemas.microsoft.com/office/powerpoint/2010/main" val="171536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vl1pPr>
          </a:lstStyle>
          <a:p>
            <a:pPr>
              <a:defRPr/>
            </a:pPr>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vl1pPr>
          </a:lstStyle>
          <a:p>
            <a:pPr>
              <a:defRPr/>
            </a:pPr>
            <a:fld id="{DB96E269-ECE1-49F1-93BA-66DE8CEA3696}" type="datetimeFigureOut">
              <a:rPr lang="fr-CA"/>
              <a:pPr>
                <a:defRPr/>
              </a:pPr>
              <a:t>2019-02-05</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vl1pPr>
          </a:lstStyle>
          <a:p>
            <a:pPr>
              <a:defRPr/>
            </a:pPr>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06F8C0F-E1DB-4B99-9953-D70F003664BE}" type="slidenum">
              <a:rPr lang="fr-CA" altLang="fr-FR"/>
              <a:pPr/>
              <a:t>‹N°›</a:t>
            </a:fld>
            <a:endParaRPr lang="fr-CA" altLang="fr-FR"/>
          </a:p>
        </p:txBody>
      </p:sp>
    </p:spTree>
    <p:extLst>
      <p:ext uri="{BB962C8B-B14F-4D97-AF65-F5344CB8AC3E}">
        <p14:creationId xmlns:p14="http://schemas.microsoft.com/office/powerpoint/2010/main" val="2596313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noProof="0" dirty="0" smtClean="0"/>
              <a:t>This webinar</a:t>
            </a:r>
            <a:r>
              <a:rPr lang="en-CA" baseline="0" noProof="0" dirty="0" smtClean="0"/>
              <a:t> is primarily addressed to staff who may serve French-speaking individuals seeking assistance while working in various courts of justice, in police services and in other related services.</a:t>
            </a: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a:t>
            </a:fld>
            <a:endParaRPr lang="fr-CA" altLang="fr-FR"/>
          </a:p>
        </p:txBody>
      </p:sp>
    </p:spTree>
    <p:extLst>
      <p:ext uri="{BB962C8B-B14F-4D97-AF65-F5344CB8AC3E}">
        <p14:creationId xmlns:p14="http://schemas.microsoft.com/office/powerpoint/2010/main" val="1406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What role does each group of actors</a:t>
            </a:r>
            <a:r>
              <a:rPr lang="en-CA" baseline="0" noProof="0" dirty="0" smtClean="0"/>
              <a:t> </a:t>
            </a:r>
            <a:r>
              <a:rPr lang="en-CA" noProof="0" dirty="0" smtClean="0"/>
              <a:t>play?</a:t>
            </a:r>
          </a:p>
          <a:p>
            <a:r>
              <a:rPr lang="en-CA" b="1" noProof="0" dirty="0" smtClean="0"/>
              <a:t>Answer: </a:t>
            </a:r>
            <a:r>
              <a:rPr lang="en-CA" b="0" noProof="0" dirty="0" smtClean="0"/>
              <a:t>We</a:t>
            </a:r>
            <a:r>
              <a:rPr lang="en-CA" b="0" baseline="0" noProof="0" dirty="0" smtClean="0"/>
              <a:t> can at least describe the primary functions of each group in efficiently implementing active offer</a:t>
            </a:r>
            <a:r>
              <a:rPr lang="en-CA" noProof="0" dirty="0" smtClean="0"/>
              <a:t>.</a:t>
            </a:r>
          </a:p>
          <a:p>
            <a:pPr marL="524123" indent="-524123" eaLnBrk="1" hangingPunct="1">
              <a:buFont typeface="Calibri" panose="020F0502020204030204" pitchFamily="34" charset="0"/>
              <a:buAutoNum type="arabicPeriod"/>
            </a:pPr>
            <a:r>
              <a:rPr lang="en-CA" altLang="fr-FR" noProof="0" dirty="0" smtClean="0"/>
              <a:t>Creating favourable</a:t>
            </a:r>
            <a:r>
              <a:rPr lang="en-CA" altLang="fr-FR" baseline="0" noProof="0" dirty="0" smtClean="0"/>
              <a:t> conditions</a:t>
            </a:r>
            <a:r>
              <a:rPr lang="en-CA" altLang="fr-FR" noProof="0" dirty="0" smtClean="0"/>
              <a:t> – </a:t>
            </a:r>
            <a:r>
              <a:rPr lang="en-CA" altLang="fr-FR" i="1" noProof="0" dirty="0" smtClean="0"/>
              <a:t>systemic </a:t>
            </a:r>
            <a:r>
              <a:rPr lang="en-CA" altLang="fr-FR" i="0" noProof="0" dirty="0" smtClean="0"/>
              <a:t>(Prerequisites</a:t>
            </a:r>
            <a:r>
              <a:rPr lang="en-CA" altLang="fr-FR" i="1" noProof="0" dirty="0" smtClean="0"/>
              <a:t> : </a:t>
            </a:r>
            <a:r>
              <a:rPr lang="en-CA" altLang="fr-FR" i="0" noProof="0" dirty="0" smtClean="0"/>
              <a:t>situational</a:t>
            </a:r>
            <a:r>
              <a:rPr lang="en-CA" altLang="fr-FR" i="0" baseline="0" noProof="0" dirty="0" smtClean="0"/>
              <a:t> and gap analysis, needs assessment</a:t>
            </a:r>
            <a:r>
              <a:rPr lang="en-CA" altLang="fr-FR" baseline="0" noProof="0" dirty="0" smtClean="0"/>
              <a:t>)</a:t>
            </a:r>
            <a:endParaRPr lang="en-CA" altLang="fr-FR" i="1" noProof="0" dirty="0" smtClean="0"/>
          </a:p>
          <a:p>
            <a:pPr marL="524123" indent="-524123" eaLnBrk="1" hangingPunct="1">
              <a:buFont typeface="Calibri" panose="020F0502020204030204" pitchFamily="34" charset="0"/>
              <a:buAutoNum type="arabicPeriod"/>
            </a:pPr>
            <a:r>
              <a:rPr lang="en-CA" altLang="fr-FR" noProof="0" dirty="0" smtClean="0"/>
              <a:t>Putting structures and</a:t>
            </a:r>
            <a:r>
              <a:rPr lang="en-CA" altLang="fr-FR" baseline="0" noProof="0" dirty="0" smtClean="0"/>
              <a:t> processes in place</a:t>
            </a:r>
            <a:r>
              <a:rPr lang="en-CA" altLang="fr-FR" noProof="0" dirty="0" smtClean="0"/>
              <a:t> - </a:t>
            </a:r>
            <a:r>
              <a:rPr lang="en-CA" altLang="fr-FR" i="1" noProof="0" dirty="0" smtClean="0"/>
              <a:t>organizational</a:t>
            </a:r>
          </a:p>
          <a:p>
            <a:pPr marL="524123" indent="-524123" eaLnBrk="1" hangingPunct="1">
              <a:buFont typeface="Calibri" panose="020F0502020204030204" pitchFamily="34" charset="0"/>
              <a:buAutoNum type="arabicPeriod"/>
            </a:pPr>
            <a:r>
              <a:rPr lang="en-CA" altLang="fr-FR" noProof="0" dirty="0" smtClean="0"/>
              <a:t>Building capacity - </a:t>
            </a:r>
            <a:r>
              <a:rPr lang="en-CA" altLang="fr-FR" i="1" noProof="0" dirty="0" smtClean="0"/>
              <a:t>professional</a:t>
            </a:r>
          </a:p>
          <a:p>
            <a:pPr marL="524123" indent="-524123" eaLnBrk="1" hangingPunct="1">
              <a:buFont typeface="Calibri" panose="020F0502020204030204" pitchFamily="34" charset="0"/>
              <a:buAutoNum type="arabicPeriod"/>
            </a:pPr>
            <a:r>
              <a:rPr lang="en-CA" altLang="fr-FR" noProof="0" dirty="0" smtClean="0"/>
              <a:t>Stimulating demand - </a:t>
            </a:r>
            <a:r>
              <a:rPr lang="en-CA" altLang="fr-FR" i="1" noProof="0" dirty="0" smtClean="0"/>
              <a:t>community</a:t>
            </a:r>
          </a:p>
          <a:p>
            <a:endParaRPr lang="en-CA" noProof="0" dirty="0" smtClean="0"/>
          </a:p>
          <a:p>
            <a:r>
              <a:rPr lang="en-CA" noProof="0" dirty="0" smtClean="0"/>
              <a:t>These four leadership roles are interconnected across the entire system. That is why it</a:t>
            </a:r>
            <a:r>
              <a:rPr lang="en-CA" baseline="0" noProof="0" dirty="0" smtClean="0"/>
              <a:t> is necessary to establish a concerted and coherent action plan for all actors.</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10</a:t>
            </a:fld>
            <a:endParaRPr lang="fr-CA" altLang="fr-FR"/>
          </a:p>
        </p:txBody>
      </p:sp>
    </p:spTree>
    <p:extLst>
      <p:ext uri="{BB962C8B-B14F-4D97-AF65-F5344CB8AC3E}">
        <p14:creationId xmlns:p14="http://schemas.microsoft.com/office/powerpoint/2010/main" val="156605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b="1" noProof="0" dirty="0" smtClean="0"/>
              <a:t>Question: </a:t>
            </a:r>
            <a:r>
              <a:rPr lang="en-CA" b="0" noProof="0" dirty="0" smtClean="0"/>
              <a:t>How</a:t>
            </a:r>
            <a:r>
              <a:rPr lang="en-CA" b="0" baseline="0" noProof="0" dirty="0" smtClean="0"/>
              <a:t> can ethical and collaborative leadership be exercised across the entire system?</a:t>
            </a:r>
          </a:p>
          <a:p>
            <a:r>
              <a:rPr lang="en-CA" b="1" noProof="0" dirty="0" smtClean="0"/>
              <a:t>Answer:  </a:t>
            </a:r>
            <a:r>
              <a:rPr lang="en-CA" b="0" noProof="0" dirty="0" smtClean="0"/>
              <a:t>Leaders</a:t>
            </a:r>
            <a:r>
              <a:rPr lang="en-CA" b="0" baseline="0" noProof="0" dirty="0" smtClean="0"/>
              <a:t> must communicate with, raise the awareness of and mobilize partners with regard to the reference framework and a concerted, coherent and comprehensive action plan</a:t>
            </a:r>
            <a:r>
              <a:rPr lang="en-CA" baseline="0" noProof="0" dirty="0" smtClean="0"/>
              <a:t>.</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11</a:t>
            </a:fld>
            <a:endParaRPr lang="fr-CA" altLang="fr-FR"/>
          </a:p>
        </p:txBody>
      </p:sp>
    </p:spTree>
    <p:extLst>
      <p:ext uri="{BB962C8B-B14F-4D97-AF65-F5344CB8AC3E}">
        <p14:creationId xmlns:p14="http://schemas.microsoft.com/office/powerpoint/2010/main" val="71045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Question: What</a:t>
            </a:r>
            <a:r>
              <a:rPr lang="en-CA" baseline="0" noProof="0" dirty="0" smtClean="0"/>
              <a:t> results will be achieved through the implementation of active offer</a:t>
            </a:r>
            <a:r>
              <a:rPr lang="en-CA" noProof="0" dirty="0" smtClean="0"/>
              <a:t>?</a:t>
            </a:r>
          </a:p>
          <a:p>
            <a:endParaRPr lang="en-CA" noProof="0" dirty="0" smtClean="0"/>
          </a:p>
          <a:p>
            <a:r>
              <a:rPr lang="en-CA" noProof="0" dirty="0" smtClean="0"/>
              <a:t>Answer:</a:t>
            </a:r>
          </a:p>
          <a:p>
            <a:pPr eaLnBrk="1" hangingPunct="1">
              <a:defRPr/>
            </a:pPr>
            <a:endParaRPr lang="en-CA" altLang="fr-FR" noProof="0" dirty="0" smtClean="0"/>
          </a:p>
          <a:p>
            <a:pPr eaLnBrk="1" hangingPunct="1">
              <a:defRPr/>
            </a:pPr>
            <a:r>
              <a:rPr lang="en-CA" altLang="fr-FR" sz="1200" noProof="0" dirty="0" smtClean="0"/>
              <a:t>Increase confidence in the justice system</a:t>
            </a:r>
          </a:p>
          <a:p>
            <a:pPr eaLnBrk="1" hangingPunct="1">
              <a:defRPr/>
            </a:pPr>
            <a:endParaRPr lang="en-CA" altLang="fr-FR" sz="1200" noProof="0" dirty="0" smtClean="0"/>
          </a:p>
          <a:p>
            <a:pPr eaLnBrk="1" hangingPunct="1">
              <a:defRPr/>
            </a:pPr>
            <a:r>
              <a:rPr lang="en-CA" altLang="fr-FR" sz="1200" noProof="0" dirty="0" smtClean="0"/>
              <a:t>Increase access to justice</a:t>
            </a:r>
          </a:p>
          <a:p>
            <a:pPr marL="0" indent="0" eaLnBrk="1" hangingPunct="1">
              <a:buNone/>
              <a:defRPr/>
            </a:pPr>
            <a:endParaRPr lang="en-CA" altLang="fr-FR" sz="1200" noProof="0" dirty="0" smtClean="0"/>
          </a:p>
          <a:p>
            <a:pPr eaLnBrk="1" hangingPunct="1">
              <a:defRPr/>
            </a:pPr>
            <a:r>
              <a:rPr lang="en-CA" altLang="fr-FR" sz="1200" noProof="0" dirty="0" smtClean="0"/>
              <a:t>Provide better quality services</a:t>
            </a:r>
          </a:p>
          <a:p>
            <a:pPr eaLnBrk="1" hangingPunct="1">
              <a:defRPr/>
            </a:pPr>
            <a:endParaRPr lang="en-CA" altLang="fr-FR" sz="1200" noProof="0" dirty="0" smtClean="0"/>
          </a:p>
          <a:p>
            <a:pPr eaLnBrk="1" hangingPunct="1">
              <a:defRPr/>
            </a:pPr>
            <a:r>
              <a:rPr lang="en-CA" altLang="fr-FR" sz="1200" noProof="0" dirty="0" smtClean="0"/>
              <a:t>Enhance and promote linguistic duality in Canada</a:t>
            </a:r>
          </a:p>
          <a:p>
            <a:pPr eaLnBrk="1" hangingPunct="1">
              <a:defRPr/>
            </a:pPr>
            <a:endParaRPr lang="en-CA" altLang="fr-FR"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12</a:t>
            </a:fld>
            <a:endParaRPr lang="fr-CA" altLang="fr-FR"/>
          </a:p>
        </p:txBody>
      </p:sp>
    </p:spTree>
    <p:extLst>
      <p:ext uri="{BB962C8B-B14F-4D97-AF65-F5344CB8AC3E}">
        <p14:creationId xmlns:p14="http://schemas.microsoft.com/office/powerpoint/2010/main" val="2002169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smtClean="0"/>
              <a:t>Let me see if I have understood correctly:</a:t>
            </a:r>
          </a:p>
          <a:p>
            <a:endParaRPr lang="en-CA"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altLang="fr-FR" sz="1200" b="1" i="1" noProof="0" dirty="0" smtClean="0"/>
              <a:t>The active offer of justice services in French is:</a:t>
            </a:r>
          </a:p>
          <a:p>
            <a:endParaRPr lang="en-CA" sz="1200" dirty="0" smtClean="0"/>
          </a:p>
          <a:p>
            <a:pPr lvl="1">
              <a:buFont typeface="Wingdings" panose="05000000000000000000" pitchFamily="2" charset="2"/>
              <a:buChar char="ü"/>
              <a:defRPr/>
            </a:pPr>
            <a:r>
              <a:rPr lang="en-CA" altLang="fr-FR" noProof="0" dirty="0" smtClean="0"/>
              <a:t>A question of legitimacy, respect, equity and quality. It is therefore a question of ethics</a:t>
            </a:r>
          </a:p>
          <a:p>
            <a:pPr lvl="1">
              <a:buFont typeface="Wingdings" panose="05000000000000000000" pitchFamily="2" charset="2"/>
              <a:buChar char="ü"/>
              <a:defRPr/>
            </a:pPr>
            <a:r>
              <a:rPr lang="en-CA" altLang="fr-FR" noProof="0" dirty="0" smtClean="0"/>
              <a:t>A collective and systemic issue</a:t>
            </a:r>
          </a:p>
          <a:p>
            <a:pPr lvl="1">
              <a:buFont typeface="Wingdings" panose="05000000000000000000" pitchFamily="2" charset="2"/>
              <a:buChar char="ü"/>
              <a:defRPr/>
            </a:pPr>
            <a:r>
              <a:rPr lang="en-CA" noProof="0" dirty="0" smtClean="0"/>
              <a:t>A question of systemic, organizational, professional and community leadership</a:t>
            </a:r>
          </a:p>
          <a:p>
            <a:pPr marL="0" lvl="1" indent="0">
              <a:buFont typeface="Arial" panose="020B0604020202020204" pitchFamily="34" charset="0"/>
              <a:buNone/>
              <a:defRPr/>
            </a:pPr>
            <a:endParaRPr lang="en-CA" altLang="fr-FR" b="1" i="1" noProof="0" dirty="0" smtClean="0"/>
          </a:p>
          <a:p>
            <a:pPr marL="0" lvl="1" indent="0">
              <a:buFont typeface="Arial" panose="020B0604020202020204" pitchFamily="34" charset="0"/>
              <a:buNone/>
              <a:defRPr/>
            </a:pPr>
            <a:endParaRPr lang="en-CA" altLang="fr-FR" b="1" i="1" noProof="0" dirty="0" smtClean="0"/>
          </a:p>
          <a:p>
            <a:pPr marL="0" lvl="1" indent="0" algn="ctr">
              <a:buFont typeface="Arial" panose="020B0604020202020204" pitchFamily="34" charset="0"/>
              <a:buNone/>
              <a:defRPr/>
            </a:pPr>
            <a:r>
              <a:rPr lang="en-CA" altLang="fr-FR" b="1" i="1" noProof="0" dirty="0" smtClean="0"/>
              <a:t>Active offer requires exercising collaborative and ethical leadership!</a:t>
            </a:r>
          </a:p>
          <a:p>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13</a:t>
            </a:fld>
            <a:endParaRPr lang="fr-CA" altLang="fr-FR"/>
          </a:p>
        </p:txBody>
      </p:sp>
    </p:spTree>
    <p:extLst>
      <p:ext uri="{BB962C8B-B14F-4D97-AF65-F5344CB8AC3E}">
        <p14:creationId xmlns:p14="http://schemas.microsoft.com/office/powerpoint/2010/main" val="92482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fr-FR" noProof="0" dirty="0" smtClean="0"/>
              <a:t>The AJEFS’s Centre Info-Justice Saskatchewan can and wants</a:t>
            </a:r>
            <a:r>
              <a:rPr lang="en-CA" altLang="fr-FR" baseline="0" noProof="0" dirty="0" smtClean="0"/>
              <a:t> to help you</a:t>
            </a:r>
            <a:r>
              <a:rPr lang="en-CA" altLang="fr-FR" noProof="0" dirty="0" smtClean="0"/>
              <a:t>!</a:t>
            </a:r>
            <a:endParaRPr lang="en-CA" altLang="fr-FR" noProof="0" dirty="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71DF61-A250-4729-B7A5-E1CAFC1720BE}" type="slidenum">
              <a:rPr lang="fr-CA" altLang="fr-FR"/>
              <a:pPr eaLnBrk="1" hangingPunct="1"/>
              <a:t>14</a:t>
            </a:fld>
            <a:endParaRPr lang="fr-CA" altLang="fr-FR"/>
          </a:p>
        </p:txBody>
      </p:sp>
    </p:spTree>
    <p:extLst>
      <p:ext uri="{BB962C8B-B14F-4D97-AF65-F5344CB8AC3E}">
        <p14:creationId xmlns:p14="http://schemas.microsoft.com/office/powerpoint/2010/main" val="142202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By </a:t>
            </a:r>
            <a:r>
              <a:rPr lang="fr-CA" dirty="0" err="1" smtClean="0"/>
              <a:t>providing</a:t>
            </a:r>
            <a:r>
              <a:rPr lang="fr-CA" baseline="0" dirty="0" smtClean="0"/>
              <a:t> </a:t>
            </a:r>
            <a:r>
              <a:rPr lang="fr-CA" dirty="0" smtClean="0"/>
              <a:t>information, </a:t>
            </a:r>
            <a:r>
              <a:rPr lang="fr-CA" dirty="0" err="1" smtClean="0"/>
              <a:t>resources</a:t>
            </a:r>
            <a:r>
              <a:rPr lang="fr-CA" dirty="0" smtClean="0"/>
              <a:t>  and facilitation services </a:t>
            </a:r>
            <a:r>
              <a:rPr lang="fr-CA" baseline="0" dirty="0" err="1" smtClean="0"/>
              <a:t>throughout</a:t>
            </a:r>
            <a:r>
              <a:rPr lang="fr-CA" baseline="0" dirty="0" smtClean="0"/>
              <a:t> the </a:t>
            </a:r>
            <a:r>
              <a:rPr lang="fr-CA" baseline="0" dirty="0" err="1" smtClean="0"/>
              <a:t>implementation</a:t>
            </a:r>
            <a:r>
              <a:rPr lang="fr-CA" baseline="0" dirty="0" smtClean="0"/>
              <a:t> </a:t>
            </a:r>
            <a:r>
              <a:rPr lang="fr-CA" baseline="0" dirty="0" err="1" smtClean="0"/>
              <a:t>process</a:t>
            </a:r>
            <a:r>
              <a:rPr lang="fr-CA" baseline="0" smtClean="0"/>
              <a:t>.</a:t>
            </a:r>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15</a:t>
            </a:fld>
            <a:endParaRPr lang="fr-CA" altLang="fr-FR"/>
          </a:p>
        </p:txBody>
      </p:sp>
    </p:spTree>
    <p:extLst>
      <p:ext uri="{BB962C8B-B14F-4D97-AF65-F5344CB8AC3E}">
        <p14:creationId xmlns:p14="http://schemas.microsoft.com/office/powerpoint/2010/main" val="917601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If you have any questions, comments or suggestions,</a:t>
            </a:r>
            <a:r>
              <a:rPr lang="en-CA" baseline="0" noProof="0" dirty="0" smtClean="0"/>
              <a:t> please get in touch with the AJEFS’s Centre Info-Justice. Contact information is on the screen.</a:t>
            </a: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16</a:t>
            </a:fld>
            <a:endParaRPr lang="fr-CA" altLang="fr-FR"/>
          </a:p>
        </p:txBody>
      </p:sp>
    </p:spTree>
    <p:extLst>
      <p:ext uri="{BB962C8B-B14F-4D97-AF65-F5344CB8AC3E}">
        <p14:creationId xmlns:p14="http://schemas.microsoft.com/office/powerpoint/2010/main" val="102270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050" b="1" noProof="0" dirty="0" smtClean="0"/>
              <a:t>Question:</a:t>
            </a:r>
            <a:r>
              <a:rPr lang="en-CA" sz="1050" noProof="0" dirty="0" smtClean="0"/>
              <a:t> Who is called on to exercise </a:t>
            </a:r>
            <a:r>
              <a:rPr lang="en-CA" sz="1050" b="1" noProof="0" dirty="0" smtClean="0"/>
              <a:t>organizational leadership</a:t>
            </a:r>
            <a:r>
              <a:rPr lang="en-CA" sz="1050" noProof="0" dirty="0" smtClean="0"/>
              <a:t>?</a:t>
            </a:r>
          </a:p>
          <a:p>
            <a:r>
              <a:rPr lang="en-CA" sz="1050" b="1" noProof="0" dirty="0" smtClean="0"/>
              <a:t>Answer: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50" noProof="0" dirty="0" smtClean="0"/>
              <a:t>Addressed to managers working in</a:t>
            </a:r>
            <a:r>
              <a:rPr lang="en-CA" sz="1050" baseline="0" noProof="0" dirty="0" smtClean="0"/>
              <a:t> Saskatchewan’s justice system, from the Ministry of Justice and the chief justices of various courts, to Justice Canada, the Saskatchewan Division of the Canadian Bar Association, the</a:t>
            </a:r>
            <a:r>
              <a:rPr lang="en-CA" sz="1050" noProof="0" dirty="0" smtClean="0"/>
              <a:t> Law Society of Saskatchewan, Court Services, associations of legal professionals, etc. Also addressed to managers working in police services, in related services</a:t>
            </a:r>
            <a:r>
              <a:rPr lang="en-CA" sz="1050" baseline="0" noProof="0" dirty="0" smtClean="0"/>
              <a:t> and in law offices that could be called on to serve French-speaking individuals seeking assistance</a:t>
            </a:r>
            <a:endParaRPr lang="en-CA" sz="1050" noProof="0" dirty="0" smtClean="0"/>
          </a:p>
          <a:p>
            <a:endParaRPr lang="en-CA" sz="1050" noProof="0" dirty="0" smtClean="0"/>
          </a:p>
          <a:p>
            <a:pPr marL="0" indent="0">
              <a:buFont typeface="+mj-lt"/>
              <a:buNone/>
            </a:pP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a:t>
            </a:fld>
            <a:endParaRPr lang="fr-CA" altLang="fr-FR"/>
          </a:p>
        </p:txBody>
      </p:sp>
    </p:spTree>
    <p:extLst>
      <p:ext uri="{BB962C8B-B14F-4D97-AF65-F5344CB8AC3E}">
        <p14:creationId xmlns:p14="http://schemas.microsoft.com/office/powerpoint/2010/main" val="232009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000" b="1" noProof="0" dirty="0" smtClean="0"/>
              <a:t>Question</a:t>
            </a:r>
            <a:r>
              <a:rPr lang="en-CA" sz="1000" noProof="0" dirty="0" smtClean="0"/>
              <a:t>: How can organizational leaders in the field of justice implement the active offer of quality services within</a:t>
            </a:r>
            <a:r>
              <a:rPr lang="en-CA" sz="1000" baseline="0" noProof="0" dirty="0" smtClean="0"/>
              <a:t> their organizations</a:t>
            </a:r>
            <a:r>
              <a:rPr lang="en-CA" sz="1000" noProof="0" dirty="0" smtClean="0"/>
              <a:t>?</a:t>
            </a:r>
          </a:p>
          <a:p>
            <a:endParaRPr lang="en-CA" sz="1000" b="1" noProof="0" dirty="0" smtClean="0"/>
          </a:p>
          <a:p>
            <a:r>
              <a:rPr lang="en-CA" sz="1000" b="1" noProof="0" dirty="0" smtClean="0"/>
              <a:t>Answer:</a:t>
            </a:r>
            <a:r>
              <a:rPr lang="en-CA" sz="1000" noProof="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noProof="0" dirty="0" smtClean="0"/>
              <a:t>Organizational</a:t>
            </a:r>
            <a:r>
              <a:rPr lang="en-CA" sz="1000" baseline="0" noProof="0" dirty="0" smtClean="0"/>
              <a:t> leaders can play an important role by setting the tone for a change in organizational culture supportive of active offer.</a:t>
            </a:r>
            <a:endParaRPr lang="en-CA" sz="1000" noProof="0" dirty="0" smtClean="0"/>
          </a:p>
          <a:p>
            <a:r>
              <a:rPr lang="en-CA" sz="1000" noProof="0" dirty="0" smtClean="0"/>
              <a:t>First of all, managers </a:t>
            </a:r>
            <a:r>
              <a:rPr lang="en-CA" sz="1000" baseline="0" noProof="0" dirty="0" smtClean="0"/>
              <a:t>exercise leadership by creating a positive climate favourable to the implementation of active offer. For example, by providing basic information on language rights and the responsibility to provide services in both official languages. A first step would be to present the reference framework</a:t>
            </a:r>
            <a:r>
              <a:rPr lang="en-CA" sz="1000" noProof="0" dirty="0" smtClean="0"/>
              <a:t>.</a:t>
            </a:r>
          </a:p>
          <a:p>
            <a:endParaRPr lang="en-CA" sz="1000" noProof="0" dirty="0" smtClean="0"/>
          </a:p>
          <a:p>
            <a:r>
              <a:rPr lang="en-CA" sz="1000" baseline="0" noProof="0" dirty="0" smtClean="0"/>
              <a:t>It is also necessary to conduct a situational analysis of the current availability of French-language services, and to identify gaps within the organization. Making the necessary changes in the organization to improve active offer involves putting in place structures, policies, processes and procedures that will ensure the organization can truly and actively offer services in both official languages</a:t>
            </a:r>
            <a:r>
              <a:rPr lang="en-CA" sz="1000" noProof="0" dirty="0" smtClean="0"/>
              <a:t>.</a:t>
            </a:r>
          </a:p>
          <a:p>
            <a:endParaRPr lang="en-CA" sz="1000" noProof="0" dirty="0" smtClean="0"/>
          </a:p>
          <a:p>
            <a:r>
              <a:rPr lang="en-CA" sz="1000" noProof="0" dirty="0" smtClean="0"/>
              <a:t>Moreover, managers must serve as accessible role models who promote</a:t>
            </a:r>
            <a:r>
              <a:rPr lang="en-CA" sz="1000" baseline="0" noProof="0" dirty="0" smtClean="0"/>
              <a:t> justice, language rights, linguistic duality and the real equality of official language communities.</a:t>
            </a:r>
            <a:endParaRPr lang="en-CA" sz="1000" noProof="0" dirty="0" smtClean="0"/>
          </a:p>
          <a:p>
            <a:endParaRPr lang="en-CA" sz="1000" noProof="0" dirty="0" smtClean="0"/>
          </a:p>
          <a:p>
            <a:r>
              <a:rPr lang="en-CA" sz="1000" noProof="0" dirty="0" smtClean="0"/>
              <a:t>These leaders can take many measures to</a:t>
            </a:r>
            <a:r>
              <a:rPr lang="en-CA" sz="1000" baseline="0" noProof="0" dirty="0" smtClean="0"/>
              <a:t> fulfill their responsibilities. The following slides provide some examples.</a:t>
            </a:r>
            <a:endParaRPr lang="en-CA" sz="100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3</a:t>
            </a:fld>
            <a:endParaRPr lang="fr-CA" altLang="fr-FR"/>
          </a:p>
        </p:txBody>
      </p:sp>
    </p:spTree>
    <p:extLst>
      <p:ext uri="{BB962C8B-B14F-4D97-AF65-F5344CB8AC3E}">
        <p14:creationId xmlns:p14="http://schemas.microsoft.com/office/powerpoint/2010/main" val="88416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400" b="1" noProof="0" dirty="0" smtClean="0"/>
              <a:t>Where do we start?</a:t>
            </a:r>
          </a:p>
          <a:p>
            <a:r>
              <a:rPr lang="en-CA" sz="1400" b="1" noProof="0" dirty="0" smtClean="0"/>
              <a:t>Engage and mobilize the entire organization around active offer:</a:t>
            </a:r>
          </a:p>
          <a:p>
            <a:r>
              <a:rPr lang="en-CA" sz="1200" noProof="0" dirty="0" smtClean="0"/>
              <a:t>Organize awareness-building sessions for staff on the rights and obligations related to active offer (Reference Framework)</a:t>
            </a:r>
          </a:p>
          <a:p>
            <a:r>
              <a:rPr lang="en-CA" sz="1200" noProof="0" dirty="0" smtClean="0"/>
              <a:t>Develop a vision of official languages for the organization </a:t>
            </a:r>
          </a:p>
          <a:p>
            <a:r>
              <a:rPr lang="en-CA" sz="1200" noProof="0" dirty="0" smtClean="0"/>
              <a:t>Take the necessary measures to ensure the vision is understood across the organization and that it followed (Policy)</a:t>
            </a:r>
            <a:endParaRPr lang="fr-CA" sz="1200" dirty="0"/>
          </a:p>
          <a:p>
            <a:pPr marL="0" indent="0">
              <a:buNone/>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4</a:t>
            </a:fld>
            <a:endParaRPr lang="fr-CA" altLang="fr-FR"/>
          </a:p>
        </p:txBody>
      </p:sp>
    </p:spTree>
    <p:extLst>
      <p:ext uri="{BB962C8B-B14F-4D97-AF65-F5344CB8AC3E}">
        <p14:creationId xmlns:p14="http://schemas.microsoft.com/office/powerpoint/2010/main" val="347797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noProof="0" dirty="0" smtClean="0"/>
              <a:t>Perform a situational analysis</a:t>
            </a:r>
          </a:p>
          <a:p>
            <a:endParaRPr lang="en-CA" sz="1200" noProof="0" dirty="0" smtClean="0"/>
          </a:p>
          <a:p>
            <a:pPr lvl="0"/>
            <a:r>
              <a:rPr lang="en-CA" noProof="0" dirty="0" smtClean="0"/>
              <a:t>Verify the visibility and quality of interior and exterior signage in both official languages</a:t>
            </a:r>
          </a:p>
          <a:p>
            <a:pPr lvl="0"/>
            <a:r>
              <a:rPr lang="en-CA" noProof="0" dirty="0" smtClean="0"/>
              <a:t>Verify the quality of bilingualism on the website</a:t>
            </a:r>
          </a:p>
          <a:p>
            <a:pPr lvl="0"/>
            <a:r>
              <a:rPr lang="en-CA" noProof="0" dirty="0" smtClean="0"/>
              <a:t>Assess written documents available to the public</a:t>
            </a:r>
          </a:p>
          <a:p>
            <a:pPr lvl="0"/>
            <a:r>
              <a:rPr lang="en-CA" noProof="0" dirty="0" smtClean="0"/>
              <a:t>Identify gaps in documentation</a:t>
            </a: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5</a:t>
            </a:fld>
            <a:endParaRPr lang="fr-CA" altLang="fr-FR"/>
          </a:p>
        </p:txBody>
      </p:sp>
    </p:spTree>
    <p:extLst>
      <p:ext uri="{BB962C8B-B14F-4D97-AF65-F5344CB8AC3E}">
        <p14:creationId xmlns:p14="http://schemas.microsoft.com/office/powerpoint/2010/main" val="378497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i="1" noProof="0" dirty="0" smtClean="0">
                <a:latin typeface="Calibri" panose="020F0502020204030204" pitchFamily="34" charset="0"/>
                <a:cs typeface="Calibri" panose="020F0502020204030204" pitchFamily="34" charset="0"/>
              </a:rPr>
              <a:t>What can be implemented right away? In the medium term? Over the long term?</a:t>
            </a:r>
          </a:p>
          <a:p>
            <a:r>
              <a:rPr lang="en-CA" dirty="0" smtClean="0"/>
              <a:t>Assess human resources capable</a:t>
            </a:r>
            <a:r>
              <a:rPr lang="en-CA" baseline="0" dirty="0" smtClean="0"/>
              <a:t> of expressing themselves in both official languages.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CA" noProof="0" dirty="0" smtClean="0"/>
              <a:t>Verify the allocation of bilingual staff to encourage active offer.</a:t>
            </a:r>
            <a:endParaRPr lang="en-CA" dirty="0" smtClean="0"/>
          </a:p>
          <a:p>
            <a:r>
              <a:rPr lang="en-CA" sz="1200" noProof="0" dirty="0" smtClean="0"/>
              <a:t>Offer training to help existing staff members improve their language skills.</a:t>
            </a:r>
          </a:p>
          <a:p>
            <a:r>
              <a:rPr lang="en-CA" sz="1200" noProof="0" dirty="0" smtClean="0"/>
              <a:t>Announce training programs related to law and justice offered by community-based institutions.</a:t>
            </a:r>
          </a:p>
          <a:p>
            <a:r>
              <a:rPr lang="en-CA" sz="1200" noProof="0" dirty="0" smtClean="0"/>
              <a:t>Identify gaps in bilingual staffing and adopt an action plan to address these gaps.</a:t>
            </a:r>
            <a:endParaRPr lang="en-CA" noProof="0" dirty="0" smtClean="0"/>
          </a:p>
          <a:p>
            <a:endParaRPr lang="en-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6</a:t>
            </a:fld>
            <a:endParaRPr lang="fr-CA" altLang="fr-FR"/>
          </a:p>
        </p:txBody>
      </p:sp>
    </p:spTree>
    <p:extLst>
      <p:ext uri="{BB962C8B-B14F-4D97-AF65-F5344CB8AC3E}">
        <p14:creationId xmlns:p14="http://schemas.microsoft.com/office/powerpoint/2010/main" val="114500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Put in place a participatory monitoring mechanism that encourages staff to contribute directly or indirectly to active offer, to identify everyday problems and to find or recommend solutions. </a:t>
            </a:r>
          </a:p>
          <a:p>
            <a:endParaRPr lang="en-CA" noProof="0" dirty="0" smtClean="0"/>
          </a:p>
          <a:p>
            <a:r>
              <a:rPr lang="en-CA" noProof="0" dirty="0" smtClean="0"/>
              <a:t>Put in place an ongoing assessment mechanism for tracking the quality of service provided to clients.</a:t>
            </a:r>
          </a:p>
          <a:p>
            <a:endParaRPr lang="en-CA" noProof="0" dirty="0" smtClean="0"/>
          </a:p>
          <a:p>
            <a:r>
              <a:rPr lang="en-CA" noProof="0" dirty="0" smtClean="0"/>
              <a:t>At least annually, perform a situational analysis of the active offer of French-language services by the organization and adopt an improvement plan based on observed results.</a:t>
            </a:r>
          </a:p>
          <a:p>
            <a:pPr lvl="1">
              <a:buFont typeface="Arial" panose="020B0604020202020204" pitchFamily="34" charset="0"/>
              <a:buNone/>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7</a:t>
            </a:fld>
            <a:endParaRPr lang="fr-CA" altLang="fr-FR"/>
          </a:p>
        </p:txBody>
      </p:sp>
    </p:spTree>
    <p:extLst>
      <p:ext uri="{BB962C8B-B14F-4D97-AF65-F5344CB8AC3E}">
        <p14:creationId xmlns:p14="http://schemas.microsoft.com/office/powerpoint/2010/main" val="352733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The Advisory Committee</a:t>
            </a:r>
            <a:r>
              <a:rPr lang="en-CA" baseline="0" noProof="0" dirty="0" smtClean="0"/>
              <a:t> on Francophone Affairs</a:t>
            </a:r>
            <a:r>
              <a:rPr lang="en-CA" noProof="0" dirty="0" smtClean="0"/>
              <a:t> and </a:t>
            </a:r>
            <a:r>
              <a:rPr lang="en-CA" noProof="0" dirty="0" err="1" smtClean="0"/>
              <a:t>l’Assemblée</a:t>
            </a:r>
            <a:r>
              <a:rPr lang="en-CA" noProof="0" dirty="0" smtClean="0"/>
              <a:t> </a:t>
            </a:r>
            <a:r>
              <a:rPr lang="en-CA" noProof="0" dirty="0" err="1" smtClean="0"/>
              <a:t>communautaire</a:t>
            </a:r>
            <a:r>
              <a:rPr lang="en-CA" noProof="0" dirty="0" smtClean="0"/>
              <a:t> fransaskoise (ACF) have established</a:t>
            </a:r>
            <a:r>
              <a:rPr lang="en-CA" baseline="0" noProof="0" dirty="0" smtClean="0"/>
              <a:t> consensus forums that can facilitate communications with the community and its members</a:t>
            </a:r>
            <a:r>
              <a:rPr lang="en-CA" noProof="0" dirty="0" smtClean="0"/>
              <a:t>.</a:t>
            </a:r>
          </a:p>
          <a:p>
            <a:r>
              <a:rPr lang="en-CA" sz="1200" noProof="0" dirty="0" smtClean="0"/>
              <a:t>Consult and work collaboratively with Francophone communities and their representatives – organizations and institutions</a:t>
            </a:r>
          </a:p>
          <a:p>
            <a:r>
              <a:rPr lang="en-CA" sz="1200" noProof="0" dirty="0" smtClean="0"/>
              <a:t>Establish partnerships based on the action plan, available resources and needs</a:t>
            </a:r>
          </a:p>
          <a:p>
            <a:r>
              <a:rPr lang="en-CA" sz="1200" noProof="0" dirty="0" smtClean="0"/>
              <a:t>Seek to continuously improve the working environment so it remains conducive to the use of both official languages.</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8</a:t>
            </a:fld>
            <a:endParaRPr lang="fr-CA" altLang="fr-FR"/>
          </a:p>
        </p:txBody>
      </p:sp>
    </p:spTree>
    <p:extLst>
      <p:ext uri="{BB962C8B-B14F-4D97-AF65-F5344CB8AC3E}">
        <p14:creationId xmlns:p14="http://schemas.microsoft.com/office/powerpoint/2010/main" val="210662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Who is ultimately responsible for</a:t>
            </a:r>
            <a:r>
              <a:rPr lang="en-CA" baseline="0" noProof="0" dirty="0" smtClean="0"/>
              <a:t> the active offer of French-language services in the field of justice</a:t>
            </a:r>
            <a:r>
              <a:rPr lang="en-CA" noProof="0" dirty="0" smtClean="0"/>
              <a:t>?</a:t>
            </a:r>
          </a:p>
          <a:p>
            <a:r>
              <a:rPr lang="en-CA" b="1" noProof="0" dirty="0" smtClean="0"/>
              <a:t>Answer: </a:t>
            </a:r>
            <a:r>
              <a:rPr lang="en-CA" b="0" noProof="0" dirty="0" smtClean="0"/>
              <a:t>To</a:t>
            </a:r>
            <a:r>
              <a:rPr lang="en-CA" b="0" baseline="0" noProof="0" dirty="0" smtClean="0"/>
              <a:t> achieve success, there really needs to be collaborative leadership from all levels of government. The community must also accept its share of responsibility</a:t>
            </a:r>
            <a:r>
              <a:rPr lang="en-CA" noProof="0" dirty="0" smtClean="0"/>
              <a:t>.</a:t>
            </a:r>
          </a:p>
          <a:p>
            <a:pPr lvl="1" eaLnBrk="1" hangingPunct="1"/>
            <a:r>
              <a:rPr lang="en-CA" altLang="fr-FR" noProof="0" dirty="0" smtClean="0"/>
              <a:t>Government</a:t>
            </a:r>
          </a:p>
          <a:p>
            <a:pPr lvl="1" eaLnBrk="1" hangingPunct="1"/>
            <a:r>
              <a:rPr lang="en-CA" altLang="fr-FR" noProof="0" dirty="0" smtClean="0"/>
              <a:t>Justice system</a:t>
            </a:r>
          </a:p>
          <a:p>
            <a:pPr lvl="1" eaLnBrk="1" hangingPunct="1"/>
            <a:r>
              <a:rPr lang="en-CA" altLang="fr-FR" noProof="0" dirty="0" smtClean="0"/>
              <a:t>Legal professionals</a:t>
            </a:r>
          </a:p>
          <a:p>
            <a:pPr lvl="1" eaLnBrk="1" hangingPunct="1"/>
            <a:r>
              <a:rPr lang="en-CA" altLang="fr-FR" noProof="0" dirty="0" smtClean="0"/>
              <a:t>Related services</a:t>
            </a:r>
          </a:p>
          <a:p>
            <a:pPr lvl="1" eaLnBrk="1" hangingPunct="1"/>
            <a:r>
              <a:rPr lang="en-CA" altLang="fr-FR" noProof="0" dirty="0" smtClean="0"/>
              <a:t>Community </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9</a:t>
            </a:fld>
            <a:endParaRPr lang="fr-CA" altLang="fr-FR"/>
          </a:p>
        </p:txBody>
      </p:sp>
    </p:spTree>
    <p:extLst>
      <p:ext uri="{BB962C8B-B14F-4D97-AF65-F5344CB8AC3E}">
        <p14:creationId xmlns:p14="http://schemas.microsoft.com/office/powerpoint/2010/main" val="50635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719B99BD-CA2F-4C29-9DC7-E388FA2617D9}"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819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890EE145-C2F0-42D9-BBC9-337CEFF071E3}"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85984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479DC2A2-2773-48AD-94D4-9E032893E7A2}"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18872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DA743164-65B6-46CA-9C47-BD813E83055A}"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6048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559AC3F-0016-4D54-B7B0-8B51E21D9DEA}"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21185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035590C7-BEDE-445C-97DF-12A43CBD17C5}"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73972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70E60553-BD94-43CE-9716-27851855896B}"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97222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5DEAD490-2D47-4A91-BAE3-207FFDB4DA51}"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687534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E5772513-FCF1-4460-B3A3-824A9A637C59}"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95563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0ED7143-355B-4EC2-913B-7D4F2A5B4AD0}"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85242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90ADEC53-C723-4E5E-A252-77C53EDD111D}"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88759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EECD091F-EF73-4504-B562-DA95284FB762}"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276161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6976A54B-2297-4E5E-A354-8EBAFE4A7BD0}"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475173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0CADBD01-7531-4597-B064-CBE8ADC01501}"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143909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9FA8A09D-03E5-4388-B274-D093C0B473F1}"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1872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770C1F58-F5C4-4A6D-BA5E-E3DE66143ABC}"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150106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149D6C40-23BB-4950-8566-621F5BC2FC2D}"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641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5319AE92-4ABF-4A28-90C4-A94BD49339DF}"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822971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44C1239C-A62B-4F89-A34B-3BB4AEE067D8}"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154189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2B0EE70D-03F2-455B-BE0F-213BCA77E80F}"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00860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BF903EF0-FBD8-44B6-84BB-6077E886412E}"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644896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42A211F1-E873-4849-A51D-7299C37F62CE}"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99284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C547BE-8906-4140-839B-080FA08666E6}"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253193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21CDBC5-8218-4FFD-B254-52D2AF86FC37}"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56237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43CE56C4-4A03-4D3C-A5D3-46682B4DE1BD}"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5141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3C57EA0A-E743-45FD-B516-B5215F75821C}"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76940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D690A5D3-2CEC-4E53-8B46-D8F2CC0F1F8B}"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1885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10E992-C515-4092-BDA8-5FC4ADDAB70F}"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21260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095C3495-21BB-47FC-AD9D-AEEC4A82BDF6}"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126483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3505DDFD-DF0A-486F-ADFF-AA5FDBC54C23}"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662351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D8E28AB-7254-44BA-8F67-F191B6E9DB83}"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853762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2153EFD9-B29F-4FCD-A24C-196DD18FE98F}"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9130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5D6E6532-890A-40E6-9DBC-9064B49FA90D}"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34641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9F7AC0EC-A3C0-4CF2-85BA-FCD930EA9BE9}"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64336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A68AC441-8526-4E30-8ED1-057D1BFB8B02}"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7351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D91C70E4-4183-4531-94B6-0884FABFC830}"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635480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A5976575-7682-42D1-BA10-40B068B36227}"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47101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F865960D-4D64-4DCF-9E00-EF25851FB014}"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707990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30E3AFBF-E7A3-46DB-93A7-53A64773A9DC}"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473699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D19A0907-CAE9-43E6-B0F2-62AA98367639}"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888705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42B5A29B-54A5-43EF-9E35-9175A9416963}"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676443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1EB43AFB-9609-4DBE-A4A4-60D6087DA48D}"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334505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92372677-D0EC-4D9D-BEA0-F11DD6F139B7}"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611636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341317E2-A244-4792-A6E9-04A7491DAFE5}"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64042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A4B71F4E-5F04-46E6-8DB5-56706859E019}" type="datetime1">
              <a:rPr lang="fr-CA" smtClean="0"/>
              <a:t>2019-02-05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208319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040C9F-E267-4E1B-A869-15FC6EBC3F7B}"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771285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CD799138-E584-4F89-8B01-2EB5FC86CDAE}"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818513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D17B259B-BA05-4CF9-B8CC-5E9F82A8A194}"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840737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EC67F887-FD2B-4B42-942F-A979886C66C6}"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568690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0875B9E7-63CD-42F0-9BE0-B4DF92E72B2D}"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0548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F4311BB3-4AB4-42F9-AA96-A95661A13443}"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482023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3E55FB9F-E1FE-4952-935B-EDEC8354B721}"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9045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FB63DA22-E3D6-451A-82FE-D8C90D31C248}"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8924779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B337D91D-65B0-419E-9750-594E819B1CDE}"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582890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C5E7D091-A647-4091-B8C8-B345D88C135D}"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36372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1F62E628-883D-407A-92C4-4089EFCF0F63}" type="datetime1">
              <a:rPr lang="fr-CA" smtClean="0"/>
              <a:t>2019-02-05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27028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919F8FB8-B3E8-47EF-892D-6E317073442D}"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960073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2D09AF61-3170-4037-8E1F-C06857D0D216}"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538449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69BDB622-BA81-4AF2-9B61-FEB8A529ACE1}"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556104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B344CBE6-FC4A-4357-A791-F745F61DF43A}"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13772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B3C672C1-5935-4837-8E81-54772082F939}"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969013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B1527CD6-850E-4CCD-9441-C8851FB04760}"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2001997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A8D925C-834A-4ABB-84DF-EFE00FD5F8B9}"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56175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27C4E91B-380D-4631-A888-C651E326BDDF}"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06067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BAB27145-4F26-4A3F-8192-44B36F621D18}"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012768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E99DEC3-299D-4332-97A2-0893397CD4B2}"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5250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2D0519-253F-4E8A-BD29-35C29D469BB8}" type="datetime1">
              <a:rPr lang="fr-CA" smtClean="0"/>
              <a:t>2019-02-05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8756297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22C8EEF0-CD94-4F6B-ACB4-2C2E52BA5C89}"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0423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E2FEE264-EEED-4B01-AFC5-42FBBA380773}"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1143980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263C6CE8-1522-4C63-844B-4C5C89B8F229}"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8923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8B3439BB-FB5E-42D3-990E-73B761C68DBF}"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2280559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690BBDD7-193F-4BD6-A1E3-9BC8B6BAB3F5}"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218053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97BB550C-32C3-4135-9085-DBB589464FD5}"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904267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5DDEC6D2-06D5-45CB-9EEB-18DD8347A4B5}"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511164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756397A1-E1C8-4A72-8966-D0EAED4D8272}"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6067833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D4B41586-3654-4B58-AB2E-227BCB25BF84}"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198418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A9BA9474-01C0-4320-BD2A-B33F5C039152}"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94059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DA18A0-5439-4A0F-8641-E0B025D68FFA}"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947424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DEE21C89-D705-452F-B9A0-80B7586090FA}"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2624492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05B3BCF9-2F53-421B-8BC4-D12E69847613}"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661837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2779D99-7F16-4672-A120-43AA513ABD6C}"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307194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EA29111F-A9A6-4520-BD44-3469995B0841}"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491950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DAF123DE-F5A4-435C-8FD2-C056AE78955C}"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4660459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D2E7662F-9494-411B-AB33-F027AF6A27E2}"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0352324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24933D79-EF11-4F2F-BDBF-808C15639971}"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49636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13B39956-75B6-482B-BE25-E3EBFA6999D2}"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3472840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CE608A0A-019E-478E-994F-2A631EE6D650}"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1151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9BE991C7-F359-49FF-9C96-F244F619F28E}"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36215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7436AC-7965-4D73-83E3-C1BF3BA5449C}"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709560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AD5482B7-C17D-4C92-9027-E3E0C2B40A98}"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9230500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CF875D6E-045F-431E-988D-F13C0A613D2C}"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49200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33991B6-356F-42DB-BAEC-0C511A9BA07D}" type="datetime1">
              <a:rPr lang="fr-CA" smtClean="0"/>
              <a:t>2019-02-05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867B4B-EE8B-489F-88D8-7E1B5A2E7048}"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44497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EAF4A01-79AF-44BD-BD21-71EEDDFF3EA4}"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9494053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B032C02-546F-46FA-906A-3D1F97BE9643}"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427546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CA3A8E3-09F1-41B0-B30F-C3CA601DE920}"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3233715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90D1B4F-A286-422C-A73E-285455D77073}"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826778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tel:3069248543" TargetMode="External"/><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saskinfojustice.ca/" TargetMode="External"/><Relationship Id="rId4" Type="http://schemas.openxmlformats.org/officeDocument/2006/relationships/hyperlink" Target="tel:1855924854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9393"/>
            <a:ext cx="7772400" cy="1470025"/>
          </a:xfrm>
        </p:spPr>
        <p:txBody>
          <a:bodyPr/>
          <a:lstStyle/>
          <a:p>
            <a:pPr eaLnBrk="1" hangingPunct="1"/>
            <a:r>
              <a:rPr lang="en-CA" altLang="fr-FR" b="1" noProof="0" dirty="0" smtClean="0"/>
              <a:t>Active Offer of Justice </a:t>
            </a:r>
            <a:br>
              <a:rPr lang="en-CA" altLang="fr-FR" b="1" noProof="0" dirty="0" smtClean="0"/>
            </a:br>
            <a:r>
              <a:rPr lang="en-CA" altLang="fr-FR" b="1" noProof="0" dirty="0" smtClean="0"/>
              <a:t>Services in French</a:t>
            </a:r>
            <a:endParaRPr lang="en-CA" altLang="fr-FR" b="1" noProof="0" dirty="0"/>
          </a:p>
        </p:txBody>
      </p:sp>
      <p:sp>
        <p:nvSpPr>
          <p:cNvPr id="3" name="Subtitle 2"/>
          <p:cNvSpPr>
            <a:spLocks noGrp="1"/>
          </p:cNvSpPr>
          <p:nvPr>
            <p:ph type="subTitle" idx="1"/>
          </p:nvPr>
        </p:nvSpPr>
        <p:spPr>
          <a:xfrm>
            <a:off x="4137025" y="2710263"/>
            <a:ext cx="4321175" cy="2051050"/>
          </a:xfrm>
        </p:spPr>
        <p:txBody>
          <a:bodyPr rtlCol="0">
            <a:normAutofit/>
          </a:bodyPr>
          <a:lstStyle/>
          <a:p>
            <a:pPr eaLnBrk="1" fontAlgn="auto" hangingPunct="1">
              <a:spcAft>
                <a:spcPts val="0"/>
              </a:spcAft>
              <a:defRPr/>
            </a:pPr>
            <a:endParaRPr lang="en-CA" sz="2400" noProof="0" dirty="0" smtClean="0"/>
          </a:p>
          <a:p>
            <a:pPr eaLnBrk="1" fontAlgn="auto" hangingPunct="1">
              <a:spcAft>
                <a:spcPts val="0"/>
              </a:spcAft>
              <a:defRPr/>
            </a:pPr>
            <a:r>
              <a:rPr lang="en-CA" b="1" noProof="0" dirty="0" smtClean="0">
                <a:solidFill>
                  <a:schemeClr val="tx1"/>
                </a:solidFill>
                <a:latin typeface="Cambria" panose="02040503050406030204" pitchFamily="18" charset="0"/>
              </a:rPr>
              <a:t>Organizational Leadership</a:t>
            </a:r>
          </a:p>
        </p:txBody>
      </p:sp>
      <p:pic>
        <p:nvPicPr>
          <p:cNvPr id="20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437" y="2357279"/>
            <a:ext cx="31765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51520" y="5170621"/>
            <a:ext cx="8640960" cy="923330"/>
          </a:xfrm>
          <a:prstGeom prst="rect">
            <a:avLst/>
          </a:prstGeom>
          <a:noFill/>
        </p:spPr>
        <p:txBody>
          <a:bodyPr wrap="square" rtlCol="0">
            <a:spAutoFit/>
          </a:bodyPr>
          <a:lstStyle/>
          <a:p>
            <a:pPr algn="ctr"/>
            <a:r>
              <a:rPr lang="en-CA" dirty="0" smtClean="0">
                <a:latin typeface="+mj-lt"/>
              </a:rPr>
              <a:t>Organizational leaders put in place mechanisms and processes as part of a planned and structured approach to reinforce organizational and operational cohesion around active offer: communication, mobilization, equipping and capacity building.</a:t>
            </a:r>
            <a:endParaRPr lang="en-CA" dirty="0">
              <a:latin typeface="+mj-lt"/>
            </a:endParaRPr>
          </a:p>
        </p:txBody>
      </p:sp>
      <p:pic>
        <p:nvPicPr>
          <p:cNvPr id="4" name="Image 3"/>
          <p:cNvPicPr>
            <a:picLocks noChangeAspect="1"/>
          </p:cNvPicPr>
          <p:nvPr/>
        </p:nvPicPr>
        <p:blipFill>
          <a:blip r:embed="rId4"/>
          <a:stretch>
            <a:fillRect/>
          </a:stretch>
        </p:blipFill>
        <p:spPr>
          <a:xfrm>
            <a:off x="179512" y="0"/>
            <a:ext cx="2091109" cy="10486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58105" y="260648"/>
            <a:ext cx="7200925" cy="1143000"/>
          </a:xfrm>
        </p:spPr>
        <p:txBody>
          <a:bodyPr/>
          <a:lstStyle/>
          <a:p>
            <a:pPr eaLnBrk="1" hangingPunct="1"/>
            <a:r>
              <a:rPr lang="en-CA" altLang="fr-FR" sz="3400" b="1" noProof="0" dirty="0" smtClean="0"/>
              <a:t>Exercising Ethical and Collaborative </a:t>
            </a:r>
            <a:r>
              <a:rPr lang="en-CA" altLang="fr-FR" sz="3400" b="1" dirty="0"/>
              <a:t>L</a:t>
            </a:r>
            <a:r>
              <a:rPr lang="en-CA" altLang="fr-FR" sz="3400" b="1" noProof="0" dirty="0" err="1" smtClean="0"/>
              <a:t>eadership</a:t>
            </a:r>
            <a:r>
              <a:rPr lang="en-CA" altLang="fr-FR" sz="3400" b="1" noProof="0" dirty="0" smtClean="0"/>
              <a:t> at all Levels</a:t>
            </a:r>
            <a:endParaRPr lang="en-CA" altLang="fr-FR" sz="3400" b="1" noProof="0" dirty="0"/>
          </a:p>
        </p:txBody>
      </p:sp>
      <p:sp>
        <p:nvSpPr>
          <p:cNvPr id="17411" name="Content Placeholder 2"/>
          <p:cNvSpPr>
            <a:spLocks noGrp="1"/>
          </p:cNvSpPr>
          <p:nvPr>
            <p:ph idx="1"/>
          </p:nvPr>
        </p:nvSpPr>
        <p:spPr>
          <a:xfrm>
            <a:off x="611560" y="1707767"/>
            <a:ext cx="8229600" cy="4281488"/>
          </a:xfrm>
        </p:spPr>
        <p:txBody>
          <a:bodyPr/>
          <a:lstStyle/>
          <a:p>
            <a:pPr marL="514350" indent="-514350" eaLnBrk="1" hangingPunct="1">
              <a:buFont typeface="Calibri" panose="020F0502020204030204" pitchFamily="34" charset="0"/>
              <a:buAutoNum type="arabicPeriod"/>
            </a:pPr>
            <a:r>
              <a:rPr lang="en-CA" altLang="fr-FR" sz="2800" noProof="0" dirty="0" smtClean="0"/>
              <a:t>Creating favourable conditions—</a:t>
            </a:r>
            <a:r>
              <a:rPr lang="en-CA" altLang="fr-FR" sz="2800" i="1" noProof="0" dirty="0" smtClean="0"/>
              <a:t>systemic</a:t>
            </a:r>
          </a:p>
          <a:p>
            <a:pPr marL="514350" indent="-514350" eaLnBrk="1" hangingPunct="1">
              <a:buFont typeface="Calibri" panose="020F0502020204030204" pitchFamily="34" charset="0"/>
              <a:buAutoNum type="arabicPeriod"/>
            </a:pPr>
            <a:r>
              <a:rPr lang="en-CA" altLang="fr-FR" sz="2800" noProof="0" dirty="0" smtClean="0"/>
              <a:t>Putting structures and processes in place—</a:t>
            </a:r>
            <a:r>
              <a:rPr lang="en-CA" altLang="fr-FR" sz="2800" i="1" noProof="0" dirty="0" smtClean="0"/>
              <a:t>organizational</a:t>
            </a:r>
          </a:p>
          <a:p>
            <a:pPr marL="514350" indent="-514350" eaLnBrk="1" hangingPunct="1">
              <a:buFont typeface="Calibri" panose="020F0502020204030204" pitchFamily="34" charset="0"/>
              <a:buAutoNum type="arabicPeriod"/>
            </a:pPr>
            <a:r>
              <a:rPr lang="en-CA" altLang="fr-FR" sz="2800" noProof="0" dirty="0" smtClean="0"/>
              <a:t>Building capacity—</a:t>
            </a:r>
            <a:r>
              <a:rPr lang="en-CA" altLang="fr-FR" sz="2800" i="1" noProof="0" dirty="0" smtClean="0"/>
              <a:t>professional</a:t>
            </a:r>
          </a:p>
          <a:p>
            <a:pPr marL="514350" indent="-514350" eaLnBrk="1" hangingPunct="1">
              <a:buFont typeface="Calibri" panose="020F0502020204030204" pitchFamily="34" charset="0"/>
              <a:buAutoNum type="arabicPeriod"/>
            </a:pPr>
            <a:r>
              <a:rPr lang="en-CA" altLang="fr-FR" sz="2800" noProof="0" dirty="0" smtClean="0"/>
              <a:t>Stimulating demand—</a:t>
            </a:r>
            <a:r>
              <a:rPr lang="en-CA" altLang="fr-FR" sz="2800" i="1" noProof="0" dirty="0" smtClean="0"/>
              <a:t>community</a:t>
            </a:r>
          </a:p>
          <a:p>
            <a:pPr marL="0" indent="0" eaLnBrk="1" hangingPunct="1">
              <a:buNone/>
            </a:pPr>
            <a:endParaRPr lang="en-CA" altLang="fr-FR" sz="2400" i="1" noProof="0" dirty="0"/>
          </a:p>
        </p:txBody>
      </p:sp>
      <p:pic>
        <p:nvPicPr>
          <p:cNvPr id="174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87824" y="4219637"/>
            <a:ext cx="2941489"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10</a:t>
            </a:fld>
            <a:endParaRPr lang="fr-CA" altLang="fr-FR"/>
          </a:p>
        </p:txBody>
      </p:sp>
    </p:spTree>
    <p:extLst>
      <p:ext uri="{BB962C8B-B14F-4D97-AF65-F5344CB8AC3E}">
        <p14:creationId xmlns:p14="http://schemas.microsoft.com/office/powerpoint/2010/main" val="176694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Collaboration Between </a:t>
            </a:r>
            <a:r>
              <a:rPr lang="en-CA" sz="3600" b="1" dirty="0"/>
              <a:t>M</a:t>
            </a:r>
            <a:r>
              <a:rPr lang="en-CA" sz="3600" b="1" noProof="0" dirty="0" err="1" smtClean="0"/>
              <a:t>ultiple</a:t>
            </a:r>
            <a:r>
              <a:rPr lang="en-CA" sz="3600" b="1" noProof="0" dirty="0" smtClean="0"/>
              <a:t> Partners</a:t>
            </a:r>
            <a:endParaRPr lang="en-CA" sz="3600" b="1" noProof="0" dirty="0"/>
          </a:p>
        </p:txBody>
      </p:sp>
      <p:pic>
        <p:nvPicPr>
          <p:cNvPr id="14" name="Espace réservé du contenu 13"/>
          <p:cNvPicPr>
            <a:picLocks noGrp="1" noChangeAspect="1"/>
          </p:cNvPicPr>
          <p:nvPr>
            <p:ph idx="1"/>
          </p:nvPr>
        </p:nvPicPr>
        <p:blipFill>
          <a:blip r:embed="rId3"/>
          <a:stretch>
            <a:fillRect/>
          </a:stretch>
        </p:blipFill>
        <p:spPr>
          <a:xfrm>
            <a:off x="457201" y="1186264"/>
            <a:ext cx="8229599" cy="5465649"/>
          </a:xfrm>
          <a:prstGeom prst="rect">
            <a:avLst/>
          </a:prstGeom>
        </p:spPr>
      </p:pic>
      <p:sp>
        <p:nvSpPr>
          <p:cNvPr id="3" name="Espace réservé du numéro de diapositive 2"/>
          <p:cNvSpPr>
            <a:spLocks noGrp="1"/>
          </p:cNvSpPr>
          <p:nvPr>
            <p:ph type="sldNum" sz="quarter" idx="12"/>
          </p:nvPr>
        </p:nvSpPr>
        <p:spPr/>
        <p:txBody>
          <a:bodyPr/>
          <a:lstStyle/>
          <a:p>
            <a:fld id="{0890A999-F363-410F-BEC8-9DBC48E324C8}" type="slidenum">
              <a:rPr lang="fr-CA" altLang="fr-FR" smtClean="0"/>
              <a:pPr/>
              <a:t>11</a:t>
            </a:fld>
            <a:endParaRPr lang="fr-CA" altLang="fr-FR"/>
          </a:p>
        </p:txBody>
      </p:sp>
    </p:spTree>
    <p:extLst>
      <p:ext uri="{BB962C8B-B14F-4D97-AF65-F5344CB8AC3E}">
        <p14:creationId xmlns:p14="http://schemas.microsoft.com/office/powerpoint/2010/main" val="927419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68413"/>
          </a:xfrm>
          <a:solidFill>
            <a:schemeClr val="bg1">
              <a:lumMod val="95000"/>
            </a:schemeClr>
          </a:solidFill>
        </p:spPr>
        <p:txBody>
          <a:bodyPr/>
          <a:lstStyle/>
          <a:p>
            <a:pPr algn="l" eaLnBrk="1" hangingPunct="1">
              <a:defRPr/>
            </a:pPr>
            <a:r>
              <a:rPr lang="en-CA" altLang="fr-FR" sz="4000" b="1" noProof="0" dirty="0" smtClean="0"/>
              <a:t>Results </a:t>
            </a:r>
            <a:endParaRPr lang="en-CA" altLang="fr-FR" sz="4000" b="1" noProof="0" dirty="0"/>
          </a:p>
        </p:txBody>
      </p:sp>
      <p:sp>
        <p:nvSpPr>
          <p:cNvPr id="15363" name="Content Placeholder 2"/>
          <p:cNvSpPr>
            <a:spLocks noGrp="1"/>
          </p:cNvSpPr>
          <p:nvPr>
            <p:ph idx="1"/>
          </p:nvPr>
        </p:nvSpPr>
        <p:spPr>
          <a:xfrm>
            <a:off x="3590925" y="1268413"/>
            <a:ext cx="5553075" cy="5589587"/>
          </a:xfrm>
          <a:solidFill>
            <a:schemeClr val="bg1">
              <a:lumMod val="95000"/>
            </a:schemeClr>
          </a:solidFill>
        </p:spPr>
        <p:txBody>
          <a:bodyPr/>
          <a:lstStyle/>
          <a:p>
            <a:pPr eaLnBrk="1" hangingPunct="1">
              <a:defRPr/>
            </a:pPr>
            <a:r>
              <a:rPr lang="en-CA" altLang="fr-FR" sz="2800" noProof="0" dirty="0" smtClean="0"/>
              <a:t>Increase confidence in the justice system</a:t>
            </a:r>
          </a:p>
          <a:p>
            <a:pPr eaLnBrk="1" hangingPunct="1">
              <a:defRPr/>
            </a:pPr>
            <a:endParaRPr lang="en-CA" altLang="fr-FR" sz="2800" noProof="0" dirty="0" smtClean="0"/>
          </a:p>
          <a:p>
            <a:pPr eaLnBrk="1" hangingPunct="1">
              <a:defRPr/>
            </a:pPr>
            <a:r>
              <a:rPr lang="en-CA" altLang="fr-FR" sz="2800" noProof="0" dirty="0" smtClean="0"/>
              <a:t>Increase access to justice</a:t>
            </a:r>
          </a:p>
          <a:p>
            <a:pPr marL="0" indent="0" eaLnBrk="1" hangingPunct="1">
              <a:buNone/>
              <a:defRPr/>
            </a:pPr>
            <a:endParaRPr lang="en-CA" altLang="fr-FR" sz="2800" noProof="0" dirty="0" smtClean="0"/>
          </a:p>
          <a:p>
            <a:pPr eaLnBrk="1" hangingPunct="1">
              <a:defRPr/>
            </a:pPr>
            <a:r>
              <a:rPr lang="en-CA" altLang="fr-FR" sz="2800" noProof="0" dirty="0" smtClean="0"/>
              <a:t>Provide better quality services</a:t>
            </a:r>
          </a:p>
          <a:p>
            <a:pPr eaLnBrk="1" hangingPunct="1">
              <a:defRPr/>
            </a:pPr>
            <a:endParaRPr lang="en-CA" altLang="fr-FR" sz="2800" noProof="0" dirty="0" smtClean="0"/>
          </a:p>
          <a:p>
            <a:pPr eaLnBrk="1" hangingPunct="1">
              <a:defRPr/>
            </a:pPr>
            <a:r>
              <a:rPr lang="en-CA" altLang="fr-FR" sz="2800" noProof="0" dirty="0" smtClean="0"/>
              <a:t>Enhance and promote linguistic duality in Canada</a:t>
            </a:r>
            <a:endParaRPr lang="en-CA" altLang="fr-FR" sz="2800" noProof="0" dirty="0"/>
          </a:p>
        </p:txBody>
      </p:sp>
      <p:pic>
        <p:nvPicPr>
          <p:cNvPr id="1638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35909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12</a:t>
            </a:fld>
            <a:endParaRPr lang="fr-CA" altLang="fr-FR"/>
          </a:p>
        </p:txBody>
      </p:sp>
    </p:spTree>
    <p:extLst>
      <p:ext uri="{BB962C8B-B14F-4D97-AF65-F5344CB8AC3E}">
        <p14:creationId xmlns:p14="http://schemas.microsoft.com/office/powerpoint/2010/main" val="742097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325562"/>
          </a:xfrm>
          <a:solidFill>
            <a:schemeClr val="accent3">
              <a:lumMod val="40000"/>
              <a:lumOff val="60000"/>
            </a:schemeClr>
          </a:solidFill>
        </p:spPr>
        <p:txBody>
          <a:bodyPr/>
          <a:lstStyle/>
          <a:p>
            <a:pPr algn="l">
              <a:defRPr/>
            </a:pPr>
            <a:r>
              <a:rPr lang="en-CA" altLang="fr-FR" sz="3600" b="1" noProof="0" dirty="0" smtClean="0"/>
              <a:t>In a nutshell</a:t>
            </a:r>
            <a:endParaRPr lang="en-CA" altLang="fr-FR" sz="3600" b="1" noProof="0" dirty="0"/>
          </a:p>
        </p:txBody>
      </p:sp>
      <p:sp>
        <p:nvSpPr>
          <p:cNvPr id="25603" name="Content Placeholder 2"/>
          <p:cNvSpPr>
            <a:spLocks noGrp="1"/>
          </p:cNvSpPr>
          <p:nvPr>
            <p:ph idx="1"/>
          </p:nvPr>
        </p:nvSpPr>
        <p:spPr>
          <a:xfrm>
            <a:off x="457200" y="1600200"/>
            <a:ext cx="8229600" cy="4997450"/>
          </a:xfrm>
          <a:solidFill>
            <a:schemeClr val="accent3">
              <a:lumMod val="40000"/>
              <a:lumOff val="60000"/>
            </a:schemeClr>
          </a:solidFill>
        </p:spPr>
        <p:txBody>
          <a:bodyPr/>
          <a:lstStyle/>
          <a:p>
            <a:pPr marL="0" indent="0">
              <a:buFont typeface="Arial" panose="020B0604020202020204" pitchFamily="34" charset="0"/>
              <a:buNone/>
              <a:defRPr/>
            </a:pPr>
            <a:r>
              <a:rPr lang="en-CA" altLang="fr-FR" sz="2600" b="1" i="1" noProof="0" dirty="0" smtClean="0"/>
              <a:t>Active offer of French-language justice services is:</a:t>
            </a:r>
          </a:p>
          <a:p>
            <a:pPr lvl="1">
              <a:buFont typeface="Wingdings" panose="05000000000000000000" pitchFamily="2" charset="2"/>
              <a:buChar char="ü"/>
              <a:defRPr/>
            </a:pPr>
            <a:r>
              <a:rPr lang="en-CA" altLang="fr-FR" sz="2600" noProof="0" dirty="0" smtClean="0"/>
              <a:t>A question of legitimacy, respect, equity and quality. It is therefore a question of ethics</a:t>
            </a:r>
          </a:p>
          <a:p>
            <a:pPr lvl="1">
              <a:buFont typeface="Wingdings" panose="05000000000000000000" pitchFamily="2" charset="2"/>
              <a:buChar char="ü"/>
              <a:defRPr/>
            </a:pPr>
            <a:r>
              <a:rPr lang="en-CA" altLang="fr-FR" sz="2600" noProof="0" dirty="0" smtClean="0"/>
              <a:t>A collective and systemic issue</a:t>
            </a:r>
          </a:p>
          <a:p>
            <a:pPr lvl="1">
              <a:buFont typeface="Wingdings" panose="05000000000000000000" pitchFamily="2" charset="2"/>
              <a:buChar char="ü"/>
              <a:defRPr/>
            </a:pPr>
            <a:r>
              <a:rPr lang="en-CA" sz="2600" noProof="0" dirty="0" smtClean="0"/>
              <a:t>A question of systemic, organizational, professional and community leadership</a:t>
            </a:r>
          </a:p>
          <a:p>
            <a:pPr marL="0" lvl="1" indent="0">
              <a:buFont typeface="Arial" panose="020B0604020202020204" pitchFamily="34" charset="0"/>
              <a:buNone/>
              <a:defRPr/>
            </a:pPr>
            <a:endParaRPr lang="en-CA" altLang="fr-FR" sz="2600" b="1" i="1" noProof="0" dirty="0" smtClean="0"/>
          </a:p>
          <a:p>
            <a:pPr marL="0" lvl="1" indent="0">
              <a:buFont typeface="Arial" panose="020B0604020202020204" pitchFamily="34" charset="0"/>
              <a:buNone/>
              <a:defRPr/>
            </a:pPr>
            <a:endParaRPr lang="en-CA" altLang="fr-FR" sz="2600" b="1" i="1" noProof="0" dirty="0" smtClean="0"/>
          </a:p>
          <a:p>
            <a:pPr marL="0" lvl="1" indent="0" algn="ctr">
              <a:buFont typeface="Arial" panose="020B0604020202020204" pitchFamily="34" charset="0"/>
              <a:buNone/>
              <a:defRPr/>
            </a:pPr>
            <a:r>
              <a:rPr lang="en-CA" altLang="fr-FR" sz="2600" b="1" i="1" noProof="0" dirty="0" smtClean="0"/>
              <a:t>Active offer requires exercising collaborative and ethical leadership!</a:t>
            </a:r>
            <a:endParaRPr lang="en-CA" altLang="fr-FR" sz="2600" b="1" i="1"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13</a:t>
            </a:fld>
            <a:endParaRPr lang="fr-CA" altLang="fr-FR"/>
          </a:p>
        </p:txBody>
      </p:sp>
    </p:spTree>
    <p:extLst>
      <p:ext uri="{BB962C8B-B14F-4D97-AF65-F5344CB8AC3E}">
        <p14:creationId xmlns:p14="http://schemas.microsoft.com/office/powerpoint/2010/main" val="1544832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274638"/>
            <a:ext cx="4537199" cy="1143000"/>
          </a:xfrm>
        </p:spPr>
        <p:txBody>
          <a:bodyPr/>
          <a:lstStyle/>
          <a:p>
            <a:pPr algn="l" eaLnBrk="1" hangingPunct="1"/>
            <a:r>
              <a:rPr lang="en-CA" altLang="fr-FR" sz="3200" b="1" noProof="0" dirty="0" smtClean="0"/>
              <a:t>Centre Info-Justice</a:t>
            </a:r>
            <a:endParaRPr lang="en-CA" altLang="fr-FR" sz="3200" b="1" noProof="0" dirty="0"/>
          </a:p>
        </p:txBody>
      </p:sp>
      <p:sp>
        <p:nvSpPr>
          <p:cNvPr id="19459" name="Content Placeholder 2"/>
          <p:cNvSpPr>
            <a:spLocks noGrp="1"/>
          </p:cNvSpPr>
          <p:nvPr>
            <p:ph idx="1"/>
          </p:nvPr>
        </p:nvSpPr>
        <p:spPr>
          <a:xfrm>
            <a:off x="457200" y="5137150"/>
            <a:ext cx="8291513" cy="1531938"/>
          </a:xfrm>
        </p:spPr>
        <p:txBody>
          <a:bodyPr/>
          <a:lstStyle/>
          <a:p>
            <a:pPr eaLnBrk="1" hangingPunct="1"/>
            <a:r>
              <a:rPr lang="en-CA" altLang="fr-FR" sz="2600" noProof="0" dirty="0" smtClean="0"/>
              <a:t>Government agencies and judicial authorities</a:t>
            </a:r>
          </a:p>
          <a:p>
            <a:pPr eaLnBrk="1" hangingPunct="1"/>
            <a:r>
              <a:rPr lang="en-CA" altLang="fr-FR" sz="2600" noProof="0" dirty="0" smtClean="0"/>
              <a:t>Community</a:t>
            </a:r>
          </a:p>
          <a:p>
            <a:pPr eaLnBrk="1" hangingPunct="1"/>
            <a:r>
              <a:rPr lang="en-CA" altLang="fr-FR" sz="2600" noProof="0" dirty="0" smtClean="0"/>
              <a:t>Francophone and Anglophone legal professionals</a:t>
            </a:r>
          </a:p>
          <a:p>
            <a:pPr lvl="1" eaLnBrk="1" hangingPunct="1">
              <a:buFont typeface="Arial" panose="020B0604020202020204" pitchFamily="34" charset="0"/>
              <a:buNone/>
            </a:pPr>
            <a:endParaRPr lang="en-CA" altLang="fr-FR" noProof="0" dirty="0"/>
          </a:p>
        </p:txBody>
      </p:sp>
      <p:graphicFrame>
        <p:nvGraphicFramePr>
          <p:cNvPr id="5" name="Diagramme 4"/>
          <p:cNvGraphicFramePr/>
          <p:nvPr>
            <p:extLst>
              <p:ext uri="{D42A27DB-BD31-4B8C-83A1-F6EECF244321}">
                <p14:modId xmlns:p14="http://schemas.microsoft.com/office/powerpoint/2010/main" val="507242650"/>
              </p:ext>
            </p:extLst>
          </p:nvPr>
        </p:nvGraphicFramePr>
        <p:xfrm>
          <a:off x="1259632" y="341458"/>
          <a:ext cx="7704856"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14</a:t>
            </a:fld>
            <a:endParaRPr lang="fr-CA" altLang="fr-FR"/>
          </a:p>
        </p:txBody>
      </p:sp>
    </p:spTree>
    <p:extLst>
      <p:ext uri="{BB962C8B-B14F-4D97-AF65-F5344CB8AC3E}">
        <p14:creationId xmlns:p14="http://schemas.microsoft.com/office/powerpoint/2010/main" val="212776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marL="0" indent="0" eaLnBrk="1" hangingPunct="1">
              <a:buNone/>
            </a:pPr>
            <a:r>
              <a:rPr lang="en-CA" altLang="fr-FR" sz="2600" i="1" noProof="0" dirty="0" smtClean="0"/>
              <a:t>      Support to the justice system</a:t>
            </a:r>
          </a:p>
          <a:p>
            <a:pPr lvl="1" eaLnBrk="1" hangingPunct="1"/>
            <a:r>
              <a:rPr lang="en-CA" altLang="fr-FR" sz="2600" noProof="0" dirty="0" smtClean="0"/>
              <a:t>Information, facilitation</a:t>
            </a:r>
          </a:p>
          <a:p>
            <a:pPr lvl="1" eaLnBrk="1" hangingPunct="1"/>
            <a:r>
              <a:rPr lang="en-CA" altLang="fr-FR" sz="2600" noProof="0" dirty="0" smtClean="0"/>
              <a:t>Implementation support</a:t>
            </a:r>
          </a:p>
          <a:p>
            <a:pPr lvl="1" eaLnBrk="1" hangingPunct="1"/>
            <a:r>
              <a:rPr lang="en-CA" altLang="fr-FR" sz="2600" noProof="0" dirty="0" smtClean="0"/>
              <a:t>Equipping staff </a:t>
            </a:r>
            <a:r>
              <a:rPr lang="en-CA" altLang="fr-FR" sz="2600" noProof="0" smtClean="0"/>
              <a:t>who provide services </a:t>
            </a:r>
            <a:r>
              <a:rPr lang="en-CA" altLang="fr-FR" sz="2600" noProof="0" dirty="0" smtClean="0"/>
              <a:t>to encourage and facilitate the active offer of French-language justice services in Saskatchewan</a:t>
            </a:r>
          </a:p>
          <a:p>
            <a:pPr marL="457200" lvl="1" indent="0" eaLnBrk="1" hangingPunct="1">
              <a:buNone/>
            </a:pPr>
            <a:r>
              <a:rPr lang="en-CA" altLang="fr-FR" sz="2600" i="1" noProof="0" dirty="0" smtClean="0"/>
              <a:t>Services to the Francophone community</a:t>
            </a:r>
          </a:p>
          <a:p>
            <a:pPr eaLnBrk="1" hangingPunct="1"/>
            <a:r>
              <a:rPr lang="en-CA" altLang="fr-FR" sz="2600" noProof="0" dirty="0" smtClean="0"/>
              <a:t>Information, outreach and referral of French-speaking individuals to French-language services and resources</a:t>
            </a:r>
          </a:p>
          <a:p>
            <a:pPr eaLnBrk="1" hangingPunct="1"/>
            <a:r>
              <a:rPr lang="en-CA" altLang="fr-FR" sz="2600" noProof="0" dirty="0" smtClean="0"/>
              <a:t>Legal resources in French</a:t>
            </a:r>
            <a:endParaRPr lang="en-CA" altLang="fr-FR" sz="2600" noProof="0" dirty="0"/>
          </a:p>
        </p:txBody>
      </p:sp>
      <p:pic>
        <p:nvPicPr>
          <p:cNvPr id="204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148792"/>
            <a:ext cx="3824112" cy="191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15</a:t>
            </a:fld>
            <a:endParaRPr lang="fr-CA" altLang="fr-FR"/>
          </a:p>
        </p:txBody>
      </p:sp>
    </p:spTree>
    <p:extLst>
      <p:ext uri="{BB962C8B-B14F-4D97-AF65-F5344CB8AC3E}">
        <p14:creationId xmlns:p14="http://schemas.microsoft.com/office/powerpoint/2010/main" val="604038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fr-FR" noProof="0" dirty="0" smtClean="0"/>
              <a:t>Thank You!</a:t>
            </a:r>
            <a:endParaRPr lang="en-CA" altLang="fr-FR" noProof="0" dirty="0"/>
          </a:p>
        </p:txBody>
      </p:sp>
      <p:sp>
        <p:nvSpPr>
          <p:cNvPr id="22531" name="Content Placeholder 2"/>
          <p:cNvSpPr>
            <a:spLocks noGrp="1"/>
          </p:cNvSpPr>
          <p:nvPr>
            <p:ph idx="1"/>
          </p:nvPr>
        </p:nvSpPr>
        <p:spPr>
          <a:xfrm>
            <a:off x="457200" y="1196752"/>
            <a:ext cx="8229600" cy="5400600"/>
          </a:xfrm>
        </p:spPr>
        <p:txBody>
          <a:bodyPr/>
          <a:lstStyle/>
          <a:p>
            <a:pPr>
              <a:buFont typeface="Arial" panose="020B0604020202020204" pitchFamily="34" charset="0"/>
              <a:buNone/>
            </a:pPr>
            <a:r>
              <a:rPr lang="en-CA" altLang="fr-FR" noProof="0" dirty="0" smtClean="0"/>
              <a:t>		</a:t>
            </a:r>
            <a:r>
              <a:rPr lang="en-CA" altLang="fr-FR" sz="2800" noProof="0" dirty="0" smtClean="0"/>
              <a:t>    Q</a:t>
            </a:r>
            <a:r>
              <a:rPr lang="en-CA" sz="2800" noProof="0" dirty="0" smtClean="0"/>
              <a:t>uestions, comments or suggestions?</a:t>
            </a:r>
          </a:p>
          <a:p>
            <a:pPr algn="ctr">
              <a:buNone/>
            </a:pPr>
            <a:r>
              <a:rPr lang="en-CA" altLang="fr-FR" sz="2400" noProof="0" dirty="0" smtClean="0"/>
              <a:t>		</a:t>
            </a:r>
          </a:p>
          <a:p>
            <a:pPr algn="ctr">
              <a:buNone/>
            </a:pPr>
            <a:endParaRPr lang="en-CA" altLang="fr-FR" sz="2400" noProof="0" dirty="0" smtClean="0"/>
          </a:p>
          <a:p>
            <a:pPr algn="ctr">
              <a:buNone/>
            </a:pPr>
            <a:endParaRPr lang="en-CA" altLang="fr-FR" sz="2400" noProof="0" dirty="0" smtClean="0"/>
          </a:p>
          <a:p>
            <a:pPr algn="ctr">
              <a:buNone/>
            </a:pPr>
            <a:endParaRPr lang="en-CA" altLang="fr-FR" sz="2400" noProof="0" dirty="0" smtClean="0"/>
          </a:p>
          <a:p>
            <a:pPr algn="ctr">
              <a:buNone/>
            </a:pPr>
            <a:r>
              <a:rPr lang="en-CA" altLang="fr-FR" sz="2400" noProof="0" dirty="0" smtClean="0"/>
              <a:t>1440—9th Avenue North, Suite 219 </a:t>
            </a:r>
            <a:br>
              <a:rPr lang="en-CA" altLang="fr-FR" sz="2400" noProof="0" dirty="0" smtClean="0"/>
            </a:br>
            <a:r>
              <a:rPr lang="en-CA" altLang="fr-FR" sz="2400" noProof="0" dirty="0" smtClean="0"/>
              <a:t>Regina, Saskatchewan  S4R 8B1</a:t>
            </a:r>
            <a:br>
              <a:rPr lang="en-CA" altLang="fr-FR" sz="2400" noProof="0" dirty="0" smtClean="0"/>
            </a:br>
            <a:r>
              <a:rPr lang="en-CA" altLang="fr-FR" sz="2400" noProof="0" dirty="0" smtClean="0"/>
              <a:t>Telephone: </a:t>
            </a:r>
            <a:r>
              <a:rPr lang="en-CA" altLang="fr-FR" sz="2400" noProof="0" dirty="0" smtClean="0">
                <a:hlinkClick r:id="rId3"/>
              </a:rPr>
              <a:t>306 924-8543</a:t>
            </a:r>
            <a:r>
              <a:rPr lang="en-CA" altLang="fr-FR" sz="2400" noProof="0" dirty="0" smtClean="0"/>
              <a:t>  |  </a:t>
            </a:r>
            <a:r>
              <a:rPr lang="en-CA" altLang="fr-FR" sz="2400" noProof="0" dirty="0" smtClean="0">
                <a:hlinkClick r:id="rId4"/>
              </a:rPr>
              <a:t>1 855-924-8543</a:t>
            </a:r>
            <a:endParaRPr lang="en-CA" altLang="fr-FR" sz="2400" noProof="0" dirty="0" smtClean="0"/>
          </a:p>
          <a:p>
            <a:pPr algn="ctr">
              <a:buFont typeface="Arial" panose="020B0604020202020204" pitchFamily="34" charset="0"/>
              <a:buNone/>
            </a:pPr>
            <a:endParaRPr lang="en-CA" altLang="fr-FR" sz="2400" dirty="0">
              <a:hlinkClick r:id="rId5"/>
            </a:endParaRPr>
          </a:p>
          <a:p>
            <a:pPr algn="ctr">
              <a:buFont typeface="Arial" panose="020B0604020202020204" pitchFamily="34" charset="0"/>
              <a:buNone/>
            </a:pPr>
            <a:r>
              <a:rPr lang="en-CA" altLang="fr-FR" sz="2400" noProof="0" dirty="0" smtClean="0">
                <a:hlinkClick r:id="rId5"/>
              </a:rPr>
              <a:t>saskinfojustice.ca</a:t>
            </a:r>
            <a:r>
              <a:rPr lang="en-CA" altLang="fr-FR" sz="2400" noProof="0" dirty="0" smtClean="0"/>
              <a:t> </a:t>
            </a:r>
          </a:p>
          <a:p>
            <a:pPr marL="0" lvl="0" indent="0" eaLnBrk="1" hangingPunct="1">
              <a:spcBef>
                <a:spcPct val="0"/>
              </a:spcBef>
              <a:buNone/>
            </a:pPr>
            <a:r>
              <a:rPr lang="fr-CA" sz="1400" dirty="0" smtClean="0">
                <a:solidFill>
                  <a:prstClr val="black"/>
                </a:solidFill>
                <a:latin typeface="Calibri" panose="020F0502020204030204" pitchFamily="34" charset="0"/>
                <a:cs typeface="Arial" panose="020B0604020202020204" pitchFamily="34" charset="0"/>
              </a:rPr>
              <a:t>																														         Copyright </a:t>
            </a:r>
            <a:r>
              <a:rPr lang="fr-CA" sz="1400" dirty="0">
                <a:solidFill>
                  <a:prstClr val="black"/>
                </a:solidFill>
                <a:latin typeface="Calibri" panose="020F0502020204030204" pitchFamily="34" charset="0"/>
                <a:cs typeface="Arial" panose="020B0604020202020204" pitchFamily="34" charset="0"/>
              </a:rPr>
              <a:t>AJEFS </a:t>
            </a:r>
            <a:r>
              <a:rPr lang="fr-CA" sz="1400" dirty="0" smtClean="0">
                <a:solidFill>
                  <a:prstClr val="black"/>
                </a:solidFill>
                <a:latin typeface="Calibri" panose="020F0502020204030204" pitchFamily="34" charset="0"/>
                <a:cs typeface="Arial" panose="020B0604020202020204" pitchFamily="34" charset="0"/>
              </a:rPr>
              <a:t>2019</a:t>
            </a:r>
            <a:endParaRPr lang="fr-FR" sz="1400" dirty="0">
              <a:solidFill>
                <a:prstClr val="black"/>
              </a:solidFill>
              <a:latin typeface="Calibri" panose="020F0502020204030204" pitchFamily="34" charset="0"/>
              <a:cs typeface="Arial" panose="020B0604020202020204" pitchFamily="34" charset="0"/>
            </a:endParaRPr>
          </a:p>
          <a:p>
            <a:pPr>
              <a:buFont typeface="Arial" panose="020B0604020202020204" pitchFamily="34" charset="0"/>
              <a:buNone/>
            </a:pPr>
            <a:endParaRPr lang="en-CA" altLang="fr-FR" noProof="0" dirty="0"/>
          </a:p>
        </p:txBody>
      </p:sp>
      <p:pic>
        <p:nvPicPr>
          <p:cNvPr id="2253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700808"/>
            <a:ext cx="3321702" cy="173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16</a:t>
            </a:fld>
            <a:endParaRPr lang="fr-CA" altLang="fr-FR" dirty="0"/>
          </a:p>
        </p:txBody>
      </p:sp>
      <p:pic>
        <p:nvPicPr>
          <p:cNvPr id="3" name="Image 2"/>
          <p:cNvPicPr>
            <a:picLocks noChangeAspect="1"/>
          </p:cNvPicPr>
          <p:nvPr/>
        </p:nvPicPr>
        <p:blipFill>
          <a:blip r:embed="rId7"/>
          <a:stretch>
            <a:fillRect/>
          </a:stretch>
        </p:blipFill>
        <p:spPr>
          <a:xfrm>
            <a:off x="5880845" y="6109630"/>
            <a:ext cx="487722" cy="487722"/>
          </a:xfrm>
          <a:prstGeom prst="rect">
            <a:avLst/>
          </a:prstGeom>
        </p:spPr>
      </p:pic>
    </p:spTree>
    <p:extLst>
      <p:ext uri="{BB962C8B-B14F-4D97-AF65-F5344CB8AC3E}">
        <p14:creationId xmlns:p14="http://schemas.microsoft.com/office/powerpoint/2010/main" val="2129528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Organizational Leadership</a:t>
            </a:r>
            <a:endParaRPr lang="en-CA" sz="3600" b="1" noProof="0" dirty="0"/>
          </a:p>
        </p:txBody>
      </p:sp>
      <p:sp>
        <p:nvSpPr>
          <p:cNvPr id="3" name="Espace réservé du contenu 2"/>
          <p:cNvSpPr>
            <a:spLocks noGrp="1"/>
          </p:cNvSpPr>
          <p:nvPr>
            <p:ph idx="1"/>
          </p:nvPr>
        </p:nvSpPr>
        <p:spPr>
          <a:xfrm>
            <a:off x="457200" y="1196752"/>
            <a:ext cx="8229600" cy="4929411"/>
          </a:xfrm>
        </p:spPr>
        <p:txBody>
          <a:bodyPr/>
          <a:lstStyle/>
          <a:p>
            <a:pPr marL="0" indent="0">
              <a:buNone/>
            </a:pPr>
            <a:endParaRPr lang="en-CA" sz="2300" b="1" noProof="0" dirty="0" smtClean="0"/>
          </a:p>
          <a:p>
            <a:pPr marL="0" indent="0">
              <a:buNone/>
            </a:pPr>
            <a:r>
              <a:rPr lang="en-CA" sz="2300" b="1" noProof="0" dirty="0" smtClean="0"/>
              <a:t>Embracing active offer is a question of organizational leadership:</a:t>
            </a:r>
          </a:p>
          <a:p>
            <a:pPr marL="0" indent="0">
              <a:buNone/>
            </a:pPr>
            <a:endParaRPr lang="en-CA" sz="2400" noProof="0" dirty="0" smtClean="0"/>
          </a:p>
          <a:p>
            <a:r>
              <a:rPr lang="en-CA" sz="2400" noProof="0" dirty="0" smtClean="0"/>
              <a:t>Intended for managers and staff working in the Saskatchewan court system, from chief justices, to clerks, to officers of the court and administrative staff</a:t>
            </a:r>
          </a:p>
          <a:p>
            <a:endParaRPr lang="en-CA" sz="2400" noProof="0" dirty="0" smtClean="0"/>
          </a:p>
          <a:p>
            <a:r>
              <a:rPr lang="en-CA" sz="2400" noProof="0" dirty="0" smtClean="0"/>
              <a:t>Also intended for those working in police forces, in related services and in law offices that could be called on to serve French-speaking people seeking assistance</a:t>
            </a:r>
            <a:endParaRPr lang="en-CA" noProof="0" dirty="0" smtClean="0"/>
          </a:p>
          <a:p>
            <a:pPr lvl="1"/>
            <a:endParaRPr lang="en-CA" sz="2000"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2</a:t>
            </a:fld>
            <a:endParaRPr lang="fr-CA" altLang="fr-FR"/>
          </a:p>
        </p:txBody>
      </p:sp>
    </p:spTree>
    <p:extLst>
      <p:ext uri="{BB962C8B-B14F-4D97-AF65-F5344CB8AC3E}">
        <p14:creationId xmlns:p14="http://schemas.microsoft.com/office/powerpoint/2010/main" val="3596737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Organizational Leadership</a:t>
            </a:r>
            <a:endParaRPr lang="en-CA" sz="3600" b="1" noProof="0" dirty="0"/>
          </a:p>
        </p:txBody>
      </p:sp>
      <p:sp>
        <p:nvSpPr>
          <p:cNvPr id="3" name="Espace réservé du contenu 2"/>
          <p:cNvSpPr>
            <a:spLocks noGrp="1"/>
          </p:cNvSpPr>
          <p:nvPr>
            <p:ph idx="1"/>
          </p:nvPr>
        </p:nvSpPr>
        <p:spPr>
          <a:xfrm>
            <a:off x="457200" y="1268760"/>
            <a:ext cx="8229600" cy="5087590"/>
          </a:xfrm>
        </p:spPr>
        <p:txBody>
          <a:bodyPr/>
          <a:lstStyle/>
          <a:p>
            <a:pPr marL="0" indent="0">
              <a:buNone/>
            </a:pPr>
            <a:r>
              <a:rPr lang="en-CA" sz="2600" b="1" noProof="0" dirty="0" smtClean="0"/>
              <a:t>A question of culture</a:t>
            </a:r>
          </a:p>
          <a:p>
            <a:pPr marL="0" indent="0">
              <a:buNone/>
            </a:pPr>
            <a:r>
              <a:rPr lang="en-CA" sz="2400" noProof="0" dirty="0" smtClean="0"/>
              <a:t>Leaders of an organization can play an important role by setting the tone for a change in organizational culture supportive of active offer</a:t>
            </a:r>
          </a:p>
          <a:p>
            <a:pPr marL="0" indent="0">
              <a:buNone/>
            </a:pPr>
            <a:endParaRPr lang="en-CA" sz="1200" noProof="0" dirty="0" smtClean="0"/>
          </a:p>
          <a:p>
            <a:pPr marL="0" indent="0">
              <a:buNone/>
            </a:pPr>
            <a:r>
              <a:rPr lang="en-CA" sz="2400" b="1" noProof="0" dirty="0" smtClean="0"/>
              <a:t>Objectives for organizational leaders: </a:t>
            </a:r>
          </a:p>
          <a:p>
            <a:r>
              <a:rPr lang="en-CA" sz="2300" noProof="0" dirty="0" smtClean="0"/>
              <a:t>Create a positive climate favourable to the implementation of active offer by providing basic information on the rights and responsibilities of all employees in a workplace oriented toward active offer</a:t>
            </a:r>
          </a:p>
          <a:p>
            <a:r>
              <a:rPr lang="en-CA" sz="2300" noProof="0" dirty="0" smtClean="0"/>
              <a:t>Be champions of active offer: actively promote the active offer of services in both official languages and provide a good example</a:t>
            </a:r>
          </a:p>
          <a:p>
            <a:endParaRPr lang="en-CA" sz="2300" noProof="0" dirty="0" smtClean="0"/>
          </a:p>
          <a:p>
            <a:pPr lvl="1"/>
            <a:endParaRPr lang="en-CA" sz="2000" noProof="0" dirty="0" smtClean="0"/>
          </a:p>
          <a:p>
            <a:endParaRPr lang="en-CA"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3</a:t>
            </a:fld>
            <a:endParaRPr lang="fr-CA" altLang="fr-FR" dirty="0"/>
          </a:p>
        </p:txBody>
      </p:sp>
    </p:spTree>
    <p:extLst>
      <p:ext uri="{BB962C8B-B14F-4D97-AF65-F5344CB8AC3E}">
        <p14:creationId xmlns:p14="http://schemas.microsoft.com/office/powerpoint/2010/main" val="340913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5760" y="635198"/>
            <a:ext cx="3634911" cy="610966"/>
          </a:xfrm>
        </p:spPr>
        <p:txBody>
          <a:bodyPr>
            <a:normAutofit/>
          </a:bodyPr>
          <a:lstStyle/>
          <a:p>
            <a:pPr algn="ctr"/>
            <a:r>
              <a:rPr lang="en-CA" sz="3200" b="1" noProof="0" dirty="0" smtClean="0"/>
              <a:t>Action Items (1)</a:t>
            </a:r>
            <a:endParaRPr lang="en-CA" sz="3200" b="1" noProof="0" dirty="0"/>
          </a:p>
        </p:txBody>
      </p:sp>
      <p:sp>
        <p:nvSpPr>
          <p:cNvPr id="3" name="Espace réservé du contenu 2"/>
          <p:cNvSpPr>
            <a:spLocks noGrp="1"/>
          </p:cNvSpPr>
          <p:nvPr>
            <p:ph idx="1"/>
          </p:nvPr>
        </p:nvSpPr>
        <p:spPr>
          <a:xfrm>
            <a:off x="1259632" y="1417638"/>
            <a:ext cx="7427168" cy="5107706"/>
          </a:xfrm>
        </p:spPr>
        <p:txBody>
          <a:bodyPr>
            <a:normAutofit lnSpcReduction="10000"/>
          </a:bodyPr>
          <a:lstStyle/>
          <a:p>
            <a:pPr marL="0" indent="0">
              <a:buNone/>
            </a:pPr>
            <a:r>
              <a:rPr lang="en-CA" sz="2600" b="1" noProof="0" dirty="0" smtClean="0">
                <a:latin typeface="Calibri" panose="020F0502020204030204" pitchFamily="34" charset="0"/>
                <a:cs typeface="Calibri" panose="020F0502020204030204" pitchFamily="34" charset="0"/>
              </a:rPr>
              <a:t>Engage and mobilize the entire organization around the active offer:</a:t>
            </a:r>
          </a:p>
          <a:p>
            <a:pPr>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Organize awareness-building sessions for staff on rights and obligations related to active offer (Reference </a:t>
            </a:r>
            <a:r>
              <a:rPr lang="en-CA" sz="2400" dirty="0">
                <a:latin typeface="Calibri" panose="020F0502020204030204" pitchFamily="34" charset="0"/>
                <a:cs typeface="Calibri" panose="020F0502020204030204" pitchFamily="34" charset="0"/>
              </a:rPr>
              <a:t>F</a:t>
            </a:r>
            <a:r>
              <a:rPr lang="en-CA" sz="2400" noProof="0" dirty="0" err="1" smtClean="0">
                <a:latin typeface="Calibri" panose="020F0502020204030204" pitchFamily="34" charset="0"/>
                <a:cs typeface="Calibri" panose="020F0502020204030204" pitchFamily="34" charset="0"/>
              </a:rPr>
              <a:t>ramework</a:t>
            </a:r>
            <a:r>
              <a:rPr lang="en-CA" sz="2400" noProof="0" dirty="0" smtClean="0">
                <a:latin typeface="Calibri" panose="020F0502020204030204" pitchFamily="34" charset="0"/>
                <a:cs typeface="Calibri" panose="020F0502020204030204" pitchFamily="34" charset="0"/>
              </a:rPr>
              <a:t>)</a:t>
            </a:r>
          </a:p>
          <a:p>
            <a:pPr>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Develop a vision of official languages for the organization (Includes articulating an organizational approach to active offer)</a:t>
            </a:r>
          </a:p>
          <a:p>
            <a:pPr>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Take the necessary measures to ensure the vision is understood across the organization, that it is implemented and that it is followed (Policy)</a:t>
            </a:r>
          </a:p>
          <a:p>
            <a:pPr>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Create a steering committee responsible for coordinating implementation</a:t>
            </a:r>
          </a:p>
          <a:p>
            <a:pPr marL="0" indent="0">
              <a:buNone/>
            </a:pPr>
            <a:endParaRPr lang="en-CA" noProof="0" dirty="0" smtClean="0"/>
          </a:p>
          <a:p>
            <a:endParaRPr lang="en-CA" noProof="0" dirty="0"/>
          </a:p>
        </p:txBody>
      </p:sp>
      <p:sp>
        <p:nvSpPr>
          <p:cNvPr id="4" name="Espace réservé du numéro de diapositive 3"/>
          <p:cNvSpPr>
            <a:spLocks noGrp="1"/>
          </p:cNvSpPr>
          <p:nvPr>
            <p:ph type="sldNum" sz="quarter" idx="12"/>
          </p:nvPr>
        </p:nvSpPr>
        <p:spPr>
          <a:xfrm>
            <a:off x="8086451" y="6342781"/>
            <a:ext cx="584978" cy="365125"/>
          </a:xfrm>
        </p:spPr>
        <p:txBody>
          <a:bodyPr/>
          <a:lstStyle/>
          <a:p>
            <a:fld id="{0890A999-F363-410F-BEC8-9DBC48E324C8}" type="slidenum">
              <a:rPr lang="fr-CA" altLang="fr-FR" sz="1200" smtClean="0">
                <a:solidFill>
                  <a:schemeClr val="tx1"/>
                </a:solidFill>
                <a:latin typeface="Calibri Light" panose="020F0302020204030204" pitchFamily="34" charset="0"/>
              </a:rPr>
              <a:pPr/>
              <a:t>4</a:t>
            </a:fld>
            <a:endParaRPr lang="fr-CA" altLang="fr-FR" sz="12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147400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5856" y="621247"/>
            <a:ext cx="3346879" cy="636463"/>
          </a:xfrm>
        </p:spPr>
        <p:txBody>
          <a:bodyPr>
            <a:normAutofit/>
          </a:bodyPr>
          <a:lstStyle/>
          <a:p>
            <a:pPr algn="ctr"/>
            <a:r>
              <a:rPr lang="en-CA" sz="3200" b="1" noProof="0" dirty="0" smtClean="0"/>
              <a:t>Action Items (2)</a:t>
            </a:r>
            <a:endParaRPr lang="en-CA" sz="3200" b="1" noProof="0" dirty="0"/>
          </a:p>
        </p:txBody>
      </p:sp>
      <p:sp>
        <p:nvSpPr>
          <p:cNvPr id="3" name="Espace réservé du contenu 2"/>
          <p:cNvSpPr>
            <a:spLocks noGrp="1"/>
          </p:cNvSpPr>
          <p:nvPr>
            <p:ph idx="1"/>
          </p:nvPr>
        </p:nvSpPr>
        <p:spPr>
          <a:xfrm>
            <a:off x="1333923" y="1281706"/>
            <a:ext cx="7780056" cy="5035698"/>
          </a:xfrm>
        </p:spPr>
        <p:txBody>
          <a:bodyPr>
            <a:normAutofit lnSpcReduction="10000"/>
          </a:bodyPr>
          <a:lstStyle/>
          <a:p>
            <a:pPr marL="0" indent="0">
              <a:buClrTx/>
              <a:buNone/>
            </a:pPr>
            <a:r>
              <a:rPr lang="en-CA" sz="2800" b="1" noProof="0" dirty="0" smtClean="0">
                <a:latin typeface="Calibri" panose="020F0502020204030204" pitchFamily="34" charset="0"/>
                <a:cs typeface="Calibri" panose="020F0502020204030204" pitchFamily="34" charset="0"/>
              </a:rPr>
              <a:t>Perform a situational/gap analysis</a:t>
            </a:r>
          </a:p>
          <a:p>
            <a:pPr>
              <a:buClrTx/>
              <a:buFont typeface="Arial" panose="020B0604020202020204" pitchFamily="34" charset="0"/>
              <a:buChar char="•"/>
            </a:pPr>
            <a:r>
              <a:rPr lang="en-CA" sz="2600" noProof="0" dirty="0" smtClean="0">
                <a:latin typeface="Calibri" panose="020F0502020204030204" pitchFamily="34" charset="0"/>
                <a:cs typeface="Calibri" panose="020F0502020204030204" pitchFamily="34" charset="0"/>
              </a:rPr>
              <a:t>Evaluate the organization: </a:t>
            </a:r>
          </a:p>
          <a:p>
            <a:pPr lvl="1">
              <a:buClrTx/>
              <a:buFont typeface="Arial" panose="020B0604020202020204" pitchFamily="34" charset="0"/>
              <a:buChar char="•"/>
            </a:pPr>
            <a:r>
              <a:rPr lang="en-CA" sz="2200" noProof="0" dirty="0" smtClean="0">
                <a:latin typeface="Calibri" panose="020F0502020204030204" pitchFamily="34" charset="0"/>
                <a:cs typeface="Calibri" panose="020F0502020204030204" pitchFamily="34" charset="0"/>
              </a:rPr>
              <a:t>Verify the visibility and quality of interior and exterior signage in both official languages</a:t>
            </a:r>
          </a:p>
          <a:p>
            <a:pPr lvl="1">
              <a:buClrTx/>
              <a:buFont typeface="Arial" panose="020B0604020202020204" pitchFamily="34" charset="0"/>
              <a:buChar char="•"/>
            </a:pPr>
            <a:r>
              <a:rPr lang="en-CA" sz="2200" noProof="0" dirty="0" smtClean="0">
                <a:latin typeface="Calibri" panose="020F0502020204030204" pitchFamily="34" charset="0"/>
                <a:cs typeface="Calibri" panose="020F0502020204030204" pitchFamily="34" charset="0"/>
              </a:rPr>
              <a:t>Verify the quality of bilingualism on the website</a:t>
            </a:r>
          </a:p>
          <a:p>
            <a:pPr lvl="1">
              <a:buClrTx/>
              <a:buFont typeface="Arial" panose="020B0604020202020204" pitchFamily="34" charset="0"/>
              <a:buChar char="•"/>
            </a:pPr>
            <a:r>
              <a:rPr lang="en-CA" sz="2200" noProof="0" dirty="0" smtClean="0">
                <a:latin typeface="Calibri" panose="020F0502020204030204" pitchFamily="34" charset="0"/>
                <a:cs typeface="Calibri" panose="020F0502020204030204" pitchFamily="34" charset="0"/>
              </a:rPr>
              <a:t>Assess written documents available to the public</a:t>
            </a:r>
          </a:p>
          <a:p>
            <a:pPr lvl="1">
              <a:buClrTx/>
              <a:buFont typeface="Arial" panose="020B0604020202020204" pitchFamily="34" charset="0"/>
              <a:buChar char="•"/>
            </a:pPr>
            <a:r>
              <a:rPr lang="en-CA" sz="2200" noProof="0" dirty="0" smtClean="0">
                <a:latin typeface="Calibri" panose="020F0502020204030204" pitchFamily="34" charset="0"/>
                <a:cs typeface="Calibri" panose="020F0502020204030204" pitchFamily="34" charset="0"/>
              </a:rPr>
              <a:t>Identify gaps in documentation</a:t>
            </a:r>
          </a:p>
          <a:p>
            <a:pPr lvl="1">
              <a:buClrTx/>
              <a:buFont typeface="Arial" panose="020B0604020202020204" pitchFamily="34" charset="0"/>
              <a:buChar char="•"/>
            </a:pPr>
            <a:r>
              <a:rPr lang="en-CA" sz="2200" noProof="0" dirty="0" smtClean="0">
                <a:latin typeface="Calibri" panose="020F0502020204030204" pitchFamily="34" charset="0"/>
                <a:cs typeface="Calibri" panose="020F0502020204030204" pitchFamily="34" charset="0"/>
              </a:rPr>
              <a:t>Assess human resources capable of expressing themselves in both official languages</a:t>
            </a:r>
          </a:p>
          <a:p>
            <a:pPr lvl="1">
              <a:buClrTx/>
              <a:buFont typeface="Arial" panose="020B0604020202020204" pitchFamily="34" charset="0"/>
              <a:buChar char="•"/>
            </a:pPr>
            <a:r>
              <a:rPr lang="en-CA" sz="2200" noProof="0" dirty="0" smtClean="0">
                <a:latin typeface="Calibri" panose="020F0502020204030204" pitchFamily="34" charset="0"/>
                <a:cs typeface="Calibri" panose="020F0502020204030204" pitchFamily="34" charset="0"/>
              </a:rPr>
              <a:t>Verify the allocation of bilingual staff to encourage active offer</a:t>
            </a:r>
          </a:p>
          <a:p>
            <a:pPr>
              <a:buClrTx/>
              <a:buFont typeface="Arial" panose="020B0604020202020204" pitchFamily="34" charset="0"/>
              <a:buChar char="•"/>
            </a:pPr>
            <a:r>
              <a:rPr lang="en-CA" sz="2600" noProof="0" dirty="0" smtClean="0">
                <a:latin typeface="Calibri" panose="020F0502020204030204" pitchFamily="34" charset="0"/>
                <a:cs typeface="Calibri" panose="020F0502020204030204" pitchFamily="34" charset="0"/>
              </a:rPr>
              <a:t>Undertake a community survey</a:t>
            </a:r>
            <a:endParaRPr lang="en-CA" sz="2600" noProof="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a:xfrm>
            <a:off x="8172400" y="6348308"/>
            <a:ext cx="504056" cy="365125"/>
          </a:xfrm>
        </p:spPr>
        <p:txBody>
          <a:bodyPr/>
          <a:lstStyle/>
          <a:p>
            <a:fld id="{0890A999-F363-410F-BEC8-9DBC48E324C8}" type="slidenum">
              <a:rPr lang="fr-CA" altLang="fr-FR" sz="1200" smtClean="0">
                <a:solidFill>
                  <a:schemeClr val="tx1"/>
                </a:solidFill>
                <a:latin typeface="Calibri Light" panose="020F0302020204030204" pitchFamily="34" charset="0"/>
              </a:rPr>
              <a:pPr/>
              <a:t>5</a:t>
            </a:fld>
            <a:endParaRPr lang="fr-CA" altLang="fr-FR" sz="12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178195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5760" y="635198"/>
            <a:ext cx="3706919" cy="572642"/>
          </a:xfrm>
        </p:spPr>
        <p:txBody>
          <a:bodyPr>
            <a:noAutofit/>
          </a:bodyPr>
          <a:lstStyle/>
          <a:p>
            <a:pPr algn="ctr"/>
            <a:r>
              <a:rPr lang="en-CA" sz="3200" b="1" noProof="0" dirty="0" smtClean="0"/>
              <a:t>Action Items (3) </a:t>
            </a:r>
            <a:endParaRPr lang="en-CA" sz="3200" b="1" noProof="0" dirty="0"/>
          </a:p>
        </p:txBody>
      </p:sp>
      <p:sp>
        <p:nvSpPr>
          <p:cNvPr id="3" name="Espace réservé du contenu 2"/>
          <p:cNvSpPr>
            <a:spLocks noGrp="1"/>
          </p:cNvSpPr>
          <p:nvPr>
            <p:ph idx="1"/>
          </p:nvPr>
        </p:nvSpPr>
        <p:spPr>
          <a:xfrm>
            <a:off x="1331639" y="1457400"/>
            <a:ext cx="7355160" cy="5400600"/>
          </a:xfrm>
        </p:spPr>
        <p:txBody>
          <a:bodyPr/>
          <a:lstStyle/>
          <a:p>
            <a:pPr marL="0" indent="0">
              <a:buNone/>
            </a:pPr>
            <a:r>
              <a:rPr lang="en-CA" sz="2800" b="1" noProof="0" dirty="0" smtClean="0">
                <a:latin typeface="Calibri" panose="020F0502020204030204" pitchFamily="34" charset="0"/>
                <a:cs typeface="Calibri" panose="020F0502020204030204" pitchFamily="34" charset="0"/>
              </a:rPr>
              <a:t>Planning for change</a:t>
            </a:r>
          </a:p>
          <a:p>
            <a:pPr marL="0" indent="0">
              <a:buNone/>
            </a:pPr>
            <a:r>
              <a:rPr lang="en-CA" sz="2400" b="1" i="1" noProof="0" dirty="0" smtClean="0">
                <a:latin typeface="Calibri" panose="020F0502020204030204" pitchFamily="34" charset="0"/>
                <a:cs typeface="Calibri" panose="020F0502020204030204" pitchFamily="34" charset="0"/>
              </a:rPr>
              <a:t>What can be implemented right away? In the medium term? Over the long term?</a:t>
            </a:r>
          </a:p>
          <a:p>
            <a:pPr>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Put in place structures, policies, processes and procedures that promote active offer</a:t>
            </a:r>
          </a:p>
          <a:p>
            <a:pPr>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Offer training to help existing staff members improve their language skills</a:t>
            </a:r>
          </a:p>
          <a:p>
            <a:pPr>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Announce training programs related to law and justice offered by community-based institutions</a:t>
            </a:r>
          </a:p>
          <a:p>
            <a:pPr>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Address gaps in bilingual staffing</a:t>
            </a:r>
            <a:endParaRPr lang="en-CA" noProof="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a:xfrm>
            <a:off x="8101821" y="6381328"/>
            <a:ext cx="584978" cy="365125"/>
          </a:xfrm>
        </p:spPr>
        <p:txBody>
          <a:bodyPr/>
          <a:lstStyle/>
          <a:p>
            <a:fld id="{0890A999-F363-410F-BEC8-9DBC48E324C8}" type="slidenum">
              <a:rPr lang="fr-CA" altLang="fr-FR" sz="1200" smtClean="0">
                <a:solidFill>
                  <a:schemeClr val="tx1"/>
                </a:solidFill>
                <a:latin typeface="Calibri Light" panose="020F0302020204030204" pitchFamily="34" charset="0"/>
              </a:rPr>
              <a:pPr/>
              <a:t>6</a:t>
            </a:fld>
            <a:endParaRPr lang="fr-CA" altLang="fr-FR" sz="12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7934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744" y="736235"/>
            <a:ext cx="3778927" cy="649512"/>
          </a:xfrm>
        </p:spPr>
        <p:txBody>
          <a:bodyPr>
            <a:normAutofit/>
          </a:bodyPr>
          <a:lstStyle/>
          <a:p>
            <a:r>
              <a:rPr lang="en-CA" sz="3200" b="1" noProof="0" dirty="0" smtClean="0"/>
              <a:t>Action Items (4)</a:t>
            </a:r>
            <a:endParaRPr lang="en-CA" sz="3200" b="1" noProof="0" dirty="0"/>
          </a:p>
        </p:txBody>
      </p:sp>
      <p:sp>
        <p:nvSpPr>
          <p:cNvPr id="3" name="Espace réservé du contenu 2"/>
          <p:cNvSpPr>
            <a:spLocks noGrp="1"/>
          </p:cNvSpPr>
          <p:nvPr>
            <p:ph idx="1"/>
          </p:nvPr>
        </p:nvSpPr>
        <p:spPr>
          <a:xfrm>
            <a:off x="1115616" y="1417638"/>
            <a:ext cx="7571184" cy="4819674"/>
          </a:xfrm>
        </p:spPr>
        <p:txBody>
          <a:bodyPr>
            <a:normAutofit fontScale="92500" lnSpcReduction="10000"/>
          </a:bodyPr>
          <a:lstStyle/>
          <a:p>
            <a:pPr marL="0" indent="0">
              <a:buNone/>
            </a:pPr>
            <a:r>
              <a:rPr lang="en-CA" sz="2600" b="1" noProof="0" dirty="0" smtClean="0">
                <a:latin typeface="Calibri" panose="020F0502020204030204" pitchFamily="34" charset="0"/>
                <a:cs typeface="Calibri" panose="020F0502020204030204" pitchFamily="34" charset="0"/>
              </a:rPr>
              <a:t>Track Progress</a:t>
            </a:r>
          </a:p>
          <a:p>
            <a:pPr>
              <a:buClrTx/>
              <a:buFont typeface="Arial" panose="020B0604020202020204" pitchFamily="34" charset="0"/>
              <a:buChar char="•"/>
            </a:pPr>
            <a:r>
              <a:rPr lang="en-CA" sz="2500" noProof="0" dirty="0" smtClean="0">
                <a:latin typeface="Calibri" panose="020F0502020204030204" pitchFamily="34" charset="0"/>
                <a:cs typeface="Calibri" panose="020F0502020204030204" pitchFamily="34" charset="0"/>
              </a:rPr>
              <a:t>Put in place a participatory monitoring mechanism that encourages staff to contribute directly or indirectly to active offer, to identify everyday problems and to find or recommend solutions</a:t>
            </a:r>
          </a:p>
          <a:p>
            <a:pPr>
              <a:buClrTx/>
              <a:buFont typeface="Arial" panose="020B0604020202020204" pitchFamily="34" charset="0"/>
              <a:buChar char="•"/>
            </a:pPr>
            <a:endParaRPr lang="en-CA" sz="1200" noProof="0" dirty="0" smtClean="0">
              <a:latin typeface="Calibri" panose="020F0502020204030204" pitchFamily="34" charset="0"/>
              <a:cs typeface="Calibri" panose="020F0502020204030204" pitchFamily="34" charset="0"/>
            </a:endParaRPr>
          </a:p>
          <a:p>
            <a:pPr>
              <a:buClrTx/>
              <a:buFont typeface="Arial" panose="020B0604020202020204" pitchFamily="34" charset="0"/>
              <a:buChar char="•"/>
            </a:pPr>
            <a:r>
              <a:rPr lang="en-CA" sz="2500" noProof="0" dirty="0" smtClean="0">
                <a:latin typeface="Calibri" panose="020F0502020204030204" pitchFamily="34" charset="0"/>
                <a:cs typeface="Calibri" panose="020F0502020204030204" pitchFamily="34" charset="0"/>
              </a:rPr>
              <a:t>Put in place an ongoing assessment mechanism for tracking the quality of service provided to clients</a:t>
            </a:r>
          </a:p>
          <a:p>
            <a:pPr marL="342900" lvl="1" indent="-342900">
              <a:buClrTx/>
              <a:buFont typeface="Arial" panose="020B0604020202020204" pitchFamily="34" charset="0"/>
              <a:buChar char="•"/>
            </a:pPr>
            <a:endParaRPr lang="en-CA" sz="1200" noProof="0" dirty="0" smtClean="0">
              <a:latin typeface="Calibri" panose="020F0502020204030204" pitchFamily="34" charset="0"/>
              <a:cs typeface="Calibri" panose="020F0502020204030204" pitchFamily="34" charset="0"/>
            </a:endParaRPr>
          </a:p>
          <a:p>
            <a:pPr marL="342900" lvl="1" indent="-342900">
              <a:buClrTx/>
              <a:buFont typeface="Arial" panose="020B0604020202020204" pitchFamily="34" charset="0"/>
              <a:buChar char="•"/>
            </a:pPr>
            <a:r>
              <a:rPr lang="en-CA" sz="2500" noProof="0" dirty="0" smtClean="0">
                <a:latin typeface="Calibri" panose="020F0502020204030204" pitchFamily="34" charset="0"/>
                <a:cs typeface="Calibri" panose="020F0502020204030204" pitchFamily="34" charset="0"/>
              </a:rPr>
              <a:t>At least annually, perform a situational analysis of the active offer of French-language services by the organization and adopt an improvement plan based on observed results</a:t>
            </a:r>
          </a:p>
          <a:p>
            <a:pPr marL="342900" lvl="1" indent="-342900">
              <a:buFont typeface="Arial" panose="020B0604020202020204" pitchFamily="34" charset="0"/>
              <a:buChar char="•"/>
            </a:pPr>
            <a:endParaRPr lang="en-CA" sz="2500" noProof="0" dirty="0"/>
          </a:p>
        </p:txBody>
      </p:sp>
      <p:sp>
        <p:nvSpPr>
          <p:cNvPr id="4" name="Espace réservé du numéro de diapositive 3"/>
          <p:cNvSpPr>
            <a:spLocks noGrp="1"/>
          </p:cNvSpPr>
          <p:nvPr>
            <p:ph type="sldNum" sz="quarter" idx="12"/>
          </p:nvPr>
        </p:nvSpPr>
        <p:spPr>
          <a:xfrm>
            <a:off x="8110736" y="6381328"/>
            <a:ext cx="576064" cy="365125"/>
          </a:xfrm>
        </p:spPr>
        <p:txBody>
          <a:bodyPr/>
          <a:lstStyle/>
          <a:p>
            <a:fld id="{0890A999-F363-410F-BEC8-9DBC48E324C8}" type="slidenum">
              <a:rPr lang="fr-CA" altLang="fr-FR" sz="1200" smtClean="0">
                <a:solidFill>
                  <a:schemeClr val="tx1"/>
                </a:solidFill>
                <a:latin typeface="Calibri Light" panose="020F0302020204030204" pitchFamily="34" charset="0"/>
                <a:cs typeface="Calibri" panose="020F0502020204030204" pitchFamily="34" charset="0"/>
              </a:rPr>
              <a:pPr/>
              <a:t>7</a:t>
            </a:fld>
            <a:endParaRPr lang="fr-CA" altLang="fr-FR" sz="1200" dirty="0">
              <a:solidFill>
                <a:schemeClr val="tx1"/>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60595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824" y="692696"/>
            <a:ext cx="3706919" cy="716658"/>
          </a:xfrm>
        </p:spPr>
        <p:txBody>
          <a:bodyPr>
            <a:normAutofit/>
          </a:bodyPr>
          <a:lstStyle/>
          <a:p>
            <a:r>
              <a:rPr lang="en-CA" sz="3200" b="1" noProof="0" dirty="0" smtClean="0">
                <a:solidFill>
                  <a:srgbClr val="000000"/>
                </a:solidFill>
              </a:rPr>
              <a:t>Action Items (5) </a:t>
            </a:r>
            <a:endParaRPr lang="en-CA" sz="3200" b="1" noProof="0" dirty="0">
              <a:solidFill>
                <a:srgbClr val="000000"/>
              </a:solidFill>
            </a:endParaRPr>
          </a:p>
        </p:txBody>
      </p:sp>
      <p:sp>
        <p:nvSpPr>
          <p:cNvPr id="3" name="Espace réservé du contenu 2"/>
          <p:cNvSpPr>
            <a:spLocks noGrp="1"/>
          </p:cNvSpPr>
          <p:nvPr>
            <p:ph idx="1"/>
          </p:nvPr>
        </p:nvSpPr>
        <p:spPr>
          <a:xfrm>
            <a:off x="1475656" y="1556792"/>
            <a:ext cx="7351233" cy="4752528"/>
          </a:xfrm>
        </p:spPr>
        <p:txBody>
          <a:bodyPr>
            <a:normAutofit/>
          </a:bodyPr>
          <a:lstStyle/>
          <a:p>
            <a:pPr marL="0" indent="0">
              <a:buNone/>
            </a:pPr>
            <a:r>
              <a:rPr lang="en-CA" sz="2800" b="1" noProof="0" dirty="0" smtClean="0">
                <a:solidFill>
                  <a:srgbClr val="000000"/>
                </a:solidFill>
                <a:latin typeface="Calibri" panose="020F0502020204030204" pitchFamily="34" charset="0"/>
                <a:cs typeface="Calibri" panose="020F0502020204030204" pitchFamily="34" charset="0"/>
              </a:rPr>
              <a:t>Work Together</a:t>
            </a:r>
          </a:p>
          <a:p>
            <a:pPr>
              <a:buClrTx/>
              <a:buFont typeface="Arial" panose="020B0604020202020204" pitchFamily="34" charset="0"/>
              <a:buChar char="•"/>
            </a:pPr>
            <a:r>
              <a:rPr lang="en-CA" sz="2400" noProof="0" dirty="0" smtClean="0">
                <a:solidFill>
                  <a:srgbClr val="000000"/>
                </a:solidFill>
                <a:latin typeface="Calibri" panose="020F0502020204030204" pitchFamily="34" charset="0"/>
                <a:cs typeface="Calibri" panose="020F0502020204030204" pitchFamily="34" charset="0"/>
              </a:rPr>
              <a:t>Consult and work collaboratively with Francophone communities and their representatives—organizations and institutions</a:t>
            </a:r>
          </a:p>
          <a:p>
            <a:pPr>
              <a:buClrTx/>
              <a:buFont typeface="Arial" panose="020B0604020202020204" pitchFamily="34" charset="0"/>
              <a:buChar char="•"/>
            </a:pPr>
            <a:r>
              <a:rPr lang="en-CA" sz="2400" noProof="0" dirty="0" smtClean="0">
                <a:solidFill>
                  <a:srgbClr val="000000"/>
                </a:solidFill>
                <a:latin typeface="Calibri" panose="020F0502020204030204" pitchFamily="34" charset="0"/>
                <a:cs typeface="Calibri" panose="020F0502020204030204" pitchFamily="34" charset="0"/>
              </a:rPr>
              <a:t>Establish partnerships based on the action plan, available resources and needs</a:t>
            </a:r>
          </a:p>
          <a:p>
            <a:pPr>
              <a:buClrTx/>
              <a:buFont typeface="Arial" panose="020B0604020202020204" pitchFamily="34" charset="0"/>
              <a:buChar char="•"/>
            </a:pPr>
            <a:r>
              <a:rPr lang="en-CA" sz="2400" noProof="0" dirty="0" smtClean="0">
                <a:solidFill>
                  <a:srgbClr val="000000"/>
                </a:solidFill>
                <a:latin typeface="Calibri" panose="020F0502020204030204" pitchFamily="34" charset="0"/>
                <a:cs typeface="Calibri" panose="020F0502020204030204" pitchFamily="34" charset="0"/>
              </a:rPr>
              <a:t>Seek to continuously improve the working environment so it remains conducive to the use of both official languages</a:t>
            </a:r>
          </a:p>
          <a:p>
            <a:endParaRPr lang="en-CA" sz="2800" noProof="0" dirty="0">
              <a:solidFill>
                <a:schemeClr val="tx2"/>
              </a:solidFill>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a:xfrm>
            <a:off x="8244408" y="6311056"/>
            <a:ext cx="432048" cy="546944"/>
          </a:xfrm>
        </p:spPr>
        <p:txBody>
          <a:bodyPr/>
          <a:lstStyle/>
          <a:p>
            <a:fld id="{0890A999-F363-410F-BEC8-9DBC48E324C8}" type="slidenum">
              <a:rPr lang="fr-CA" altLang="fr-FR" sz="1200" smtClean="0">
                <a:solidFill>
                  <a:srgbClr val="000000"/>
                </a:solidFill>
                <a:latin typeface="Calibri Light" panose="020F0302020204030204" pitchFamily="34" charset="0"/>
                <a:cs typeface="Calibri" panose="020F0502020204030204" pitchFamily="34" charset="0"/>
              </a:rPr>
              <a:pPr/>
              <a:t>8</a:t>
            </a:fld>
            <a:endParaRPr lang="fr-CA" altLang="fr-FR" sz="1200" dirty="0">
              <a:solidFill>
                <a:srgbClr val="000000"/>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4452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CA" altLang="fr-FR" noProof="0" dirty="0"/>
          </a:p>
        </p:txBody>
      </p:sp>
      <p:sp>
        <p:nvSpPr>
          <p:cNvPr id="14339" name="Content Placeholder 2"/>
          <p:cNvSpPr>
            <a:spLocks noGrp="1"/>
          </p:cNvSpPr>
          <p:nvPr>
            <p:ph idx="1"/>
          </p:nvPr>
        </p:nvSpPr>
        <p:spPr/>
        <p:txBody>
          <a:bodyPr/>
          <a:lstStyle/>
          <a:p>
            <a:pPr eaLnBrk="1" hangingPunct="1"/>
            <a:r>
              <a:rPr lang="en-CA" altLang="fr-FR" sz="3600" b="1" noProof="0" dirty="0" smtClean="0"/>
              <a:t>Active offer is a systemic and collective issue</a:t>
            </a:r>
          </a:p>
          <a:p>
            <a:pPr lvl="1" eaLnBrk="1" hangingPunct="1"/>
            <a:r>
              <a:rPr lang="en-CA" altLang="fr-FR" noProof="0" dirty="0" smtClean="0"/>
              <a:t>Government</a:t>
            </a:r>
          </a:p>
          <a:p>
            <a:pPr lvl="1" eaLnBrk="1" hangingPunct="1"/>
            <a:r>
              <a:rPr lang="en-CA" altLang="fr-FR" noProof="0" dirty="0" smtClean="0"/>
              <a:t>Justice system</a:t>
            </a:r>
          </a:p>
          <a:p>
            <a:pPr lvl="1" eaLnBrk="1" hangingPunct="1"/>
            <a:r>
              <a:rPr lang="en-CA" altLang="fr-FR" noProof="0" dirty="0" smtClean="0"/>
              <a:t>Legal professionals</a:t>
            </a:r>
          </a:p>
          <a:p>
            <a:pPr lvl="1" eaLnBrk="1" hangingPunct="1"/>
            <a:r>
              <a:rPr lang="en-CA" altLang="fr-FR" noProof="0" dirty="0" smtClean="0"/>
              <a:t>Related services</a:t>
            </a:r>
          </a:p>
          <a:p>
            <a:pPr lvl="1" eaLnBrk="1" hangingPunct="1"/>
            <a:r>
              <a:rPr lang="en-CA" altLang="fr-FR" noProof="0" dirty="0" smtClean="0"/>
              <a:t>Community </a:t>
            </a:r>
            <a:endParaRPr lang="en-CA" altLang="fr-FR" noProof="0" dirty="0"/>
          </a:p>
        </p:txBody>
      </p:sp>
      <p:pic>
        <p:nvPicPr>
          <p:cNvPr id="1434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3643313"/>
            <a:ext cx="3370262"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9</a:t>
            </a:fld>
            <a:endParaRPr lang="fr-CA" altLang="fr-FR"/>
          </a:p>
        </p:txBody>
      </p:sp>
    </p:spTree>
    <p:extLst>
      <p:ext uri="{BB962C8B-B14F-4D97-AF65-F5344CB8AC3E}">
        <p14:creationId xmlns:p14="http://schemas.microsoft.com/office/powerpoint/2010/main" val="1611122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in">
  <a:themeElements>
    <a:clrScheme name="Personnalisé 28">
      <a:dk1>
        <a:sysClr val="windowText" lastClr="000000"/>
      </a:dk1>
      <a:lt1>
        <a:srgbClr val="FDD813"/>
      </a:lt1>
      <a:dk2>
        <a:srgbClr val="FDD813"/>
      </a:dk2>
      <a:lt2>
        <a:srgbClr val="FFFFFF"/>
      </a:lt2>
      <a:accent1>
        <a:srgbClr val="FDD813"/>
      </a:accent1>
      <a:accent2>
        <a:srgbClr val="18833F"/>
      </a:accent2>
      <a:accent3>
        <a:srgbClr val="136EB7"/>
      </a:accent3>
      <a:accent4>
        <a:srgbClr val="BCBDC1"/>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Brin">
  <a:themeElements>
    <a:clrScheme name="Personnalisé 27">
      <a:dk1>
        <a:sysClr val="windowText" lastClr="000000"/>
      </a:dk1>
      <a:lt1>
        <a:sysClr val="window" lastClr="FFFFFF"/>
      </a:lt1>
      <a:dk2>
        <a:srgbClr val="136EB7"/>
      </a:dk2>
      <a:lt2>
        <a:srgbClr val="FFFFFF"/>
      </a:lt2>
      <a:accent1>
        <a:srgbClr val="136EB7"/>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2_Brin">
  <a:themeElements>
    <a:clrScheme name="Personnalisé 26">
      <a:dk1>
        <a:sysClr val="windowText" lastClr="000000"/>
      </a:dk1>
      <a:lt1>
        <a:sysClr val="window" lastClr="FFFFFF"/>
      </a:lt1>
      <a:dk2>
        <a:srgbClr val="18833F"/>
      </a:dk2>
      <a:lt2>
        <a:srgbClr val="FFFFFF"/>
      </a:lt2>
      <a:accent1>
        <a:srgbClr val="18833F"/>
      </a:accent1>
      <a:accent2>
        <a:srgbClr val="FDD813"/>
      </a:accent2>
      <a:accent3>
        <a:srgbClr val="136EB7"/>
      </a:accent3>
      <a:accent4>
        <a:srgbClr val="BCBDC1"/>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3_Brin">
  <a:themeElements>
    <a:clrScheme name="Personnalisé 43">
      <a:dk1>
        <a:sysClr val="windowText" lastClr="000000"/>
      </a:dk1>
      <a:lt1>
        <a:srgbClr val="FFFFFF"/>
      </a:lt1>
      <a:dk2>
        <a:srgbClr val="9FA1A7"/>
      </a:dk2>
      <a:lt2>
        <a:srgbClr val="FFFFFF"/>
      </a:lt2>
      <a:accent1>
        <a:srgbClr val="9FA1A7"/>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4_Brin">
  <a:themeElements>
    <a:clrScheme name="Personnalisé 42">
      <a:dk1>
        <a:srgbClr val="FFFFFF"/>
      </a:dk1>
      <a:lt1>
        <a:sysClr val="window" lastClr="FFFFFF"/>
      </a:lt1>
      <a:dk2>
        <a:srgbClr val="FF9900"/>
      </a:dk2>
      <a:lt2>
        <a:srgbClr val="FFFFFF"/>
      </a:lt2>
      <a:accent1>
        <a:srgbClr val="FF99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17100</TotalTime>
  <Words>1763</Words>
  <Application>Microsoft Office PowerPoint</Application>
  <PresentationFormat>Affichage à l'écran (4:3)</PresentationFormat>
  <Paragraphs>221</Paragraphs>
  <Slides>16</Slides>
  <Notes>16</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16</vt:i4>
      </vt:variant>
    </vt:vector>
  </HeadingPairs>
  <TitlesOfParts>
    <vt:vector size="29" baseType="lpstr">
      <vt:lpstr>Arial</vt:lpstr>
      <vt:lpstr>Calibri</vt:lpstr>
      <vt:lpstr>Calibri Light</vt:lpstr>
      <vt:lpstr>Cambria</vt:lpstr>
      <vt:lpstr>Century Gothic</vt:lpstr>
      <vt:lpstr>Wingdings</vt:lpstr>
      <vt:lpstr>Wingdings 3</vt:lpstr>
      <vt:lpstr>Office Theme</vt:lpstr>
      <vt:lpstr>Brin</vt:lpstr>
      <vt:lpstr>1_Brin</vt:lpstr>
      <vt:lpstr>2_Brin</vt:lpstr>
      <vt:lpstr>3_Brin</vt:lpstr>
      <vt:lpstr>4_Brin</vt:lpstr>
      <vt:lpstr>Active Offer of Justice  Services in French</vt:lpstr>
      <vt:lpstr>Organizational Leadership</vt:lpstr>
      <vt:lpstr>Organizational Leadership</vt:lpstr>
      <vt:lpstr>Action Items (1)</vt:lpstr>
      <vt:lpstr>Action Items (2)</vt:lpstr>
      <vt:lpstr>Action Items (3) </vt:lpstr>
      <vt:lpstr>Action Items (4)</vt:lpstr>
      <vt:lpstr>Action Items (5) </vt:lpstr>
      <vt:lpstr>Présentation PowerPoint</vt:lpstr>
      <vt:lpstr>Exercising Ethical and Collaborative Leadership at all Levels</vt:lpstr>
      <vt:lpstr>Collaboration Between Multiple Partners</vt:lpstr>
      <vt:lpstr>Results </vt:lpstr>
      <vt:lpstr>In a nutshell</vt:lpstr>
      <vt:lpstr>Centre Info-Justice</vt:lpstr>
      <vt:lpstr>Présentation PowerPoint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active de services de justice en français</dc:title>
  <dc:creator>André J Lalonde</dc:creator>
  <cp:lastModifiedBy>User</cp:lastModifiedBy>
  <cp:revision>270</cp:revision>
  <cp:lastPrinted>2017-05-18T18:15:33Z</cp:lastPrinted>
  <dcterms:created xsi:type="dcterms:W3CDTF">2015-09-22T19:20:58Z</dcterms:created>
  <dcterms:modified xsi:type="dcterms:W3CDTF">2019-02-05T22:15:27Z</dcterms:modified>
</cp:coreProperties>
</file>