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31"/>
  </p:notesMasterIdLst>
  <p:handoutMasterIdLst>
    <p:handoutMasterId r:id="rId32"/>
  </p:handoutMasterIdLst>
  <p:sldIdLst>
    <p:sldId id="256" r:id="rId6"/>
    <p:sldId id="347" r:id="rId7"/>
    <p:sldId id="348" r:id="rId8"/>
    <p:sldId id="319" r:id="rId9"/>
    <p:sldId id="299" r:id="rId10"/>
    <p:sldId id="354" r:id="rId11"/>
    <p:sldId id="342" r:id="rId12"/>
    <p:sldId id="257" r:id="rId13"/>
    <p:sldId id="353" r:id="rId14"/>
    <p:sldId id="352" r:id="rId15"/>
    <p:sldId id="338" r:id="rId16"/>
    <p:sldId id="339" r:id="rId17"/>
    <p:sldId id="351" r:id="rId18"/>
    <p:sldId id="332" r:id="rId19"/>
    <p:sldId id="326" r:id="rId20"/>
    <p:sldId id="328" r:id="rId21"/>
    <p:sldId id="330" r:id="rId22"/>
    <p:sldId id="329" r:id="rId23"/>
    <p:sldId id="334" r:id="rId24"/>
    <p:sldId id="343" r:id="rId25"/>
    <p:sldId id="337" r:id="rId26"/>
    <p:sldId id="350" r:id="rId27"/>
    <p:sldId id="295" r:id="rId28"/>
    <p:sldId id="272" r:id="rId29"/>
    <p:sldId id="349" r:id="rId30"/>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Watt" initials="SW" lastIdx="1" clrIdx="0">
    <p:extLst/>
  </p:cmAuthor>
  <p:cmAuthor id="2" name="Steven Watt" initials="SW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BFD"/>
    <a:srgbClr val="F5F6F8"/>
    <a:srgbClr val="FCFCFE"/>
    <a:srgbClr val="F6F7F9"/>
    <a:srgbClr val="188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1" autoAdjust="0"/>
    <p:restoredTop sz="68192" autoAdjust="0"/>
  </p:normalViewPr>
  <p:slideViewPr>
    <p:cSldViewPr>
      <p:cViewPr varScale="1">
        <p:scale>
          <a:sx n="63" d="100"/>
          <a:sy n="63" d="100"/>
        </p:scale>
        <p:origin x="1872" y="60"/>
      </p:cViewPr>
      <p:guideLst>
        <p:guide orient="horz" pos="2160"/>
        <p:guide pos="2880"/>
      </p:guideLst>
    </p:cSldViewPr>
  </p:slideViewPr>
  <p:outlineViewPr>
    <p:cViewPr>
      <p:scale>
        <a:sx n="33" d="100"/>
        <a:sy n="33" d="100"/>
      </p:scale>
      <p:origin x="0" y="-19752"/>
    </p:cViewPr>
  </p:outlineViewPr>
  <p:notesTextViewPr>
    <p:cViewPr>
      <p:scale>
        <a:sx n="140" d="100"/>
        <a:sy n="140" d="100"/>
      </p:scale>
      <p:origin x="0" y="0"/>
    </p:cViewPr>
  </p:notesTextViewPr>
  <p:sorterViewPr>
    <p:cViewPr>
      <p:scale>
        <a:sx n="66" d="100"/>
        <a:sy n="66" d="100"/>
      </p:scale>
      <p:origin x="0" y="-629"/>
    </p:cViewPr>
  </p:sorterViewPr>
  <p:notesViewPr>
    <p:cSldViewPr>
      <p:cViewPr>
        <p:scale>
          <a:sx n="164" d="100"/>
          <a:sy n="164" d="100"/>
        </p:scale>
        <p:origin x="4176" y="-14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1-22T14:36:25.820" idx="1">
    <p:pos x="5178" y="329"/>
    <p:text>The Active Offer of French-language Services</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2T11:03:00.727" idx="1">
    <p:pos x="5323" y="357"/>
    <p:text>- Leadership systémique = Systemic leadership
- Direction des affaires francophones de la Saskatchewan = Saskatchewan Francophone Affairs Branch
- Ministère de la Justice de la Saskatchewan = Saskatchewan Ministry of Justice 
- Le Barreau de la Saskatchewan = Law Society of Saskatchewan
- Gendarmerie royale du Canada = Royal Canadian Mounted Police
- Organismes et institutions = Organizations and institutions
- Public d'expression française = French-speaking public
- Comité consultatif matière d'affaires francophones = Advisory Committee on Francophone Affairs
- Patrimoine canadien = Canadian Heritage
- Offre active = Active offer
*Est-ce que "Pro Bono Saskatchewan" devrait être "Pro Bono Law Saskatchewan"? Voir https://www.pblsask.ca/</p:text>
    <p:extLst mod="1">
      <p:ext uri="{C676402C-5697-4E1C-873F-D02D1690AC5C}">
        <p15:threadingInfo xmlns:p15="http://schemas.microsoft.com/office/powerpoint/2012/main" timeZoneBias="21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851343" y="0"/>
            <a:ext cx="2946347" cy="496491"/>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9431599"/>
            <a:ext cx="2946347" cy="496491"/>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851343" y="0"/>
            <a:ext cx="2946347" cy="498215"/>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hac-aspc.gc.ca/ph-sp/determinants/determinants-fra.php#socia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skinfojustice.ca/public/droits-linguistiqu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Webinar intended for Saskatchewan Francophones and Francophiles, as well as the organizations and institutions</a:t>
            </a:r>
            <a:r>
              <a:rPr lang="en-CA" sz="1200" baseline="0" dirty="0" smtClean="0"/>
              <a:t> that represent them. </a:t>
            </a:r>
            <a:endParaRPr lang="en-CA" sz="1200" dirty="0" smtClean="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So if I understand</a:t>
            </a:r>
            <a:r>
              <a:rPr lang="en-CA" baseline="0" noProof="0" dirty="0" smtClean="0"/>
              <a:t> correctly, the active offer of French-language services to Francophone</a:t>
            </a:r>
            <a:r>
              <a:rPr lang="en-CA" noProof="0" dirty="0" smtClean="0"/>
              <a:t>s </a:t>
            </a:r>
            <a:r>
              <a:rPr lang="en-CA" baseline="0" noProof="0" dirty="0" smtClean="0"/>
              <a:t>is a question of </a:t>
            </a:r>
            <a:r>
              <a:rPr lang="en-CA" b="1" baseline="0" noProof="0" dirty="0" smtClean="0"/>
              <a:t>rights</a:t>
            </a:r>
            <a:r>
              <a:rPr lang="en-CA" baseline="0" noProof="0" dirty="0" smtClean="0"/>
              <a:t>, </a:t>
            </a:r>
            <a:r>
              <a:rPr lang="en-CA" b="1" baseline="0" noProof="0" dirty="0" smtClean="0"/>
              <a:t>responsibilities</a:t>
            </a:r>
            <a:r>
              <a:rPr lang="en-CA" baseline="0" noProof="0" dirty="0" smtClean="0"/>
              <a:t>, </a:t>
            </a:r>
            <a:r>
              <a:rPr lang="en-CA" b="1" baseline="0" noProof="0" dirty="0" smtClean="0"/>
              <a:t>quality</a:t>
            </a:r>
            <a:r>
              <a:rPr lang="en-CA" baseline="0" noProof="0" dirty="0" smtClean="0"/>
              <a:t> </a:t>
            </a:r>
            <a:r>
              <a:rPr lang="en-CA" b="1" baseline="0" noProof="0" dirty="0" smtClean="0"/>
              <a:t>of service and</a:t>
            </a:r>
            <a:r>
              <a:rPr lang="en-CA" baseline="0" noProof="0" dirty="0" smtClean="0"/>
              <a:t> </a:t>
            </a:r>
            <a:r>
              <a:rPr lang="en-CA" b="1" baseline="0" noProof="0" dirty="0" smtClean="0"/>
              <a:t>ethics</a:t>
            </a:r>
            <a:r>
              <a:rPr lang="en-CA" baseline="0" noProof="0" dirty="0" smtClean="0"/>
              <a:t>?</a:t>
            </a:r>
            <a:endParaRPr lang="en-CA" noProof="0" dirty="0" smtClean="0"/>
          </a:p>
          <a:p>
            <a:r>
              <a:rPr lang="en-CA" b="1" noProof="0" dirty="0" smtClean="0"/>
              <a:t>Answer: </a:t>
            </a:r>
            <a:r>
              <a:rPr lang="en-CA" b="0" noProof="0" dirty="0" smtClean="0"/>
              <a:t>Exactly.</a:t>
            </a:r>
            <a:r>
              <a:rPr lang="en-CA" b="0" baseline="0" noProof="0" dirty="0" smtClean="0"/>
              <a:t> But there is even more to it than that</a:t>
            </a:r>
            <a:r>
              <a:rPr lang="en-CA" noProof="0" dirty="0" smtClean="0"/>
              <a:t>.</a:t>
            </a:r>
          </a:p>
          <a:p>
            <a:r>
              <a:rPr lang="en-CA" altLang="fr-FR" sz="1200" noProof="0" dirty="0" smtClean="0"/>
              <a:t>Moving from passive offer to active offer of quality legal services in French requires ethical </a:t>
            </a:r>
            <a:r>
              <a:rPr lang="en-CA" altLang="fr-FR" sz="1200" b="1" noProof="0" dirty="0" smtClean="0"/>
              <a:t>leadership</a:t>
            </a:r>
            <a:r>
              <a:rPr lang="en-CA" altLang="fr-FR" sz="1200" noProof="0" dirty="0" smtClean="0"/>
              <a:t> on four fronts:</a:t>
            </a:r>
            <a:r>
              <a:rPr lang="en-CA" altLang="fr-FR" sz="1200" baseline="0" noProof="0" dirty="0" smtClean="0"/>
              <a:t> </a:t>
            </a:r>
            <a:r>
              <a:rPr lang="en-CA" altLang="fr-FR" b="1" noProof="0" dirty="0" smtClean="0"/>
              <a:t>systemic,</a:t>
            </a:r>
            <a:r>
              <a:rPr lang="en-CA" altLang="fr-FR" b="1" baseline="0" noProof="0" dirty="0" smtClean="0"/>
              <a:t> </a:t>
            </a:r>
            <a:r>
              <a:rPr lang="en-CA" altLang="fr-FR" b="1" noProof="0" dirty="0" smtClean="0"/>
              <a:t>organizational, professional and community.</a:t>
            </a:r>
            <a:endParaRPr lang="en-CA" altLang="fr-FR" noProof="0" dirty="0" smtClean="0"/>
          </a:p>
          <a:p>
            <a:pPr defTabSz="931774">
              <a:defRPr/>
            </a:pPr>
            <a:r>
              <a:rPr lang="en-CA" altLang="fr-FR" b="0" noProof="0" dirty="0" smtClean="0"/>
              <a:t>Here,</a:t>
            </a:r>
            <a:r>
              <a:rPr lang="en-CA" altLang="fr-FR" b="0" baseline="0" noProof="0" dirty="0" smtClean="0"/>
              <a:t> leadership refers to the capacity for exerting influence and taking responsibility for results.</a:t>
            </a:r>
          </a:p>
          <a:p>
            <a:pPr defTabSz="931774">
              <a:defRPr/>
            </a:pPr>
            <a:r>
              <a:rPr lang="en-CA" altLang="fr-FR" b="0" baseline="0" noProof="0" dirty="0" smtClean="0"/>
              <a:t>Everyone is responsible for active offer within their jurisdiction and their area of work</a:t>
            </a:r>
            <a:r>
              <a:rPr lang="en-CA" altLang="fr-FR" b="0" noProof="0" dirty="0" smtClean="0"/>
              <a:t>. R</a:t>
            </a:r>
            <a:r>
              <a:rPr lang="en-CA" altLang="fr-FR" b="0" baseline="0" noProof="0" dirty="0" smtClean="0"/>
              <a:t>esponsibility does not rest solely on the shoulders of the French-speaking public.</a:t>
            </a:r>
            <a:endParaRPr lang="en-CA" altLang="fr-FR" b="0" noProof="0" dirty="0" smtClean="0"/>
          </a:p>
          <a:p>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10</a:t>
            </a:fld>
            <a:endParaRPr lang="fr-CA" altLang="fr-FR">
              <a:solidFill>
                <a:prstClr val="black"/>
              </a:solidFill>
            </a:endParaRPr>
          </a:p>
        </p:txBody>
      </p:sp>
    </p:spTree>
    <p:extLst>
      <p:ext uri="{BB962C8B-B14F-4D97-AF65-F5344CB8AC3E}">
        <p14:creationId xmlns:p14="http://schemas.microsoft.com/office/powerpoint/2010/main" val="25262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Can</a:t>
            </a:r>
            <a:r>
              <a:rPr lang="en-CA" baseline="0" noProof="0" dirty="0" smtClean="0"/>
              <a:t> you describe everyone’s role</a:t>
            </a:r>
            <a:r>
              <a:rPr lang="en-CA" noProof="0" dirty="0" smtClean="0"/>
              <a:t>?</a:t>
            </a:r>
          </a:p>
          <a:p>
            <a:endParaRPr lang="en-CA" b="1" noProof="0" dirty="0" smtClean="0"/>
          </a:p>
          <a:p>
            <a:r>
              <a:rPr lang="en-CA" b="1" noProof="0" dirty="0" smtClean="0"/>
              <a:t>Answer</a:t>
            </a:r>
            <a:r>
              <a:rPr lang="en-CA" noProof="0" dirty="0" smtClean="0"/>
              <a:t>:</a:t>
            </a:r>
            <a:r>
              <a:rPr lang="en-CA" b="1" noProof="0" dirty="0" smtClean="0"/>
              <a:t> </a:t>
            </a:r>
            <a:r>
              <a:rPr lang="en-CA" b="0" noProof="0" dirty="0" smtClean="0"/>
              <a:t>At</a:t>
            </a:r>
            <a:r>
              <a:rPr lang="en-CA" b="0" baseline="0" noProof="0" dirty="0" smtClean="0"/>
              <a:t> very least, we can designate the key roles associated with ensuring effective active offer</a:t>
            </a:r>
            <a:r>
              <a:rPr lang="en-CA" noProof="0" dirty="0" smtClean="0"/>
              <a:t>.</a:t>
            </a:r>
          </a:p>
          <a:p>
            <a:pPr marL="524123" indent="-524123" eaLnBrk="1" hangingPunct="1">
              <a:buFont typeface="Calibri" panose="020F0502020204030204" pitchFamily="34" charset="0"/>
              <a:buAutoNum type="arabicPeriod"/>
            </a:pPr>
            <a:r>
              <a:rPr lang="en-CA" altLang="fr-FR" noProof="0" dirty="0" smtClean="0"/>
              <a:t>Creating favourable conditions</a:t>
            </a:r>
            <a:r>
              <a:rPr lang="en-CA" altLang="fr-FR" baseline="0" noProof="0" dirty="0" smtClean="0"/>
              <a:t> - </a:t>
            </a:r>
            <a:r>
              <a:rPr lang="en-CA" altLang="fr-FR" i="1" baseline="0" noProof="0" dirty="0" smtClean="0"/>
              <a:t>systemic</a:t>
            </a:r>
            <a:endParaRPr lang="en-CA" altLang="fr-FR" i="1" noProof="0" dirty="0" smtClean="0"/>
          </a:p>
          <a:p>
            <a:pPr marL="524123" indent="-524123" eaLnBrk="1" hangingPunct="1">
              <a:buFont typeface="Calibri" panose="020F0502020204030204" pitchFamily="34" charset="0"/>
              <a:buAutoNum type="arabicPeriod"/>
            </a:pPr>
            <a:r>
              <a:rPr lang="en-CA" altLang="fr-FR" noProof="0" dirty="0" smtClean="0"/>
              <a:t>Establishing frameworks</a:t>
            </a:r>
            <a:r>
              <a:rPr lang="en-CA" altLang="fr-FR" baseline="0" noProof="0" dirty="0" smtClean="0"/>
              <a:t> and processes </a:t>
            </a:r>
            <a:r>
              <a:rPr lang="en-CA" altLang="fr-FR" noProof="0" dirty="0" smtClean="0"/>
              <a:t>- </a:t>
            </a:r>
            <a:r>
              <a:rPr lang="en-CA" altLang="fr-FR" i="1" noProof="0" dirty="0" smtClean="0"/>
              <a:t>organisational</a:t>
            </a:r>
          </a:p>
          <a:p>
            <a:pPr marL="524123" indent="-524123" eaLnBrk="1" hangingPunct="1">
              <a:buFont typeface="Calibri" panose="020F0502020204030204" pitchFamily="34" charset="0"/>
              <a:buAutoNum type="arabicPeriod"/>
            </a:pPr>
            <a:r>
              <a:rPr lang="en-CA" altLang="fr-FR" noProof="0" dirty="0" smtClean="0"/>
              <a:t>Increasing capacity - </a:t>
            </a:r>
            <a:r>
              <a:rPr lang="en-CA" altLang="fr-FR" i="1" noProof="0" dirty="0" smtClean="0"/>
              <a:t>professional</a:t>
            </a:r>
          </a:p>
          <a:p>
            <a:pPr marL="524123" indent="-524123" eaLnBrk="1" hangingPunct="1">
              <a:buFont typeface="Calibri" panose="020F0502020204030204" pitchFamily="34" charset="0"/>
              <a:buAutoNum type="arabicPeriod"/>
            </a:pPr>
            <a:r>
              <a:rPr lang="en-CA" altLang="fr-FR" noProof="0" dirty="0" smtClean="0"/>
              <a:t>Stimulating demand –</a:t>
            </a:r>
            <a:r>
              <a:rPr lang="en-CA" altLang="fr-FR" i="1" noProof="0" dirty="0" smtClean="0"/>
              <a:t>community </a:t>
            </a:r>
            <a:r>
              <a:rPr lang="en-CA" altLang="fr-FR" i="0" noProof="0" dirty="0" smtClean="0"/>
              <a:t>leadership</a:t>
            </a:r>
            <a:endParaRPr lang="en-CA" altLang="fr-FR" i="1" noProof="0" dirty="0" smtClean="0"/>
          </a:p>
          <a:p>
            <a:pPr marL="171450" indent="-171450">
              <a:buFont typeface="Arial" panose="020B0604020202020204" pitchFamily="34" charset="0"/>
              <a:buChar char="•"/>
            </a:pPr>
            <a:r>
              <a:rPr lang="en-CA" noProof="0" dirty="0" smtClean="0"/>
              <a:t>These four leadership roles are interdependent and interconnected across the entire system.</a:t>
            </a:r>
            <a:r>
              <a:rPr lang="en-CA" baseline="0" noProof="0" dirty="0" smtClean="0"/>
              <a:t> That is why stakeholders must develop a concerted and coherent action plan, and why it is important for the community to actively participate in the process</a:t>
            </a:r>
            <a:r>
              <a:rPr lang="en-CA" noProof="0" dirty="0" smtClean="0"/>
              <a:t>.</a:t>
            </a:r>
          </a:p>
          <a:p>
            <a:pPr marL="171450" indent="-171450">
              <a:buFont typeface="Arial" panose="020B0604020202020204" pitchFamily="34" charset="0"/>
              <a:buChar char="•"/>
            </a:pPr>
            <a:r>
              <a:rPr lang="en-CA" noProof="0" dirty="0" smtClean="0"/>
              <a:t>We will look more closely at community leadership in a few moments.</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11</a:t>
            </a:fld>
            <a:endParaRPr lang="fr-CA" altLang="fr-FR">
              <a:solidFill>
                <a:prstClr val="black"/>
              </a:solidFill>
            </a:endParaRPr>
          </a:p>
        </p:txBody>
      </p:sp>
    </p:spTree>
    <p:extLst>
      <p:ext uri="{BB962C8B-B14F-4D97-AF65-F5344CB8AC3E}">
        <p14:creationId xmlns:p14="http://schemas.microsoft.com/office/powerpoint/2010/main" val="374506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a:t>
            </a:r>
            <a:r>
              <a:rPr lang="en-CA" b="1" noProof="0" dirty="0" smtClean="0"/>
              <a:t> </a:t>
            </a:r>
            <a:r>
              <a:rPr lang="en-CA" b="0" noProof="0" dirty="0" smtClean="0"/>
              <a:t>Is</a:t>
            </a:r>
            <a:r>
              <a:rPr lang="en-CA" b="0" baseline="0" noProof="0" dirty="0" smtClean="0"/>
              <a:t> this a good time to introduce the active offer of French-language services in </a:t>
            </a:r>
            <a:r>
              <a:rPr lang="en-CA" baseline="0" noProof="0" dirty="0" smtClean="0"/>
              <a:t>Saskatchewan?                              </a:t>
            </a:r>
          </a:p>
          <a:p>
            <a:r>
              <a:rPr lang="en-CA" sz="1100" b="1" baseline="0" noProof="0" dirty="0" smtClean="0"/>
              <a:t>Answer</a:t>
            </a:r>
            <a:r>
              <a:rPr lang="en-CA" sz="1100" baseline="0" noProof="0" dirty="0" smtClean="0"/>
              <a:t>: These important measures will establish a climate of openness. They will also help reinforce the legitimacy of French in Saskatchewan and the relevance of active offer</a:t>
            </a:r>
            <a:r>
              <a:rPr lang="en-CA" baseline="0" noProof="0" dirty="0" smtClean="0"/>
              <a:t>.</a:t>
            </a:r>
          </a:p>
          <a:p>
            <a:endParaRPr lang="en-CA" b="1" baseline="0" noProof="0" dirty="0" smtClean="0"/>
          </a:p>
          <a:p>
            <a:r>
              <a:rPr lang="en-CA" sz="1100" b="1" noProof="0" dirty="0" smtClean="0"/>
              <a:t>Notes for the presenter</a:t>
            </a:r>
          </a:p>
          <a:p>
            <a:r>
              <a:rPr lang="en-CA" sz="1100" kern="1200" noProof="0" dirty="0" smtClean="0">
                <a:solidFill>
                  <a:schemeClr val="tx1"/>
                </a:solidFill>
                <a:effectLst/>
                <a:latin typeface="+mn-lt"/>
                <a:ea typeface="+mn-ea"/>
                <a:cs typeface="+mn-cs"/>
              </a:rPr>
              <a:t>The following points highlight the favourable</a:t>
            </a:r>
            <a:r>
              <a:rPr lang="en-CA" sz="1100" kern="1200" baseline="0" noProof="0" dirty="0" smtClean="0">
                <a:solidFill>
                  <a:schemeClr val="tx1"/>
                </a:solidFill>
                <a:effectLst/>
                <a:latin typeface="+mn-lt"/>
                <a:ea typeface="+mn-ea"/>
                <a:cs typeface="+mn-cs"/>
              </a:rPr>
              <a:t> climate emerging for encouraging and facilitating the establishment of active offer:</a:t>
            </a:r>
            <a:endParaRPr lang="en-CA" sz="1100" kern="1200" noProof="0" dirty="0" smtClean="0">
              <a:solidFill>
                <a:schemeClr val="tx1"/>
              </a:solidFill>
              <a:effectLst/>
              <a:latin typeface="+mn-lt"/>
              <a:ea typeface="+mn-ea"/>
              <a:cs typeface="+mn-cs"/>
            </a:endParaRPr>
          </a:p>
          <a:p>
            <a:pPr lvl="0"/>
            <a:r>
              <a:rPr lang="en-CA" sz="1100" kern="1200" noProof="0" dirty="0" smtClean="0">
                <a:solidFill>
                  <a:schemeClr val="tx1"/>
                </a:solidFill>
                <a:effectLst/>
                <a:latin typeface="+mn-lt"/>
                <a:ea typeface="+mn-ea"/>
                <a:cs typeface="+mn-cs"/>
              </a:rPr>
              <a:t>For example, the Franco-Saskatchewanian</a:t>
            </a:r>
            <a:r>
              <a:rPr lang="en-CA" sz="1100" kern="1200" baseline="0" noProof="0" dirty="0" smtClean="0">
                <a:solidFill>
                  <a:schemeClr val="tx1"/>
                </a:solidFill>
                <a:effectLst/>
                <a:latin typeface="+mn-lt"/>
                <a:ea typeface="+mn-ea"/>
                <a:cs typeface="+mn-cs"/>
              </a:rPr>
              <a:t> population is growing for the first time in 60 years. </a:t>
            </a:r>
            <a:r>
              <a:rPr lang="en-CA" sz="1100" kern="1200" noProof="0" dirty="0" smtClean="0">
                <a:solidFill>
                  <a:schemeClr val="tx1"/>
                </a:solidFill>
                <a:effectLst/>
                <a:latin typeface="+mn-lt"/>
                <a:ea typeface="+mn-ea"/>
                <a:cs typeface="+mn-cs"/>
              </a:rPr>
              <a:t>“</a:t>
            </a:r>
            <a:r>
              <a:rPr lang="en-CA" sz="1100" kern="1200" baseline="0" noProof="0" dirty="0" err="1" smtClean="0">
                <a:solidFill>
                  <a:schemeClr val="tx1"/>
                </a:solidFill>
                <a:effectLst/>
                <a:latin typeface="+mn-lt"/>
                <a:ea typeface="+mn-ea"/>
                <a:cs typeface="+mn-cs"/>
              </a:rPr>
              <a:t>Une</a:t>
            </a:r>
            <a:r>
              <a:rPr lang="en-CA" sz="1100" kern="1200" baseline="0" noProof="0" dirty="0" smtClean="0">
                <a:solidFill>
                  <a:schemeClr val="tx1"/>
                </a:solidFill>
                <a:effectLst/>
                <a:latin typeface="+mn-lt"/>
                <a:ea typeface="+mn-ea"/>
                <a:cs typeface="+mn-cs"/>
              </a:rPr>
              <a:t> </a:t>
            </a:r>
            <a:r>
              <a:rPr lang="en-CA" sz="1100" kern="1200" baseline="0" noProof="0" dirty="0" err="1" smtClean="0">
                <a:solidFill>
                  <a:schemeClr val="tx1"/>
                </a:solidFill>
                <a:effectLst/>
                <a:latin typeface="+mn-lt"/>
                <a:ea typeface="+mn-ea"/>
                <a:cs typeface="+mn-cs"/>
              </a:rPr>
              <a:t>conjoncture</a:t>
            </a:r>
            <a:r>
              <a:rPr lang="en-CA" sz="1100" kern="1200" baseline="0" noProof="0" dirty="0" smtClean="0">
                <a:solidFill>
                  <a:schemeClr val="tx1"/>
                </a:solidFill>
                <a:effectLst/>
                <a:latin typeface="+mn-lt"/>
                <a:ea typeface="+mn-ea"/>
                <a:cs typeface="+mn-cs"/>
              </a:rPr>
              <a:t> favorable </a:t>
            </a:r>
            <a:r>
              <a:rPr lang="en-CA" sz="1100" kern="1200" baseline="0" noProof="0" dirty="0" err="1" smtClean="0">
                <a:solidFill>
                  <a:schemeClr val="tx1"/>
                </a:solidFill>
                <a:effectLst/>
                <a:latin typeface="+mn-lt"/>
                <a:ea typeface="+mn-ea"/>
                <a:cs typeface="+mn-cs"/>
              </a:rPr>
              <a:t>à</a:t>
            </a:r>
            <a:r>
              <a:rPr lang="en-CA" sz="1100" kern="1200" baseline="0" noProof="0" dirty="0" smtClean="0">
                <a:solidFill>
                  <a:schemeClr val="tx1"/>
                </a:solidFill>
                <a:effectLst/>
                <a:latin typeface="+mn-lt"/>
                <a:ea typeface="+mn-ea"/>
                <a:cs typeface="+mn-cs"/>
              </a:rPr>
              <a:t> </a:t>
            </a:r>
            <a:r>
              <a:rPr lang="en-CA" sz="1100" kern="1200" baseline="0" noProof="0" dirty="0" err="1" smtClean="0">
                <a:solidFill>
                  <a:schemeClr val="tx1"/>
                </a:solidFill>
                <a:effectLst/>
                <a:latin typeface="+mn-lt"/>
                <a:ea typeface="+mn-ea"/>
                <a:cs typeface="+mn-cs"/>
              </a:rPr>
              <a:t>l’établissement</a:t>
            </a:r>
            <a:r>
              <a:rPr lang="en-CA" sz="1100" kern="1200" baseline="0" noProof="0" dirty="0" smtClean="0">
                <a:solidFill>
                  <a:schemeClr val="tx1"/>
                </a:solidFill>
                <a:effectLst/>
                <a:latin typeface="+mn-lt"/>
                <a:ea typeface="+mn-ea"/>
                <a:cs typeface="+mn-cs"/>
              </a:rPr>
              <a:t> </a:t>
            </a:r>
            <a:r>
              <a:rPr lang="en-CA" sz="1100" kern="1200" baseline="0" noProof="0" dirty="0" err="1" smtClean="0">
                <a:solidFill>
                  <a:schemeClr val="tx1"/>
                </a:solidFill>
                <a:effectLst/>
                <a:latin typeface="+mn-lt"/>
                <a:ea typeface="+mn-ea"/>
                <a:cs typeface="+mn-cs"/>
              </a:rPr>
              <a:t>d’une</a:t>
            </a:r>
            <a:r>
              <a:rPr lang="en-CA" sz="1100" kern="1200" baseline="0" noProof="0" dirty="0" smtClean="0">
                <a:solidFill>
                  <a:schemeClr val="tx1"/>
                </a:solidFill>
                <a:effectLst/>
                <a:latin typeface="+mn-lt"/>
                <a:ea typeface="+mn-ea"/>
                <a:cs typeface="+mn-cs"/>
              </a:rPr>
              <a:t> </a:t>
            </a:r>
            <a:r>
              <a:rPr lang="en-CA" sz="1100" kern="1200" baseline="0" noProof="0" dirty="0" err="1" smtClean="0">
                <a:solidFill>
                  <a:schemeClr val="tx1"/>
                </a:solidFill>
                <a:effectLst/>
                <a:latin typeface="+mn-lt"/>
                <a:ea typeface="+mn-ea"/>
                <a:cs typeface="+mn-cs"/>
              </a:rPr>
              <a:t>offre</a:t>
            </a:r>
            <a:r>
              <a:rPr lang="en-CA" sz="1100" kern="1200" baseline="0" noProof="0" dirty="0" smtClean="0">
                <a:solidFill>
                  <a:schemeClr val="tx1"/>
                </a:solidFill>
                <a:effectLst/>
                <a:latin typeface="+mn-lt"/>
                <a:ea typeface="+mn-ea"/>
                <a:cs typeface="+mn-cs"/>
              </a:rPr>
              <a:t> active,” page </a:t>
            </a:r>
            <a:r>
              <a:rPr lang="en-CA" sz="1100" noProof="0" dirty="0" smtClean="0"/>
              <a:t>20</a:t>
            </a:r>
            <a:r>
              <a:rPr lang="en-CA" sz="1100" kern="1200" baseline="0" noProof="0" dirty="0" smtClean="0">
                <a:solidFill>
                  <a:schemeClr val="tx1"/>
                </a:solidFill>
                <a:effectLst/>
                <a:latin typeface="+mn-lt"/>
                <a:ea typeface="+mn-ea"/>
                <a:cs typeface="+mn-cs"/>
              </a:rPr>
              <a:t>.</a:t>
            </a:r>
            <a:endParaRPr lang="en-CA" sz="1100" kern="1200" noProof="0" dirty="0" smtClean="0">
              <a:solidFill>
                <a:schemeClr val="tx1"/>
              </a:solidFill>
              <a:effectLst/>
              <a:latin typeface="+mn-lt"/>
              <a:ea typeface="+mn-ea"/>
              <a:cs typeface="+mn-cs"/>
            </a:endParaRPr>
          </a:p>
          <a:p>
            <a:r>
              <a:rPr lang="en-CA" sz="1100" kern="1200" noProof="0" dirty="0" smtClean="0">
                <a:solidFill>
                  <a:schemeClr val="tx1"/>
                </a:solidFill>
                <a:effectLst/>
                <a:latin typeface="+mn-lt"/>
                <a:ea typeface="+mn-ea"/>
                <a:cs typeface="+mn-cs"/>
              </a:rPr>
              <a:t> </a:t>
            </a:r>
          </a:p>
          <a:p>
            <a:pPr lvl="0"/>
            <a:endParaRPr lang="en-CA" sz="900" kern="1200" noProof="0" dirty="0" smtClean="0">
              <a:solidFill>
                <a:schemeClr val="tx1"/>
              </a:solidFill>
              <a:effectLst/>
              <a:latin typeface="+mn-lt"/>
              <a:ea typeface="+mn-ea"/>
              <a:cs typeface="+mn-cs"/>
            </a:endParaRPr>
          </a:p>
          <a:p>
            <a:endParaRPr lang="en-CA" b="1"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12</a:t>
            </a:fld>
            <a:endParaRPr lang="fr-CA" altLang="fr-FR">
              <a:solidFill>
                <a:prstClr val="black"/>
              </a:solidFill>
            </a:endParaRPr>
          </a:p>
        </p:txBody>
      </p:sp>
    </p:spTree>
    <p:extLst>
      <p:ext uri="{BB962C8B-B14F-4D97-AF65-F5344CB8AC3E}">
        <p14:creationId xmlns:p14="http://schemas.microsoft.com/office/powerpoint/2010/main" val="240866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65225" y="1241425"/>
            <a:ext cx="4468813" cy="33512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What</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are the factors that influence demand from the Francophone population?</a:t>
            </a:r>
          </a:p>
          <a:p>
            <a:endPar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endParaRPr>
          </a:p>
          <a:p>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The idea that the</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offer should only come in response to a request </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overlooks important</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nuances related to a minority language context. Thus, the study by </a:t>
            </a:r>
            <a:r>
              <a:rPr lang="en-CA" sz="1000" kern="1200" noProof="0" dirty="0" err="1" smtClean="0">
                <a:solidFill>
                  <a:schemeClr val="tx1"/>
                </a:solidFill>
                <a:effectLst/>
                <a:latin typeface="Times New Roman" panose="02020603050405020304" pitchFamily="18" charset="0"/>
                <a:ea typeface="+mn-ea"/>
                <a:cs typeface="Times New Roman" panose="02020603050405020304" pitchFamily="18" charset="0"/>
              </a:rPr>
              <a:t>Frenette</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 and </a:t>
            </a:r>
            <a:r>
              <a:rPr lang="en-CA" sz="1000" kern="1200" noProof="0" dirty="0" err="1" smtClean="0">
                <a:solidFill>
                  <a:schemeClr val="tx1"/>
                </a:solidFill>
                <a:effectLst/>
                <a:latin typeface="Times New Roman" panose="02020603050405020304" pitchFamily="18" charset="0"/>
                <a:ea typeface="+mn-ea"/>
                <a:cs typeface="Times New Roman" panose="02020603050405020304" pitchFamily="18" charset="0"/>
              </a:rPr>
              <a:t>Quazi</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 explains that, “when you have long (sometimes for generations)</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been used to a complete</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lack of French-language services, it is difficult to get people accustomed to the idea that the service will materialize if they simply request it.”</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 </a:t>
            </a:r>
          </a:p>
          <a:p>
            <a:r>
              <a:rPr lang="en-CA" sz="900" kern="1200" cap="all" noProof="0" dirty="0" err="1" smtClean="0">
                <a:solidFill>
                  <a:schemeClr val="tx1"/>
                </a:solidFill>
                <a:effectLst/>
                <a:latin typeface="Times New Roman" panose="02020603050405020304" pitchFamily="18" charset="0"/>
                <a:ea typeface="+mn-ea"/>
                <a:cs typeface="Times New Roman" panose="02020603050405020304" pitchFamily="18" charset="0"/>
              </a:rPr>
              <a:t>Frenette</a:t>
            </a:r>
            <a:r>
              <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rPr>
              <a:t>, Normand and Saeed </a:t>
            </a:r>
            <a:r>
              <a:rPr lang="en-CA" sz="900" kern="1200" cap="all" noProof="0" dirty="0" err="1" smtClean="0">
                <a:solidFill>
                  <a:schemeClr val="tx1"/>
                </a:solidFill>
                <a:effectLst/>
                <a:latin typeface="Times New Roman" panose="02020603050405020304" pitchFamily="18" charset="0"/>
                <a:ea typeface="+mn-ea"/>
                <a:cs typeface="Times New Roman" panose="02020603050405020304" pitchFamily="18" charset="0"/>
              </a:rPr>
              <a:t>Quazi</a:t>
            </a:r>
            <a:r>
              <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Accessibilité</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et participation des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francophones</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de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l’Ontario</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à</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l’éducation</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900" i="1" kern="1200" noProof="0" dirty="0" err="1" smtClean="0">
                <a:solidFill>
                  <a:schemeClr val="tx1"/>
                </a:solidFill>
                <a:effectLst/>
                <a:latin typeface="Times New Roman" panose="02020603050405020304" pitchFamily="18" charset="0"/>
                <a:ea typeface="+mn-ea"/>
                <a:cs typeface="Times New Roman" panose="02020603050405020304" pitchFamily="18" charset="0"/>
              </a:rPr>
              <a:t>postsecondaire</a:t>
            </a:r>
            <a:r>
              <a:rPr lang="en-CA" sz="900" i="1" kern="1200" noProof="0" dirty="0" smtClean="0">
                <a:solidFill>
                  <a:schemeClr val="tx1"/>
                </a:solidFill>
                <a:effectLst/>
                <a:latin typeface="Times New Roman" panose="02020603050405020304" pitchFamily="18" charset="0"/>
                <a:ea typeface="+mn-ea"/>
                <a:cs typeface="Times New Roman" panose="02020603050405020304" pitchFamily="18" charset="0"/>
              </a:rPr>
              <a:t>, 1979–1994</a:t>
            </a:r>
            <a:r>
              <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rPr>
              <a:t>. Volume 1 : Rapport final. </a:t>
            </a:r>
            <a:r>
              <a:rPr lang="en-CA" sz="900" kern="1200" noProof="0" dirty="0" err="1" smtClean="0">
                <a:solidFill>
                  <a:schemeClr val="tx1"/>
                </a:solidFill>
                <a:effectLst/>
                <a:latin typeface="Times New Roman" panose="02020603050405020304" pitchFamily="18" charset="0"/>
                <a:ea typeface="+mn-ea"/>
                <a:cs typeface="Times New Roman" panose="02020603050405020304" pitchFamily="18" charset="0"/>
              </a:rPr>
              <a:t>Collège</a:t>
            </a:r>
            <a:r>
              <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CA" sz="900" kern="1200" noProof="0" dirty="0" err="1" smtClean="0">
                <a:solidFill>
                  <a:schemeClr val="tx1"/>
                </a:solidFill>
                <a:effectLst/>
                <a:latin typeface="Times New Roman" panose="02020603050405020304" pitchFamily="18" charset="0"/>
                <a:ea typeface="+mn-ea"/>
                <a:cs typeface="Times New Roman" panose="02020603050405020304" pitchFamily="18" charset="0"/>
              </a:rPr>
              <a:t>Boréal</a:t>
            </a:r>
            <a:r>
              <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rPr>
              <a:t> 111, rue Elm Sudbury (Ontario) P3C 1T3. October 1996.</a:t>
            </a:r>
          </a:p>
          <a:p>
            <a:endParaRPr lang="en-CA" sz="900" kern="1200" noProof="0" dirty="0" smtClean="0">
              <a:solidFill>
                <a:schemeClr val="tx1"/>
              </a:solidFill>
              <a:effectLst/>
              <a:latin typeface="Times New Roman" panose="02020603050405020304" pitchFamily="18" charset="0"/>
              <a:ea typeface="+mn-ea"/>
              <a:cs typeface="Times New Roman" panose="02020603050405020304" pitchFamily="18" charset="0"/>
            </a:endParaRPr>
          </a:p>
          <a:p>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Factors that influence demand:</a:t>
            </a:r>
          </a:p>
          <a:p>
            <a:pPr marL="609600" indent="-609600" eaLnBrk="1" hangingPunct="1"/>
            <a:r>
              <a:rPr lang="en-CA" altLang="fr-FR" sz="1000" noProof="0" dirty="0" smtClean="0">
                <a:latin typeface="Times New Roman" panose="02020603050405020304" pitchFamily="18" charset="0"/>
                <a:cs typeface="Times New Roman" panose="02020603050405020304" pitchFamily="18" charset="0"/>
              </a:rPr>
              <a:t>Wait times</a:t>
            </a:r>
          </a:p>
          <a:p>
            <a:pPr marL="609600" indent="-609600" eaLnBrk="1" hangingPunct="1"/>
            <a:r>
              <a:rPr lang="en-CA" altLang="fr-FR" sz="1000" noProof="0" dirty="0" smtClean="0">
                <a:latin typeface="Times New Roman" panose="02020603050405020304" pitchFamily="18" charset="0"/>
                <a:cs typeface="Times New Roman" panose="02020603050405020304" pitchFamily="18" charset="0"/>
              </a:rPr>
              <a:t>Fear of unfair treatment</a:t>
            </a:r>
          </a:p>
          <a:p>
            <a:pPr marL="609600" indent="-609600" eaLnBrk="1" hangingPunct="1"/>
            <a:r>
              <a:rPr lang="en-CA" altLang="fr-FR" sz="1000" noProof="0" dirty="0" smtClean="0">
                <a:latin typeface="Times New Roman" panose="02020603050405020304" pitchFamily="18" charset="0"/>
                <a:cs typeface="Times New Roman" panose="02020603050405020304" pitchFamily="18" charset="0"/>
              </a:rPr>
              <a:t>Minority-minded</a:t>
            </a:r>
            <a:r>
              <a:rPr lang="en-CA" altLang="fr-FR" sz="1000" baseline="0" noProof="0" dirty="0" smtClean="0">
                <a:latin typeface="Times New Roman" panose="02020603050405020304" pitchFamily="18" charset="0"/>
                <a:cs typeface="Times New Roman" panose="02020603050405020304" pitchFamily="18" charset="0"/>
              </a:rPr>
              <a:t> culture</a:t>
            </a:r>
            <a:endParaRPr lang="en-CA" altLang="fr-FR" sz="1000" noProof="0" dirty="0" smtClean="0">
              <a:latin typeface="Times New Roman" panose="02020603050405020304" pitchFamily="18" charset="0"/>
              <a:cs typeface="Times New Roman" panose="02020603050405020304" pitchFamily="18" charset="0"/>
            </a:endParaRPr>
          </a:p>
          <a:p>
            <a:pPr marL="609600" indent="-609600" eaLnBrk="1" hangingPunct="1"/>
            <a:r>
              <a:rPr lang="en-CA" altLang="fr-FR" sz="1000" noProof="0" dirty="0" smtClean="0">
                <a:latin typeface="Times New Roman" panose="02020603050405020304" pitchFamily="18" charset="0"/>
                <a:cs typeface="Times New Roman" panose="02020603050405020304" pitchFamily="18" charset="0"/>
              </a:rPr>
              <a:t>Disparity</a:t>
            </a:r>
            <a:r>
              <a:rPr lang="en-CA" altLang="fr-FR" sz="1000" baseline="0" noProof="0" dirty="0" smtClean="0">
                <a:latin typeface="Times New Roman" panose="02020603050405020304" pitchFamily="18" charset="0"/>
                <a:cs typeface="Times New Roman" panose="02020603050405020304" pitchFamily="18" charset="0"/>
              </a:rPr>
              <a:t> in conditions and services available</a:t>
            </a:r>
          </a:p>
          <a:p>
            <a:pPr marL="609600" indent="-609600" eaLnBrk="1" hangingPunct="1"/>
            <a:r>
              <a:rPr lang="en-CA" altLang="fr-FR" sz="1000" noProof="0" dirty="0" smtClean="0">
                <a:latin typeface="Times New Roman" panose="02020603050405020304" pitchFamily="18" charset="0"/>
                <a:cs typeface="Times New Roman" panose="02020603050405020304" pitchFamily="18" charset="0"/>
              </a:rPr>
              <a:t>“</a:t>
            </a:r>
            <a:r>
              <a:rPr lang="en-CA" altLang="fr-FR" sz="1000" noProof="0" dirty="0" err="1" smtClean="0">
                <a:latin typeface="Times New Roman" panose="02020603050405020304" pitchFamily="18" charset="0"/>
                <a:cs typeface="Times New Roman" panose="02020603050405020304" pitchFamily="18" charset="0"/>
              </a:rPr>
              <a:t>Francogênes</a:t>
            </a:r>
            <a:r>
              <a:rPr lang="en-CA" altLang="fr-FR" sz="1000" noProof="0" dirty="0" smtClean="0">
                <a:latin typeface="Times New Roman" panose="02020603050405020304" pitchFamily="18" charset="0"/>
                <a:cs typeface="Times New Roman" panose="02020603050405020304" pitchFamily="18" charset="0"/>
              </a:rPr>
              <a:t>” (discomfort or</a:t>
            </a:r>
            <a:r>
              <a:rPr lang="en-CA" altLang="fr-FR" sz="1000" baseline="0" noProof="0" dirty="0" smtClean="0">
                <a:latin typeface="Times New Roman" panose="02020603050405020304" pitchFamily="18" charset="0"/>
                <a:cs typeface="Times New Roman" panose="02020603050405020304" pitchFamily="18" charset="0"/>
              </a:rPr>
              <a:t> embarrassment at being </a:t>
            </a:r>
            <a:r>
              <a:rPr lang="en-CA" altLang="fr-FR" sz="1000" noProof="0" dirty="0" smtClean="0">
                <a:latin typeface="Times New Roman" panose="02020603050405020304" pitchFamily="18" charset="0"/>
                <a:cs typeface="Times New Roman" panose="02020603050405020304" pitchFamily="18" charset="0"/>
              </a:rPr>
              <a:t>Francophone): Developing a Francophone</a:t>
            </a:r>
            <a:r>
              <a:rPr lang="en-CA" altLang="fr-FR" sz="1000" baseline="0" noProof="0" dirty="0" smtClean="0">
                <a:latin typeface="Times New Roman" panose="02020603050405020304" pitchFamily="18" charset="0"/>
                <a:cs typeface="Times New Roman" panose="02020603050405020304" pitchFamily="18" charset="0"/>
              </a:rPr>
              <a:t> reflex</a:t>
            </a:r>
            <a:endParaRPr lang="en-CA" altLang="fr-FR" sz="1000" noProof="0" dirty="0" smtClean="0">
              <a:latin typeface="Times New Roman" panose="02020603050405020304" pitchFamily="18" charset="0"/>
              <a:cs typeface="Times New Roman" panose="02020603050405020304" pitchFamily="18" charset="0"/>
              <a:hlinkClick r:id="rId3"/>
            </a:endParaRPr>
          </a:p>
          <a:p>
            <a:endPar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endParaRPr>
          </a:p>
          <a:p>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Thus,</a:t>
            </a:r>
            <a:r>
              <a:rPr lang="en-CA" sz="100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before demand can be increased, the legal system’s capacity for operating in both official languages must be increased, thereby increasing the French-speaking population’s confidence in being able to comfortably request French-language services. How can we efficiently raise awareness among Francophones of a service that is either non-existent or perceived as inefficient or unfair</a:t>
            </a:r>
            <a:r>
              <a:rPr lang="en-CA" sz="1000" kern="1200" noProof="0" dirty="0" smtClean="0">
                <a:solidFill>
                  <a:schemeClr val="tx1"/>
                </a:solidFill>
                <a:effectLst/>
                <a:latin typeface="Times New Roman" panose="02020603050405020304" pitchFamily="18" charset="0"/>
                <a:ea typeface="+mn-ea"/>
                <a:cs typeface="Times New Roman" panose="02020603050405020304" pitchFamily="18" charset="0"/>
              </a:rPr>
              <a:t>? </a:t>
            </a:r>
          </a:p>
          <a:p>
            <a:endParaRPr lang="en-CA" altLang="fr-FR" sz="1000" kern="1200" noProof="0" dirty="0" smtClean="0">
              <a:solidFill>
                <a:schemeClr val="tx1"/>
              </a:solidFill>
              <a:effectLst/>
              <a:latin typeface="Times New Roman" panose="02020603050405020304" pitchFamily="18" charset="0"/>
              <a:ea typeface="+mn-ea"/>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Examples of favourable conditions for active offer</a:t>
            </a:r>
            <a:r>
              <a:rPr lang="en-CA" altLang="fr-FR" sz="1000" baseline="0" noProof="0" dirty="0" smtClean="0">
                <a:latin typeface="Times New Roman" panose="02020603050405020304" pitchFamily="18" charset="0"/>
                <a:cs typeface="Times New Roman" panose="02020603050405020304" pitchFamily="18" charset="0"/>
              </a:rPr>
              <a:t>: </a:t>
            </a:r>
            <a:endParaRPr lang="en-CA" altLang="fr-FR" sz="1000" noProof="0" dirty="0" smtClean="0">
              <a:latin typeface="Times New Roman" panose="02020603050405020304" pitchFamily="18" charset="0"/>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Education: Proliferation of French-language schools since the creation of a Francophone</a:t>
            </a:r>
            <a:r>
              <a:rPr lang="en-CA" altLang="fr-FR" sz="1000" baseline="0" noProof="0" dirty="0" smtClean="0">
                <a:latin typeface="Times New Roman" panose="02020603050405020304" pitchFamily="18" charset="0"/>
                <a:cs typeface="Times New Roman" panose="02020603050405020304" pitchFamily="18" charset="0"/>
              </a:rPr>
              <a:t> school system</a:t>
            </a:r>
            <a:endParaRPr lang="en-CA" altLang="fr-FR" sz="1000" noProof="0" dirty="0" smtClean="0">
              <a:latin typeface="Times New Roman" panose="02020603050405020304" pitchFamily="18" charset="0"/>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Health: Active</a:t>
            </a:r>
            <a:r>
              <a:rPr lang="en-CA" altLang="fr-FR" sz="1000" baseline="0" noProof="0" dirty="0" smtClean="0">
                <a:latin typeface="Times New Roman" panose="02020603050405020304" pitchFamily="18" charset="0"/>
                <a:cs typeface="Times New Roman" panose="02020603050405020304" pitchFamily="18" charset="0"/>
              </a:rPr>
              <a:t> offer is essential for patient safety</a:t>
            </a:r>
            <a:endParaRPr lang="en-CA" altLang="fr-FR" sz="1000" noProof="0" dirty="0" smtClean="0">
              <a:latin typeface="Times New Roman" panose="02020603050405020304" pitchFamily="18" charset="0"/>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Hello/bonjour – Airport security</a:t>
            </a:r>
          </a:p>
          <a:p>
            <a:r>
              <a:rPr lang="en-CA" altLang="fr-FR" sz="1000" noProof="0" dirty="0" smtClean="0">
                <a:latin typeface="Times New Roman" panose="02020603050405020304" pitchFamily="18" charset="0"/>
                <a:cs typeface="Times New Roman" panose="02020603050405020304" pitchFamily="18" charset="0"/>
              </a:rPr>
              <a:t>Designated bilingual positions at the provincial level</a:t>
            </a:r>
          </a:p>
          <a:p>
            <a:r>
              <a:rPr lang="en-CA" altLang="fr-FR" sz="1000" noProof="0" dirty="0" smtClean="0">
                <a:latin typeface="Times New Roman" panose="02020603050405020304" pitchFamily="18" charset="0"/>
                <a:cs typeface="Times New Roman" panose="02020603050405020304" pitchFamily="18" charset="0"/>
              </a:rPr>
              <a:t>Canadian provinces</a:t>
            </a:r>
            <a:r>
              <a:rPr lang="en-CA" altLang="fr-FR" sz="1000" baseline="0" noProof="0" dirty="0" smtClean="0">
                <a:latin typeface="Times New Roman" panose="02020603050405020304" pitchFamily="18" charset="0"/>
                <a:cs typeface="Times New Roman" panose="02020603050405020304" pitchFamily="18" charset="0"/>
              </a:rPr>
              <a:t> and territories have established Information Centres or websites to promote the availability of French-language services. For example:</a:t>
            </a:r>
            <a:endParaRPr lang="en-CA" altLang="fr-FR" sz="1000" noProof="0" dirty="0" smtClean="0">
              <a:latin typeface="Times New Roman" panose="02020603050405020304" pitchFamily="18" charset="0"/>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              Manitoba Bilingual Service</a:t>
            </a:r>
            <a:r>
              <a:rPr lang="en-CA" altLang="fr-FR" sz="1000" baseline="0" noProof="0" dirty="0" smtClean="0">
                <a:latin typeface="Times New Roman" panose="02020603050405020304" pitchFamily="18" charset="0"/>
                <a:cs typeface="Times New Roman" panose="02020603050405020304" pitchFamily="18" charset="0"/>
              </a:rPr>
              <a:t> Centres:</a:t>
            </a:r>
            <a:r>
              <a:rPr lang="en-CA" altLang="fr-FR" sz="1000" noProof="0" dirty="0" smtClean="0">
                <a:latin typeface="Times New Roman" panose="02020603050405020304" pitchFamily="18" charset="0"/>
                <a:cs typeface="Times New Roman" panose="02020603050405020304" pitchFamily="18" charset="0"/>
              </a:rPr>
              <a:t>  http://</a:t>
            </a:r>
            <a:r>
              <a:rPr lang="en-CA" altLang="fr-FR" sz="1000" noProof="0" dirty="0" err="1" smtClean="0">
                <a:latin typeface="Times New Roman" panose="02020603050405020304" pitchFamily="18" charset="0"/>
                <a:cs typeface="Times New Roman" panose="02020603050405020304" pitchFamily="18" charset="0"/>
              </a:rPr>
              <a:t>www.csbsc.mb.ca</a:t>
            </a:r>
            <a:r>
              <a:rPr lang="en-CA" altLang="fr-FR" sz="1000" noProof="0" dirty="0" smtClean="0">
                <a:latin typeface="Times New Roman" panose="02020603050405020304" pitchFamily="18" charset="0"/>
                <a:cs typeface="Times New Roman" panose="02020603050405020304" pitchFamily="18" charset="0"/>
              </a:rPr>
              <a:t>/</a:t>
            </a:r>
            <a:r>
              <a:rPr lang="en-CA" altLang="fr-FR" sz="1000" noProof="0" dirty="0" err="1" smtClean="0">
                <a:latin typeface="Times New Roman" panose="02020603050405020304" pitchFamily="18" charset="0"/>
                <a:cs typeface="Times New Roman" panose="02020603050405020304" pitchFamily="18" charset="0"/>
              </a:rPr>
              <a:t>index.fr.html</a:t>
            </a:r>
            <a:endParaRPr lang="en-CA" altLang="fr-FR" sz="1000" noProof="0" dirty="0" smtClean="0">
              <a:latin typeface="Times New Roman" panose="02020603050405020304" pitchFamily="18" charset="0"/>
              <a:cs typeface="Times New Roman" panose="02020603050405020304" pitchFamily="18" charset="0"/>
            </a:endParaRPr>
          </a:p>
          <a:p>
            <a:r>
              <a:rPr lang="en-CA" altLang="fr-FR" sz="1000" noProof="0" dirty="0" smtClean="0">
                <a:latin typeface="Times New Roman" panose="02020603050405020304" pitchFamily="18" charset="0"/>
                <a:cs typeface="Times New Roman" panose="02020603050405020304" pitchFamily="18" charset="0"/>
              </a:rPr>
              <a:t>-              Nunavut</a:t>
            </a:r>
            <a:r>
              <a:rPr lang="en-CA" altLang="fr-FR" sz="1000" baseline="0" noProof="0" dirty="0" smtClean="0">
                <a:latin typeface="Times New Roman" panose="02020603050405020304" pitchFamily="18" charset="0"/>
                <a:cs typeface="Times New Roman" panose="02020603050405020304" pitchFamily="18" charset="0"/>
              </a:rPr>
              <a:t> and Alberta government websites</a:t>
            </a:r>
            <a:r>
              <a:rPr lang="en-CA" altLang="fr-FR" sz="1000" noProof="0" dirty="0" smtClean="0">
                <a:latin typeface="Times New Roman" panose="02020603050405020304" pitchFamily="18" charset="0"/>
                <a:cs typeface="Times New Roman" panose="02020603050405020304" pitchFamily="18" charset="0"/>
              </a:rPr>
              <a:t>: http://</a:t>
            </a:r>
            <a:r>
              <a:rPr lang="en-CA" altLang="fr-FR" sz="1000" noProof="0" dirty="0" err="1" smtClean="0">
                <a:latin typeface="Times New Roman" panose="02020603050405020304" pitchFamily="18" charset="0"/>
                <a:cs typeface="Times New Roman" panose="02020603050405020304" pitchFamily="18" charset="0"/>
              </a:rPr>
              <a:t>www.gov.nu.ca</a:t>
            </a:r>
            <a:r>
              <a:rPr lang="en-CA" altLang="fr-FR" sz="1000" noProof="0" dirty="0" smtClean="0">
                <a:latin typeface="Times New Roman" panose="02020603050405020304" pitchFamily="18" charset="0"/>
                <a:cs typeface="Times New Roman" panose="02020603050405020304" pitchFamily="18" charset="0"/>
              </a:rPr>
              <a:t>/</a:t>
            </a:r>
            <a:r>
              <a:rPr lang="en-CA" altLang="fr-FR" sz="1000" noProof="0" dirty="0" err="1" smtClean="0">
                <a:latin typeface="Times New Roman" panose="02020603050405020304" pitchFamily="18" charset="0"/>
                <a:cs typeface="Times New Roman" panose="02020603050405020304" pitchFamily="18" charset="0"/>
              </a:rPr>
              <a:t>fr</a:t>
            </a:r>
            <a:r>
              <a:rPr lang="en-CA" altLang="fr-FR" sz="1000" noProof="0" dirty="0" smtClean="0">
                <a:latin typeface="Times New Roman" panose="02020603050405020304" pitchFamily="18" charset="0"/>
                <a:cs typeface="Times New Roman" panose="02020603050405020304" pitchFamily="18" charset="0"/>
              </a:rPr>
              <a:t> / http://</a:t>
            </a:r>
            <a:r>
              <a:rPr lang="en-CA" altLang="fr-FR" sz="1000" noProof="0" dirty="0" err="1" smtClean="0">
                <a:latin typeface="Times New Roman" panose="02020603050405020304" pitchFamily="18" charset="0"/>
                <a:cs typeface="Times New Roman" panose="02020603050405020304" pitchFamily="18" charset="0"/>
              </a:rPr>
              <a:t>www.bonjour.alberta.ca</a:t>
            </a:r>
            <a:r>
              <a:rPr lang="en-CA" altLang="fr-FR" sz="1000" noProof="0" dirty="0" smtClean="0">
                <a:latin typeface="Times New Roman" panose="02020603050405020304" pitchFamily="18" charset="0"/>
                <a:cs typeface="Times New Roman" panose="02020603050405020304" pitchFamily="18" charset="0"/>
              </a:rPr>
              <a:t>/ </a:t>
            </a:r>
          </a:p>
          <a:p>
            <a:r>
              <a:rPr lang="en-CA" altLang="fr-FR" sz="1000" noProof="0" dirty="0" smtClean="0">
                <a:latin typeface="Times New Roman" panose="02020603050405020304" pitchFamily="18" charset="0"/>
                <a:cs typeface="Times New Roman" panose="02020603050405020304" pitchFamily="18" charset="0"/>
              </a:rPr>
              <a:t>In</a:t>
            </a:r>
            <a:r>
              <a:rPr lang="en-CA" altLang="fr-FR" sz="1000" baseline="0" noProof="0" dirty="0" smtClean="0">
                <a:latin typeface="Times New Roman" panose="02020603050405020304" pitchFamily="18" charset="0"/>
                <a:cs typeface="Times New Roman" panose="02020603050405020304" pitchFamily="18" charset="0"/>
              </a:rPr>
              <a:t> Saskatchewan</a:t>
            </a:r>
            <a:r>
              <a:rPr lang="en-CA" altLang="fr-FR" sz="1000" noProof="0" dirty="0" smtClean="0">
                <a:latin typeface="Times New Roman" panose="02020603050405020304" pitchFamily="18" charset="0"/>
                <a:cs typeface="Times New Roman" panose="02020603050405020304" pitchFamily="18" charset="0"/>
              </a:rPr>
              <a:t>, we have the provincial</a:t>
            </a:r>
            <a:r>
              <a:rPr lang="en-CA" altLang="fr-FR" sz="1000" baseline="0" noProof="0" dirty="0" smtClean="0">
                <a:latin typeface="Times New Roman" panose="02020603050405020304" pitchFamily="18" charset="0"/>
                <a:cs typeface="Times New Roman" panose="02020603050405020304" pitchFamily="18" charset="0"/>
              </a:rPr>
              <a:t> government’s “</a:t>
            </a:r>
            <a:r>
              <a:rPr lang="en-CA" altLang="fr-FR" sz="1000" noProof="0" dirty="0" smtClean="0">
                <a:latin typeface="Times New Roman" panose="02020603050405020304" pitchFamily="18" charset="0"/>
                <a:cs typeface="Times New Roman" panose="02020603050405020304" pitchFamily="18" charset="0"/>
              </a:rPr>
              <a:t>Centre de services aux </a:t>
            </a:r>
            <a:r>
              <a:rPr lang="en-CA" altLang="fr-FR" sz="1000" noProof="0" dirty="0" err="1" smtClean="0">
                <a:latin typeface="Times New Roman" panose="02020603050405020304" pitchFamily="18" charset="0"/>
                <a:cs typeface="Times New Roman" panose="02020603050405020304" pitchFamily="18" charset="0"/>
              </a:rPr>
              <a:t>citoyens</a:t>
            </a:r>
            <a:r>
              <a:rPr lang="en-CA" altLang="fr-FR" sz="1000" noProof="0" dirty="0" smtClean="0">
                <a:latin typeface="Times New Roman" panose="02020603050405020304" pitchFamily="18" charset="0"/>
                <a:cs typeface="Times New Roman" panose="02020603050405020304" pitchFamily="18" charset="0"/>
              </a:rPr>
              <a:t> Bonjour!”</a:t>
            </a:r>
          </a:p>
          <a:p>
            <a:endParaRPr lang="en-CA" altLang="fr-FR" sz="1000" noProof="0" dirty="0" smtClean="0">
              <a:latin typeface="Times New Roman" panose="02020603050405020304" pitchFamily="18" charset="0"/>
              <a:cs typeface="Times New Roman" panose="02020603050405020304" pitchFamily="18" charset="0"/>
            </a:endParaRPr>
          </a:p>
          <a:p>
            <a:endParaRPr lang="en-CA" altLang="fr-FR" sz="1000" noProof="0" dirty="0" smtClean="0">
              <a:latin typeface="Times New Roman" panose="02020603050405020304" pitchFamily="18" charset="0"/>
              <a:cs typeface="Times New Roman" panose="02020603050405020304" pitchFamily="18" charset="0"/>
            </a:endParaRPr>
          </a:p>
          <a:p>
            <a:endParaRPr lang="en-CA" altLang="fr-FR" sz="1000" noProof="0" dirty="0">
              <a:latin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8E4FA5-22EB-4709-AA77-EA8D71927BAF}" type="slidenum">
              <a:rPr lang="fr-CA" altLang="fr-FR">
                <a:solidFill>
                  <a:prstClr val="black"/>
                </a:solidFill>
              </a:rPr>
              <a:pPr eaLnBrk="1" hangingPunct="1"/>
              <a:t>13</a:t>
            </a:fld>
            <a:endParaRPr lang="fr-CA" altLang="fr-FR">
              <a:solidFill>
                <a:prstClr val="black"/>
              </a:solidFill>
            </a:endParaRPr>
          </a:p>
        </p:txBody>
      </p:sp>
    </p:spTree>
    <p:extLst>
      <p:ext uri="{BB962C8B-B14F-4D97-AF65-F5344CB8AC3E}">
        <p14:creationId xmlns:p14="http://schemas.microsoft.com/office/powerpoint/2010/main" val="167130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sz="1050" b="1" noProof="0" dirty="0" smtClean="0"/>
              <a:t>Question</a:t>
            </a:r>
            <a:r>
              <a:rPr lang="en-CA" sz="1050" noProof="0" dirty="0" smtClean="0"/>
              <a:t>: Why is requesting</a:t>
            </a:r>
            <a:r>
              <a:rPr lang="en-CA" sz="1050" baseline="0" noProof="0" dirty="0" smtClean="0"/>
              <a:t> French-language services an act of leadership?</a:t>
            </a:r>
            <a:endParaRPr lang="en-CA" sz="1050" noProof="0" dirty="0" smtClean="0"/>
          </a:p>
          <a:p>
            <a:endParaRPr lang="en-CA" sz="1050" b="1" noProof="0" dirty="0" smtClean="0"/>
          </a:p>
          <a:p>
            <a:r>
              <a:rPr lang="en-CA" sz="1050" b="1" noProof="0" dirty="0" smtClean="0"/>
              <a:t>Answer</a:t>
            </a:r>
            <a:r>
              <a:rPr lang="en-CA" sz="1050" noProof="0" dirty="0" smtClean="0"/>
              <a:t>:</a:t>
            </a:r>
            <a:r>
              <a:rPr lang="en-CA" sz="1050" b="1" noProof="0" dirty="0" smtClean="0"/>
              <a:t> </a:t>
            </a:r>
            <a:r>
              <a:rPr lang="en-CA" sz="1050" b="0" noProof="0" dirty="0" smtClean="0"/>
              <a:t>Because</a:t>
            </a:r>
            <a:r>
              <a:rPr lang="en-CA" sz="1050" b="0" baseline="0" noProof="0" dirty="0" smtClean="0"/>
              <a:t> it has the power to change the current state of affairs, to influence the move from passive offer to active offer. Furthermore, providing feedback on the quality of French-language services is an act of leadership that helps bring improvements. As a result, higher-quality services will increasingly be available to Francophones and their communities, today and in the future</a:t>
            </a:r>
            <a:r>
              <a:rPr lang="en-CA" sz="1050" baseline="0" noProof="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50" baseline="0" noProof="0" dirty="0" smtClean="0"/>
          </a:p>
          <a:p>
            <a:r>
              <a:rPr lang="en-CA" sz="1050" baseline="0" noProof="0" dirty="0" smtClean="0"/>
              <a:t>These acts help reinforce the legitimacy of French, an official language of Canada. They help raise the profile of the French language and Francophone communities in Saskatchewan and across Canada. </a:t>
            </a:r>
          </a:p>
          <a:p>
            <a:endParaRPr lang="en-CA" sz="1050" baseline="0" noProof="0" dirty="0" smtClean="0"/>
          </a:p>
          <a:p>
            <a:r>
              <a:rPr lang="en-CA" sz="1050" baseline="0" noProof="0" dirty="0" smtClean="0"/>
              <a:t>That is why we describe requests for French-language services in terms of community leadership, which encompasses both personal and collective leadership. </a:t>
            </a:r>
            <a:endParaRPr lang="en-CA" sz="105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14</a:t>
            </a:fld>
            <a:endParaRPr lang="fr-CA" altLang="fr-FR">
              <a:solidFill>
                <a:prstClr val="black"/>
              </a:solidFill>
            </a:endParaRPr>
          </a:p>
        </p:txBody>
      </p:sp>
    </p:spTree>
    <p:extLst>
      <p:ext uri="{BB962C8B-B14F-4D97-AF65-F5344CB8AC3E}">
        <p14:creationId xmlns:p14="http://schemas.microsoft.com/office/powerpoint/2010/main" val="390238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a:t>
            </a:r>
            <a:r>
              <a:rPr lang="en-CA" b="1" baseline="0" noProof="0" dirty="0" smtClean="0"/>
              <a:t> </a:t>
            </a:r>
            <a:r>
              <a:rPr lang="en-CA" b="0" baseline="0" noProof="0" dirty="0" smtClean="0"/>
              <a:t>What do we mean by community leadership</a:t>
            </a:r>
            <a:r>
              <a:rPr lang="en-CA" noProof="0" dirty="0" smtClean="0"/>
              <a:t>?</a:t>
            </a:r>
          </a:p>
          <a:p>
            <a:r>
              <a:rPr lang="en-CA" b="1" noProof="0" dirty="0" smtClean="0"/>
              <a:t>Answer</a:t>
            </a:r>
            <a:r>
              <a:rPr lang="en-CA" noProof="0" dirty="0" smtClean="0"/>
              <a:t>: Above all, </a:t>
            </a:r>
            <a:r>
              <a:rPr lang="en-CA" baseline="0" noProof="0" dirty="0" smtClean="0"/>
              <a:t>Francophones and Francophiles must exercise both personal and collective leadership. In both cases, community leadership involves being:</a:t>
            </a:r>
          </a:p>
          <a:p>
            <a:pPr marL="171450" indent="-171450">
              <a:buFont typeface="Arial" charset="0"/>
              <a:buChar char="•"/>
            </a:pPr>
            <a:r>
              <a:rPr lang="en-CA" sz="1200" noProof="0" dirty="0" smtClean="0"/>
              <a:t>An agent</a:t>
            </a:r>
            <a:r>
              <a:rPr lang="en-CA" sz="1200" baseline="0" noProof="0" dirty="0" smtClean="0"/>
              <a:t> of change: Engaged and motivated to improve the quality of life in the community</a:t>
            </a:r>
            <a:endParaRPr lang="en-CA" sz="1200" noProof="0" dirty="0" smtClean="0"/>
          </a:p>
          <a:p>
            <a:pPr marL="171450" indent="-171450">
              <a:buFont typeface="Arial" panose="020B0604020202020204" pitchFamily="34" charset="0"/>
              <a:buChar char="•"/>
            </a:pPr>
            <a:r>
              <a:rPr lang="en-CA" sz="1200" noProof="0" dirty="0" smtClean="0"/>
              <a:t>An</a:t>
            </a:r>
            <a:r>
              <a:rPr lang="en-CA" sz="1200" baseline="0" noProof="0" dirty="0" smtClean="0"/>
              <a:t> accessible role model: Authentic </a:t>
            </a:r>
            <a:r>
              <a:rPr lang="mr-IN" sz="1200" baseline="0" noProof="0" dirty="0" smtClean="0"/>
              <a:t>–</a:t>
            </a:r>
            <a:r>
              <a:rPr lang="en-CA" sz="1200" baseline="0" noProof="0" dirty="0" smtClean="0"/>
              <a:t> a source of assistance and inspiration for others</a:t>
            </a:r>
            <a:endParaRPr lang="en-CA" sz="1200" noProof="0" dirty="0" smtClean="0"/>
          </a:p>
          <a:p>
            <a:pPr marL="171450" indent="-171450">
              <a:buFont typeface="Arial" panose="020B0604020202020204" pitchFamily="34" charset="0"/>
              <a:buChar char="•"/>
            </a:pPr>
            <a:r>
              <a:rPr lang="en-CA" sz="1200" noProof="0" dirty="0" smtClean="0"/>
              <a:t>Ethical: Promoting honesty, justice, equity, confidence, openness,</a:t>
            </a:r>
            <a:r>
              <a:rPr lang="en-CA" sz="1200" baseline="0" noProof="0" dirty="0" smtClean="0"/>
              <a:t> responsibility</a:t>
            </a:r>
            <a:endParaRPr lang="en-CA" sz="1200" noProof="0" dirty="0" smtClean="0"/>
          </a:p>
          <a:p>
            <a:pPr marL="171450" indent="-171450">
              <a:buFont typeface="Arial" panose="020B0604020202020204" pitchFamily="34" charset="0"/>
              <a:buChar char="•"/>
            </a:pPr>
            <a:r>
              <a:rPr lang="en-CA" sz="1200" noProof="0" dirty="0" smtClean="0"/>
              <a:t>Inclusive: Embracing</a:t>
            </a:r>
            <a:r>
              <a:rPr lang="en-CA" sz="1200" baseline="0" noProof="0" dirty="0" smtClean="0"/>
              <a:t> and respecting diversity in all its forms</a:t>
            </a:r>
          </a:p>
          <a:p>
            <a:pPr marL="171450" indent="-171450">
              <a:buFont typeface="Arial" panose="020B0604020202020204" pitchFamily="34" charset="0"/>
              <a:buChar char="•"/>
            </a:pPr>
            <a:r>
              <a:rPr lang="en-CA" sz="1200" baseline="0" noProof="0" dirty="0" smtClean="0"/>
              <a:t>Able to build healthy and productive relationships</a:t>
            </a:r>
            <a:endParaRPr lang="en-CA" sz="1200" noProof="0" dirty="0" smtClean="0"/>
          </a:p>
          <a:p>
            <a:pPr marL="171450" indent="-171450">
              <a:buFont typeface="Arial" panose="020B0604020202020204" pitchFamily="34" charset="0"/>
              <a:buChar char="•"/>
            </a:pPr>
            <a:r>
              <a:rPr lang="en-CA" sz="1200" noProof="0" dirty="0" smtClean="0"/>
              <a:t>Able to work </a:t>
            </a:r>
            <a:r>
              <a:rPr lang="en-CA" sz="1200" baseline="0" noProof="0" dirty="0" smtClean="0"/>
              <a:t>work well and collaborate with people inside and outside the organization</a:t>
            </a:r>
            <a:endParaRPr lang="en-CA" sz="1200" noProof="0" dirty="0" smtClean="0"/>
          </a:p>
          <a:p>
            <a:pPr marL="171450" indent="-171450">
              <a:buFont typeface="Arial" panose="020B0604020202020204" pitchFamily="34" charset="0"/>
              <a:buChar char="•"/>
            </a:pPr>
            <a:r>
              <a:rPr lang="en-CA" sz="1200" noProof="0" dirty="0" smtClean="0"/>
              <a:t>Able</a:t>
            </a:r>
            <a:r>
              <a:rPr lang="en-CA" sz="1200" baseline="0" noProof="0" dirty="0" smtClean="0"/>
              <a:t> to manage complexity</a:t>
            </a:r>
            <a:endParaRPr lang="en-CA" sz="1200" noProof="0" dirty="0" smtClean="0"/>
          </a:p>
          <a:p>
            <a:r>
              <a:rPr lang="en-CA" sz="1200" noProof="0" dirty="0" smtClean="0"/>
              <a:t>Courage,</a:t>
            </a:r>
            <a:r>
              <a:rPr lang="en-CA" sz="1200" baseline="0" noProof="0" dirty="0" smtClean="0"/>
              <a:t> hope and resilience are characteristics of a community leader.</a:t>
            </a:r>
            <a:endParaRPr lang="en-CA" sz="1200" noProof="0" dirty="0" smtClean="0"/>
          </a:p>
          <a:p>
            <a:endParaRPr lang="en-CA" sz="120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15</a:t>
            </a:fld>
            <a:endParaRPr lang="fr-CA" altLang="fr-FR">
              <a:solidFill>
                <a:prstClr val="black"/>
              </a:solidFill>
            </a:endParaRPr>
          </a:p>
        </p:txBody>
      </p:sp>
    </p:spTree>
    <p:extLst>
      <p:ext uri="{BB962C8B-B14F-4D97-AF65-F5344CB8AC3E}">
        <p14:creationId xmlns:p14="http://schemas.microsoft.com/office/powerpoint/2010/main" val="240982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a:t>
            </a:r>
            <a:r>
              <a:rPr lang="en-CA" b="0" baseline="0" noProof="0" dirty="0" smtClean="0"/>
              <a:t>How can we exercise community leadership on a personal level?</a:t>
            </a:r>
            <a:endParaRPr lang="en-CA" noProof="0" dirty="0" smtClean="0"/>
          </a:p>
          <a:p>
            <a:r>
              <a:rPr lang="en-CA" b="1" noProof="0" dirty="0" smtClean="0"/>
              <a:t>Answer</a:t>
            </a:r>
            <a:r>
              <a:rPr lang="en-CA" noProof="0" dirty="0" smtClean="0"/>
              <a:t>: By cultivating</a:t>
            </a:r>
            <a:r>
              <a:rPr lang="en-CA" baseline="0" noProof="0" dirty="0" smtClean="0"/>
              <a:t> your </a:t>
            </a:r>
            <a:r>
              <a:rPr lang="en-CA" noProof="0" dirty="0" smtClean="0"/>
              <a:t>Francophonie!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smtClean="0"/>
              <a:t>In this context, “cultivate</a:t>
            </a:r>
            <a:r>
              <a:rPr lang="en-CA" sz="1200" baseline="0" noProof="0" dirty="0" smtClean="0"/>
              <a:t>” means: develop, extend, enrich, maintain, practice, champion, enhance</a:t>
            </a:r>
            <a:endParaRPr lang="en-CA" sz="1200" noProof="0" dirty="0" smtClean="0"/>
          </a:p>
          <a:p>
            <a:r>
              <a:rPr lang="en-CA" sz="1200" i="1" noProof="0" dirty="0" smtClean="0"/>
              <a:t>Cultivate</a:t>
            </a:r>
            <a:r>
              <a:rPr lang="en-CA" sz="1200" i="1" baseline="0" noProof="0" dirty="0" smtClean="0"/>
              <a:t> your Francophonie:</a:t>
            </a:r>
            <a:endParaRPr lang="en-CA" sz="1200" i="1" noProof="0" dirty="0" smtClean="0"/>
          </a:p>
          <a:p>
            <a:r>
              <a:rPr lang="en-CA" sz="1200" noProof="0" dirty="0" smtClean="0"/>
              <a:t>Seize all opportunities to speak and use French</a:t>
            </a:r>
            <a:r>
              <a:rPr lang="en-US" sz="1200" noProof="0" dirty="0" smtClean="0"/>
              <a:t>—</a:t>
            </a:r>
            <a:r>
              <a:rPr lang="en-CA" sz="1200" noProof="0" dirty="0" smtClean="0"/>
              <a:t>for example, at home, with friends, etc.</a:t>
            </a:r>
          </a:p>
          <a:p>
            <a:r>
              <a:rPr lang="en-CA" sz="1200" noProof="0" dirty="0" smtClean="0"/>
              <a:t>Display your pride: “I am Francophone”</a:t>
            </a:r>
          </a:p>
          <a:p>
            <a:r>
              <a:rPr lang="en-CA" sz="1200" noProof="0" dirty="0" smtClean="0"/>
              <a:t>Request French-language services</a:t>
            </a:r>
          </a:p>
          <a:p>
            <a:r>
              <a:rPr lang="en-CA" sz="1200" noProof="0" dirty="0" smtClean="0"/>
              <a:t>Use French-language services</a:t>
            </a:r>
          </a:p>
          <a:p>
            <a:r>
              <a:rPr lang="en-CA" sz="1200" noProof="0" dirty="0" smtClean="0"/>
              <a:t>To cultivate your Francophonie, you need to develop your Francophone</a:t>
            </a:r>
            <a:r>
              <a:rPr lang="en-CA" sz="1200" baseline="0" noProof="0" dirty="0" smtClean="0"/>
              <a:t> reflex</a:t>
            </a:r>
            <a:r>
              <a:rPr lang="en-CA" sz="1200" noProof="0" dirty="0" smtClean="0"/>
              <a:t>!</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16</a:t>
            </a:fld>
            <a:endParaRPr lang="fr-CA" altLang="fr-FR">
              <a:solidFill>
                <a:prstClr val="black"/>
              </a:solidFill>
            </a:endParaRPr>
          </a:p>
        </p:txBody>
      </p:sp>
    </p:spTree>
    <p:extLst>
      <p:ext uri="{BB962C8B-B14F-4D97-AF65-F5344CB8AC3E}">
        <p14:creationId xmlns:p14="http://schemas.microsoft.com/office/powerpoint/2010/main" val="382314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How can we exercise community leadership on a </a:t>
            </a:r>
            <a:r>
              <a:rPr lang="en-CA" b="1" noProof="0" dirty="0" smtClean="0"/>
              <a:t>personal</a:t>
            </a:r>
            <a:r>
              <a:rPr lang="en-CA" b="1" baseline="0" noProof="0" dirty="0" smtClean="0"/>
              <a:t> </a:t>
            </a:r>
            <a:r>
              <a:rPr lang="en-CA" b="0" baseline="0" noProof="0" dirty="0" smtClean="0"/>
              <a:t>level</a:t>
            </a:r>
            <a:r>
              <a:rPr lang="en-CA" noProof="0" dirty="0" smtClean="0"/>
              <a:t>?</a:t>
            </a:r>
          </a:p>
          <a:p>
            <a:r>
              <a:rPr lang="en-CA" b="1" noProof="0" dirty="0" smtClean="0"/>
              <a:t>Answer</a:t>
            </a:r>
            <a:r>
              <a:rPr lang="en-CA" noProof="0" dirty="0" smtClean="0"/>
              <a:t>: By developing a Francophone reflex!</a:t>
            </a:r>
          </a:p>
          <a:p>
            <a:pPr marL="171450" lvl="0" indent="-171450">
              <a:spcBef>
                <a:spcPct val="30000"/>
              </a:spcBef>
              <a:defRPr/>
            </a:pPr>
            <a:endParaRPr lang="en-CA" sz="1200" noProof="0" dirty="0" smtClean="0"/>
          </a:p>
          <a:p>
            <a:pPr marL="171450" lvl="0" indent="-171450">
              <a:spcBef>
                <a:spcPct val="30000"/>
              </a:spcBef>
              <a:defRPr/>
            </a:pPr>
            <a:r>
              <a:rPr lang="en-CA" sz="1200" noProof="0" dirty="0" smtClean="0"/>
              <a:t>Choose Francophone professional services: doctor, massage therapist, insurance broker, lawyer, optometrist, dentist</a:t>
            </a:r>
          </a:p>
          <a:p>
            <a:pPr marL="171450" lvl="0" indent="-171450">
              <a:spcBef>
                <a:spcPct val="30000"/>
              </a:spcBef>
              <a:defRPr/>
            </a:pPr>
            <a:r>
              <a:rPr lang="en-CA" sz="1200" noProof="0" dirty="0" smtClean="0"/>
              <a:t>Choose French-speaking tradespeople: plumber, electrician, mechanic</a:t>
            </a:r>
          </a:p>
          <a:p>
            <a:pPr marL="171450" lvl="0" indent="-171450">
              <a:spcBef>
                <a:spcPct val="30000"/>
              </a:spcBef>
              <a:defRPr/>
            </a:pPr>
            <a:r>
              <a:rPr lang="en-CA" sz="1200" noProof="0" dirty="0" smtClean="0"/>
              <a:t>Use Francophone media (radio, newspapers, etc.)</a:t>
            </a:r>
          </a:p>
          <a:p>
            <a:pPr marL="171450" lvl="0" indent="-171450">
              <a:spcBef>
                <a:spcPct val="30000"/>
              </a:spcBef>
              <a:defRPr/>
            </a:pPr>
            <a:r>
              <a:rPr lang="en-CA" sz="1200" noProof="0" dirty="0" smtClean="0"/>
              <a:t>Attend a </a:t>
            </a:r>
            <a:r>
              <a:rPr lang="en-CA" sz="1200" dirty="0" smtClean="0"/>
              <a:t>show in French</a:t>
            </a:r>
            <a:endParaRPr lang="en-CA" sz="1200" noProof="0" dirty="0" smtClean="0"/>
          </a:p>
          <a:p>
            <a:pPr marL="171450" lvl="0" indent="-171450">
              <a:spcBef>
                <a:spcPct val="30000"/>
              </a:spcBef>
              <a:defRPr/>
            </a:pPr>
            <a:r>
              <a:rPr lang="en-CA" sz="1200" noProof="0" dirty="0" smtClean="0"/>
              <a:t>Navigate the web in French (searches, social media)</a:t>
            </a:r>
          </a:p>
          <a:p>
            <a:pPr marL="171450" lvl="0" indent="-171450">
              <a:spcBef>
                <a:spcPct val="30000"/>
              </a:spcBef>
              <a:defRPr/>
            </a:pPr>
            <a:r>
              <a:rPr lang="en-CA" sz="1200" noProof="0" dirty="0" smtClean="0"/>
              <a:t>Choose “French” on the telephone, at the ATM*</a:t>
            </a:r>
          </a:p>
          <a:p>
            <a:pPr marL="171450" lvl="0" indent="-171450">
              <a:spcBef>
                <a:spcPct val="30000"/>
              </a:spcBef>
              <a:defRPr/>
            </a:pPr>
            <a:r>
              <a:rPr lang="en-CA" sz="1200" noProof="0" dirty="0" smtClean="0"/>
              <a:t>Respond to surveys evaluating the quality of service</a:t>
            </a:r>
          </a:p>
          <a:p>
            <a:pPr marL="171450" indent="-171450">
              <a:spcBef>
                <a:spcPct val="30000"/>
              </a:spcBef>
              <a:defRPr/>
            </a:pPr>
            <a:r>
              <a:rPr lang="en-CA" sz="1200" noProof="0" dirty="0" smtClean="0"/>
              <a:t>Request and use French document and forms</a:t>
            </a:r>
          </a:p>
          <a:p>
            <a:pPr marL="171450" indent="-171450">
              <a:spcBef>
                <a:spcPct val="30000"/>
              </a:spcBef>
              <a:defRPr/>
            </a:pPr>
            <a:r>
              <a:rPr lang="en-CA" sz="1200" noProof="0" dirty="0" smtClean="0"/>
              <a:t>Obtain French legal documents: will, health care directive</a:t>
            </a:r>
          </a:p>
          <a:p>
            <a:pPr marL="171450" indent="-171450">
              <a:spcBef>
                <a:spcPct val="30000"/>
              </a:spcBef>
              <a:defRPr/>
            </a:pPr>
            <a:endParaRPr lang="en-CA" noProof="0" dirty="0" smtClean="0"/>
          </a:p>
          <a:p>
            <a:r>
              <a:rPr lang="en-CA" noProof="0" dirty="0" smtClean="0"/>
              <a:t>*Often, statistics on usage rates</a:t>
            </a:r>
            <a:r>
              <a:rPr lang="en-CA" baseline="0" noProof="0" dirty="0" smtClean="0"/>
              <a:t> for the “French” option are compiled to help evaluate the need to offer services in both official languages.</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17</a:t>
            </a:fld>
            <a:endParaRPr lang="fr-CA" altLang="fr-FR">
              <a:solidFill>
                <a:prstClr val="black"/>
              </a:solidFill>
            </a:endParaRPr>
          </a:p>
        </p:txBody>
      </p:sp>
    </p:spTree>
    <p:extLst>
      <p:ext uri="{BB962C8B-B14F-4D97-AF65-F5344CB8AC3E}">
        <p14:creationId xmlns:p14="http://schemas.microsoft.com/office/powerpoint/2010/main" val="65099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a:t>
            </a:r>
            <a:r>
              <a:rPr lang="en-CA" b="1" noProof="0" dirty="0" smtClean="0"/>
              <a:t> </a:t>
            </a:r>
            <a:r>
              <a:rPr lang="en-CA" b="0" noProof="0" dirty="0" smtClean="0"/>
              <a:t>How</a:t>
            </a:r>
            <a:r>
              <a:rPr lang="en-CA" b="0" baseline="0" noProof="0" dirty="0" smtClean="0"/>
              <a:t> can community leadership manifest itself on a </a:t>
            </a:r>
            <a:r>
              <a:rPr lang="en-CA" b="1" baseline="0" noProof="0" dirty="0" smtClean="0"/>
              <a:t>collective </a:t>
            </a:r>
            <a:r>
              <a:rPr lang="en-CA" b="0" baseline="0" noProof="0" dirty="0" smtClean="0"/>
              <a:t>level?</a:t>
            </a:r>
            <a:endParaRPr lang="en-CA" noProof="0" dirty="0" smtClean="0"/>
          </a:p>
          <a:p>
            <a:r>
              <a:rPr lang="en-CA" b="1" noProof="0" dirty="0" smtClean="0"/>
              <a:t>Answer</a:t>
            </a:r>
            <a:r>
              <a:rPr lang="en-CA" noProof="0" dirty="0" smtClean="0"/>
              <a:t>:</a:t>
            </a:r>
          </a:p>
          <a:p>
            <a:r>
              <a:rPr lang="en-CA" sz="1200" noProof="0" dirty="0" smtClean="0"/>
              <a:t>Promote the active request of French-language services</a:t>
            </a:r>
          </a:p>
          <a:p>
            <a:r>
              <a:rPr lang="en-CA" sz="1200" noProof="0" dirty="0" smtClean="0"/>
              <a:t>Seize all opportunities to promote French-language services that are already available</a:t>
            </a:r>
          </a:p>
          <a:p>
            <a:r>
              <a:rPr lang="en-CA" sz="1200" noProof="0" dirty="0" smtClean="0"/>
              <a:t>Increase the visibility of Francophone organizations and institutions (poster campaigns, social media, etc.)</a:t>
            </a:r>
          </a:p>
          <a:p>
            <a:r>
              <a:rPr lang="en-CA" sz="1200" noProof="0" dirty="0" smtClean="0"/>
              <a:t>Invest in collaborative</a:t>
            </a:r>
            <a:r>
              <a:rPr lang="en-CA" sz="1200" baseline="0" noProof="0" dirty="0" smtClean="0"/>
              <a:t> efforts </a:t>
            </a:r>
            <a:r>
              <a:rPr lang="en-CA" sz="1200" noProof="0" dirty="0" smtClean="0"/>
              <a:t>to catalogue and promote French-language services</a:t>
            </a:r>
          </a:p>
          <a:p>
            <a:r>
              <a:rPr lang="en-CA" sz="1200" noProof="0" dirty="0" smtClean="0"/>
              <a:t>Invest in Francophone solidarity to increase the impact of collective action</a:t>
            </a:r>
          </a:p>
          <a:p>
            <a:r>
              <a:rPr lang="en-CA" sz="1200" noProof="0" dirty="0" smtClean="0"/>
              <a:t>Make it a common objective in the Franco-Saskatchewanian</a:t>
            </a:r>
            <a:r>
              <a:rPr lang="en-CA" sz="1200" baseline="0" noProof="0" dirty="0" smtClean="0"/>
              <a:t> community’s global development plan</a:t>
            </a:r>
            <a:endParaRPr lang="en-CA" sz="1200" noProof="0" dirty="0" smtClean="0"/>
          </a:p>
          <a:p>
            <a:r>
              <a:rPr lang="en-CA" sz="1200" noProof="0" dirty="0" smtClean="0"/>
              <a:t>Organize community discussion forums to engage and mobilize stakeholders</a:t>
            </a:r>
            <a:endParaRPr lang="en-CA" b="1"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18</a:t>
            </a:fld>
            <a:endParaRPr lang="fr-CA" altLang="fr-FR">
              <a:solidFill>
                <a:prstClr val="black"/>
              </a:solidFill>
            </a:endParaRPr>
          </a:p>
        </p:txBody>
      </p:sp>
    </p:spTree>
    <p:extLst>
      <p:ext uri="{BB962C8B-B14F-4D97-AF65-F5344CB8AC3E}">
        <p14:creationId xmlns:p14="http://schemas.microsoft.com/office/powerpoint/2010/main" val="126172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dirty="0" smtClean="0"/>
              <a:t>Question</a:t>
            </a:r>
            <a:r>
              <a:rPr lang="en-CA" dirty="0" smtClean="0"/>
              <a:t>: What results can we expect</a:t>
            </a:r>
            <a:r>
              <a:rPr lang="en-CA" baseline="0" dirty="0" smtClean="0"/>
              <a:t> from exercising community and collaborative leadership?</a:t>
            </a:r>
          </a:p>
          <a:p>
            <a:endParaRPr lang="en-CA" dirty="0" smtClean="0"/>
          </a:p>
          <a:p>
            <a:r>
              <a:rPr lang="en-CA" b="1" dirty="0" smtClean="0"/>
              <a:t>Answer</a:t>
            </a:r>
            <a:r>
              <a:rPr lang="en-CA" dirty="0" smtClean="0"/>
              <a:t>:</a:t>
            </a:r>
          </a:p>
          <a:p>
            <a:pPr eaLnBrk="1" hangingPunct="1">
              <a:defRPr/>
            </a:pPr>
            <a:r>
              <a:rPr lang="en-CA" altLang="fr-FR" sz="1200" noProof="0" dirty="0" smtClean="0"/>
              <a:t>Improved access to quality French-language services</a:t>
            </a:r>
          </a:p>
          <a:p>
            <a:pPr eaLnBrk="1" hangingPunct="1">
              <a:defRPr/>
            </a:pPr>
            <a:endParaRPr lang="en-CA" altLang="fr-FR" sz="1200" noProof="0" dirty="0" smtClean="0"/>
          </a:p>
          <a:p>
            <a:pPr eaLnBrk="1" hangingPunct="1">
              <a:defRPr/>
            </a:pPr>
            <a:r>
              <a:rPr lang="en-CA" altLang="fr-FR" sz="1200" noProof="0" dirty="0" smtClean="0"/>
              <a:t>Greater legitimacy and recognition for French</a:t>
            </a:r>
          </a:p>
          <a:p>
            <a:pPr marL="0" indent="0" eaLnBrk="1" hangingPunct="1">
              <a:buNone/>
              <a:defRPr/>
            </a:pPr>
            <a:endParaRPr lang="en-CA" altLang="fr-FR" sz="1200" noProof="0" dirty="0" smtClean="0"/>
          </a:p>
          <a:p>
            <a:pPr eaLnBrk="1" hangingPunct="1">
              <a:defRPr/>
            </a:pPr>
            <a:r>
              <a:rPr lang="en-CA" altLang="fr-FR" sz="1200" noProof="0" dirty="0" smtClean="0"/>
              <a:t>Validation and increased visibility of French in Saskatchewan</a:t>
            </a:r>
          </a:p>
          <a:p>
            <a:pPr eaLnBrk="1" hangingPunct="1">
              <a:defRPr/>
            </a:pPr>
            <a:endParaRPr lang="en-CA" altLang="fr-FR" sz="1200" noProof="0" dirty="0" smtClean="0"/>
          </a:p>
          <a:p>
            <a:pPr eaLnBrk="1" hangingPunct="1">
              <a:defRPr/>
            </a:pPr>
            <a:r>
              <a:rPr lang="en-CA" altLang="fr-FR" sz="1200" noProof="0" dirty="0" smtClean="0"/>
              <a:t>Pride and a sense of belonging</a:t>
            </a:r>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19</a:t>
            </a:fld>
            <a:endParaRPr lang="fr-CA" altLang="fr-FR">
              <a:solidFill>
                <a:prstClr val="black"/>
              </a:solidFill>
            </a:endParaRPr>
          </a:p>
        </p:txBody>
      </p:sp>
    </p:spTree>
    <p:extLst>
      <p:ext uri="{BB962C8B-B14F-4D97-AF65-F5344CB8AC3E}">
        <p14:creationId xmlns:p14="http://schemas.microsoft.com/office/powerpoint/2010/main" val="220158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b="1" baseline="0" noProof="0" dirty="0" smtClean="0"/>
              <a:t> </a:t>
            </a:r>
            <a:r>
              <a:rPr lang="en-CA" b="0" baseline="0" noProof="0" dirty="0" smtClean="0"/>
              <a:t>What does “active offer of French-language” services mean</a:t>
            </a:r>
            <a:r>
              <a:rPr lang="en-CA" noProof="0" dirty="0" smtClean="0"/>
              <a:t>?</a:t>
            </a:r>
          </a:p>
          <a:p>
            <a:endParaRPr lang="en-CA" b="1" noProof="0" dirty="0" smtClean="0"/>
          </a:p>
          <a:p>
            <a:r>
              <a:rPr lang="en-CA" b="1" noProof="0" dirty="0" smtClean="0"/>
              <a:t>Answer:</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altLang="fr-FR" noProof="0" dirty="0" smtClean="0"/>
              <a:t>“</a:t>
            </a:r>
            <a:r>
              <a:rPr lang="en-CA" b="1" noProof="0" dirty="0" smtClean="0"/>
              <a:t>Active</a:t>
            </a:r>
            <a:r>
              <a:rPr lang="en-CA" noProof="0" dirty="0" smtClean="0"/>
              <a:t> offer means that the service is publicized to potential users, that the general public is encouraged to use the service and is comfortable doing so, and that the service quality is comparable to that of the service provided in English.”</a:t>
            </a:r>
            <a:endParaRPr lang="en-CA" altLang="fr-FR" noProof="0" dirty="0" smtClean="0"/>
          </a:p>
          <a:p>
            <a:pPr>
              <a:buFont typeface="Arial" panose="020B0604020202020204" pitchFamily="34" charset="0"/>
              <a:buNone/>
              <a:defRPr/>
            </a:pPr>
            <a:endParaRPr lang="en-CA" altLang="fr-FR" noProof="0" dirty="0" smtClean="0"/>
          </a:p>
          <a:p>
            <a:pPr>
              <a:buFont typeface="Arial" panose="020B0604020202020204" pitchFamily="34" charset="0"/>
              <a:buNone/>
              <a:defRPr/>
            </a:pPr>
            <a:r>
              <a:rPr lang="en-CA" altLang="fr-FR" noProof="0" dirty="0" smtClean="0"/>
              <a:t>Active</a:t>
            </a:r>
            <a:r>
              <a:rPr lang="en-CA" altLang="fr-FR" baseline="0" noProof="0" dirty="0" smtClean="0"/>
              <a:t> offer is generally required in minority language contexts to ensure equal/equitable access to available services. It is proactive, as opposed to reactive.</a:t>
            </a:r>
            <a:endParaRPr lang="en-CA" altLang="fr-FR" noProof="0" dirty="0" smtClean="0"/>
          </a:p>
          <a:p>
            <a:pPr>
              <a:defRPr/>
            </a:pPr>
            <a:endParaRPr lang="en-CA" altLang="fr-FR" noProof="0" dirty="0" smtClean="0"/>
          </a:p>
          <a:p>
            <a:pPr lvl="1">
              <a:defRPr/>
            </a:pPr>
            <a:r>
              <a:rPr lang="en-CA" altLang="fr-FR" sz="900" noProof="0" dirty="0" smtClean="0"/>
              <a:t>Government of Saskatchewan French-Language Services Policy. Saskatchewan Office of the Provincial Secretary. May 2009.</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a:t>
            </a:fld>
            <a:endParaRPr lang="fr-CA" altLang="fr-FR">
              <a:solidFill>
                <a:prstClr val="black"/>
              </a:solidFill>
            </a:endParaRPr>
          </a:p>
        </p:txBody>
      </p:sp>
    </p:spTree>
    <p:extLst>
      <p:ext uri="{BB962C8B-B14F-4D97-AF65-F5344CB8AC3E}">
        <p14:creationId xmlns:p14="http://schemas.microsoft.com/office/powerpoint/2010/main" val="199124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pPr defTabSz="931774">
              <a:defRPr/>
            </a:pPr>
            <a:r>
              <a:rPr lang="en-CA" altLang="fr-FR" b="1" noProof="0" dirty="0" smtClean="0"/>
              <a:t>Question</a:t>
            </a:r>
            <a:r>
              <a:rPr lang="en-CA" altLang="fr-FR" noProof="0" dirty="0" smtClean="0"/>
              <a:t>: What about the active offer of French-language services in the field of justice?</a:t>
            </a:r>
          </a:p>
          <a:p>
            <a:pPr defTabSz="931774">
              <a:defRPr/>
            </a:pPr>
            <a:endParaRPr lang="en-CA" altLang="fr-FR" b="1" noProof="0" dirty="0" smtClean="0"/>
          </a:p>
          <a:p>
            <a:pPr defTabSz="931774">
              <a:defRPr/>
            </a:pPr>
            <a:r>
              <a:rPr lang="en-CA" altLang="fr-FR" b="1" noProof="0" dirty="0" smtClean="0"/>
              <a:t>Answer</a:t>
            </a:r>
            <a:r>
              <a:rPr lang="en-CA" altLang="fr-FR" noProof="0" dirty="0" smtClean="0"/>
              <a:t>:</a:t>
            </a:r>
          </a:p>
          <a:p>
            <a:pPr defTabSz="931774">
              <a:defRPr/>
            </a:pPr>
            <a:r>
              <a:rPr lang="en-CA" altLang="fr-FR" noProof="0" dirty="0" smtClean="0"/>
              <a:t>Moving toward the active</a:t>
            </a:r>
            <a:r>
              <a:rPr lang="en-CA" altLang="fr-FR" baseline="0" noProof="0" dirty="0" smtClean="0"/>
              <a:t> offer of quality French-language services i</a:t>
            </a:r>
            <a:r>
              <a:rPr lang="en-CA" altLang="fr-FR" noProof="0" dirty="0" smtClean="0"/>
              <a:t>n the field of justice also requires</a:t>
            </a:r>
            <a:r>
              <a:rPr lang="en-CA" altLang="fr-FR" baseline="0" noProof="0" dirty="0" smtClean="0"/>
              <a:t> the exercise of leadership on four key fronts: </a:t>
            </a:r>
            <a:r>
              <a:rPr lang="en-CA" altLang="fr-FR" b="1" noProof="0" dirty="0" smtClean="0"/>
              <a:t>systemic, organizational, professional and community.</a:t>
            </a:r>
            <a:r>
              <a:rPr lang="en-CA" altLang="fr-FR" b="1" baseline="0" noProof="0" dirty="0" smtClean="0"/>
              <a:t> </a:t>
            </a:r>
            <a:r>
              <a:rPr lang="en-CA" altLang="fr-FR" b="0" baseline="0" noProof="0" dirty="0" smtClean="0"/>
              <a:t>This requires collaboration between multiple partners. </a:t>
            </a:r>
            <a:endParaRPr lang="en-CA" altLang="fr-FR" b="1" noProof="0" dirty="0" smtClean="0"/>
          </a:p>
          <a:p>
            <a:pPr defTabSz="931774">
              <a:defRPr/>
            </a:pPr>
            <a:endParaRPr lang="en-CA" altLang="fr-FR" b="0" noProof="0" dirty="0" smtClean="0"/>
          </a:p>
          <a:p>
            <a:endParaRPr lang="en-CA" noProof="0" dirty="0" smtClean="0"/>
          </a:p>
          <a:p>
            <a:endParaRPr lang="en-CA"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20</a:t>
            </a:fld>
            <a:endParaRPr lang="fr-CA" altLang="fr-FR">
              <a:solidFill>
                <a:prstClr val="black"/>
              </a:solidFill>
            </a:endParaRPr>
          </a:p>
        </p:txBody>
      </p:sp>
    </p:spTree>
    <p:extLst>
      <p:ext uri="{BB962C8B-B14F-4D97-AF65-F5344CB8AC3E}">
        <p14:creationId xmlns:p14="http://schemas.microsoft.com/office/powerpoint/2010/main" val="1619970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commentaires 2"/>
          <p:cNvSpPr>
            <a:spLocks noGrp="1"/>
          </p:cNvSpPr>
          <p:nvPr>
            <p:ph type="body" idx="1"/>
          </p:nvPr>
        </p:nvSpPr>
        <p:spPr/>
        <p:txBody>
          <a:bodyPr/>
          <a:lstStyle/>
          <a:p>
            <a:r>
              <a:rPr lang="en-CA" sz="1050" b="1" noProof="0" dirty="0" smtClean="0"/>
              <a:t>Question</a:t>
            </a:r>
            <a:r>
              <a:rPr lang="en-CA" sz="1050" noProof="0" dirty="0" smtClean="0"/>
              <a:t>: What collaborations</a:t>
            </a:r>
            <a:r>
              <a:rPr lang="en-CA" sz="1050" baseline="0" noProof="0" dirty="0" smtClean="0"/>
              <a:t> can the </a:t>
            </a:r>
            <a:r>
              <a:rPr lang="en-CA" sz="1050" b="1" baseline="0" noProof="0" dirty="0" smtClean="0"/>
              <a:t>community </a:t>
            </a:r>
            <a:r>
              <a:rPr lang="en-CA" sz="1050" b="0" baseline="0" noProof="0" dirty="0" smtClean="0"/>
              <a:t>foster to advance the active offer of French-language services in the field of justice?</a:t>
            </a:r>
            <a:endParaRPr lang="en-CA" sz="1050" b="0" noProof="0" dirty="0" smtClean="0"/>
          </a:p>
          <a:p>
            <a:endParaRPr lang="en-CA" sz="1050" b="1" noProof="0" dirty="0" smtClean="0"/>
          </a:p>
          <a:p>
            <a:r>
              <a:rPr lang="en-CA" sz="1050" b="1" noProof="0" dirty="0" smtClean="0"/>
              <a:t>Answer</a:t>
            </a:r>
            <a:r>
              <a:rPr lang="en-CA" sz="1050" noProof="0" dirty="0" smtClean="0"/>
              <a:t>: Community</a:t>
            </a:r>
            <a:r>
              <a:rPr lang="en-CA" sz="1050" baseline="0" noProof="0" dirty="0" smtClean="0"/>
              <a:t> organizations can collaborate with the justice system by responding to surveys, by helping identify Francophones’ most pressing needs and by stimulating demand for French-language services</a:t>
            </a:r>
            <a:r>
              <a:rPr lang="en-CA" sz="1050" b="0" noProof="0" dirty="0" smtClean="0"/>
              <a:t>.</a:t>
            </a:r>
          </a:p>
          <a:p>
            <a:endParaRPr lang="en-CA" sz="1050" b="0" noProof="0" dirty="0" smtClean="0"/>
          </a:p>
          <a:p>
            <a:r>
              <a:rPr lang="en-CA" sz="1050" b="0" noProof="0" dirty="0" smtClean="0"/>
              <a:t>Franco-Saskatchewanian</a:t>
            </a:r>
            <a:r>
              <a:rPr lang="en-CA" sz="1050" b="0" baseline="0" noProof="0" dirty="0" smtClean="0"/>
              <a:t> organizations and institutions can also direct their promotional efforts to organizing more targeted public events focussed on the importance of access to justice in French. Promotional campaigns, conferences, workshops with suppliers, with legal processionals, etc. Finally, community organizations and institutions must continue to encourage and facilitate access to French-language training in the field of law and justice, while also promoting careers in the justice system. </a:t>
            </a:r>
          </a:p>
          <a:p>
            <a:endParaRPr lang="en-CA" sz="1050" b="0" noProof="0" dirty="0" smtClean="0"/>
          </a:p>
          <a:p>
            <a:r>
              <a:rPr lang="en-CA" sz="1050" b="0" noProof="0" dirty="0" smtClean="0"/>
              <a:t>The community leadership exercised</a:t>
            </a:r>
            <a:r>
              <a:rPr lang="en-CA" sz="1050" b="0" baseline="0" noProof="0" dirty="0" smtClean="0"/>
              <a:t> by </a:t>
            </a:r>
            <a:r>
              <a:rPr lang="en-CA" sz="1050" b="0" noProof="0" dirty="0" smtClean="0"/>
              <a:t>Francophones and Francophiles,</a:t>
            </a:r>
            <a:r>
              <a:rPr lang="en-CA" sz="1050" b="0" baseline="0" noProof="0" dirty="0" smtClean="0"/>
              <a:t> as well as the collective efforts of Franco-Saskatchewanian organizations and institutions can help active offer become the norm in </a:t>
            </a:r>
            <a:r>
              <a:rPr lang="en-CA" sz="1050" baseline="0" noProof="0" dirty="0" smtClean="0"/>
              <a:t>Saskatchewan.</a:t>
            </a:r>
            <a:endParaRPr lang="en-CA" sz="1050" noProof="0" dirty="0" smtClean="0"/>
          </a:p>
          <a:p>
            <a:endParaRPr lang="en-CA" sz="1050" b="0" noProof="0" dirty="0" smtClean="0"/>
          </a:p>
          <a:p>
            <a:endParaRPr lang="en-CA" sz="1050" b="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21</a:t>
            </a:fld>
            <a:endParaRPr lang="fr-CA" altLang="fr-FR">
              <a:solidFill>
                <a:prstClr val="black"/>
              </a:solidFill>
            </a:endParaRPr>
          </a:p>
        </p:txBody>
      </p:sp>
    </p:spTree>
    <p:extLst>
      <p:ext uri="{BB962C8B-B14F-4D97-AF65-F5344CB8AC3E}">
        <p14:creationId xmlns:p14="http://schemas.microsoft.com/office/powerpoint/2010/main" val="4327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sz="1050" b="1" noProof="0" dirty="0" smtClean="0"/>
              <a:t>Question</a:t>
            </a:r>
            <a:r>
              <a:rPr lang="en-CA" sz="1050" noProof="0" dirty="0" smtClean="0"/>
              <a:t>: What are you basing yourself on when you say that</a:t>
            </a:r>
            <a:r>
              <a:rPr lang="en-CA" sz="1050" baseline="0" noProof="0" dirty="0" smtClean="0"/>
              <a:t> active offer </a:t>
            </a:r>
            <a:r>
              <a:rPr lang="en-CA" sz="1050" noProof="0" dirty="0" smtClean="0"/>
              <a:t>is the standard</a:t>
            </a:r>
            <a:r>
              <a:rPr lang="en-CA" sz="1050" baseline="0" noProof="0" dirty="0" smtClean="0"/>
              <a:t> for French-language services in</a:t>
            </a:r>
            <a:r>
              <a:rPr lang="en-CA" sz="1050" noProof="0" dirty="0" smtClean="0"/>
              <a:t> Saskatchewan?</a:t>
            </a:r>
          </a:p>
          <a:p>
            <a:r>
              <a:rPr lang="en-CA" sz="1050" b="1" noProof="0" dirty="0" smtClean="0"/>
              <a:t>Answer: </a:t>
            </a:r>
            <a:r>
              <a:rPr lang="en-CA" sz="1050" b="0" noProof="0" dirty="0" smtClean="0"/>
              <a:t>I am merely repeating what the Government of Saskatchewan itself says in its French-language</a:t>
            </a:r>
            <a:r>
              <a:rPr lang="en-CA" sz="1050" b="0" baseline="0" noProof="0" dirty="0" smtClean="0"/>
              <a:t> Services Policy. Saskatchewan Office of the Provincial Secretary. </a:t>
            </a:r>
            <a:r>
              <a:rPr lang="en-CA" altLang="fr-FR" sz="1050" noProof="0" dirty="0" smtClean="0"/>
              <a:t>May 2009.</a:t>
            </a:r>
          </a:p>
          <a:p>
            <a:endParaRPr lang="en-CA" sz="1050" noProof="0" dirty="0" smtClean="0"/>
          </a:p>
          <a:p>
            <a:r>
              <a:rPr lang="en-CA" sz="1050" noProof="0" dirty="0" smtClean="0"/>
              <a:t>From the Policy:</a:t>
            </a:r>
          </a:p>
          <a:p>
            <a:r>
              <a:rPr lang="en-CA" sz="1050" dirty="0" smtClean="0"/>
              <a:t>That the “active offer” approach be used when services are offered in French. (“Active offer” means that the service is publicized to potential users, that the general public is encouraged to use the service and is comfortable doing so, and that the service quality is comparable to that of the service provided in English.)</a:t>
            </a:r>
          </a:p>
          <a:p>
            <a:endParaRPr lang="en-CA" sz="1050" noProof="0" dirty="0" smtClean="0"/>
          </a:p>
          <a:p>
            <a:r>
              <a:rPr lang="en-CA" sz="1050" noProof="0" dirty="0" smtClean="0"/>
              <a:t>Moreover, the</a:t>
            </a:r>
            <a:r>
              <a:rPr lang="en-CA" sz="1050" baseline="0" noProof="0" dirty="0" smtClean="0"/>
              <a:t> French-language Court Services Policy states that</a:t>
            </a:r>
            <a:r>
              <a:rPr lang="en-CA" sz="1050" noProof="0" dirty="0" smtClean="0"/>
              <a:t>:</a:t>
            </a:r>
          </a:p>
          <a:p>
            <a:r>
              <a:rPr lang="en-CA" sz="1050" b="1" i="1" dirty="0" smtClean="0"/>
              <a:t>It is important that all those </a:t>
            </a:r>
            <a:r>
              <a:rPr lang="en-CA" sz="1050" i="1" dirty="0" smtClean="0"/>
              <a:t>involved in the Court process understand their obligations in regard to providing French-language court services and that all citizens be informed that legal services are offered in both official languages.</a:t>
            </a:r>
            <a:endParaRPr lang="en-CA" sz="1050" i="1" noProof="0" dirty="0" smtClean="0"/>
          </a:p>
          <a:p>
            <a:r>
              <a:rPr lang="en-CA" sz="1050" noProof="0" dirty="0" smtClean="0"/>
              <a:t>2002. Source: Association des </a:t>
            </a:r>
            <a:r>
              <a:rPr lang="en-CA" sz="1050" noProof="0" dirty="0" err="1" smtClean="0"/>
              <a:t>juristes</a:t>
            </a:r>
            <a:r>
              <a:rPr lang="en-CA" sz="1050" noProof="0" dirty="0" smtClean="0"/>
              <a:t> </a:t>
            </a:r>
            <a:r>
              <a:rPr lang="en-CA" sz="1050" noProof="0" dirty="0" err="1" smtClean="0"/>
              <a:t>d’expression</a:t>
            </a:r>
            <a:r>
              <a:rPr lang="en-CA" sz="1050" noProof="0" dirty="0" smtClean="0"/>
              <a:t> </a:t>
            </a:r>
            <a:r>
              <a:rPr lang="en-CA" sz="1050" noProof="0" dirty="0" err="1" smtClean="0"/>
              <a:t>française</a:t>
            </a:r>
            <a:r>
              <a:rPr lang="en-CA" sz="1050" noProof="0" dirty="0" smtClean="0"/>
              <a:t> de la Saskatchewan.</a:t>
            </a:r>
            <a:r>
              <a:rPr lang="en-US" sz="1050" dirty="0" smtClean="0"/>
              <a:t> </a:t>
            </a:r>
            <a:r>
              <a:rPr lang="en-US" sz="1050" dirty="0"/>
              <a:t>(French-Speaking Jurists Association of Saskatchewan</a:t>
            </a:r>
            <a:r>
              <a:rPr lang="en-US" sz="1050" dirty="0" smtClean="0"/>
              <a:t>)</a:t>
            </a:r>
            <a:endParaRPr lang="en-CA" sz="1050" noProof="0" dirty="0" smtClean="0"/>
          </a:p>
          <a:p>
            <a:r>
              <a:rPr lang="en-CA" sz="1050" noProof="0" dirty="0" smtClean="0">
                <a:hlinkClick r:id="rId3"/>
              </a:rPr>
              <a:t>http://www.saskinfojustice.ca/public/droits-linguistiques</a:t>
            </a:r>
            <a:r>
              <a:rPr lang="en-CA" sz="1050" noProof="0" dirty="0" smtClean="0"/>
              <a:t>. Page consulted on April 22, 2015.</a:t>
            </a:r>
          </a:p>
          <a:p>
            <a:endParaRPr lang="en-CA" sz="105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22</a:t>
            </a:fld>
            <a:endParaRPr lang="fr-CA" altLang="fr-FR">
              <a:solidFill>
                <a:prstClr val="black"/>
              </a:solidFill>
            </a:endParaRPr>
          </a:p>
        </p:txBody>
      </p:sp>
    </p:spTree>
    <p:extLst>
      <p:ext uri="{BB962C8B-B14F-4D97-AF65-F5344CB8AC3E}">
        <p14:creationId xmlns:p14="http://schemas.microsoft.com/office/powerpoint/2010/main" val="74232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pPr lvl="1">
              <a:buFont typeface="Wingdings" panose="05000000000000000000" pitchFamily="2" charset="2"/>
              <a:buNone/>
              <a:defRPr/>
            </a:pPr>
            <a:endParaRPr lang="fr-CA" altLang="fr-FR" sz="2400" b="1" i="1"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23</a:t>
            </a:fld>
            <a:endParaRPr lang="fr-CA" altLang="fr-FR"/>
          </a:p>
        </p:txBody>
      </p:sp>
    </p:spTree>
    <p:extLst>
      <p:ext uri="{BB962C8B-B14F-4D97-AF65-F5344CB8AC3E}">
        <p14:creationId xmlns:p14="http://schemas.microsoft.com/office/powerpoint/2010/main" val="22611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sz="1100" b="0" i="0" u="none" strike="noStrike" kern="1200" cap="none" spc="0" normalizeH="0" baseline="0" noProof="0" dirty="0" smtClean="0">
                <a:ln>
                  <a:noFill/>
                </a:ln>
                <a:solidFill>
                  <a:prstClr val="black"/>
                </a:solidFill>
                <a:effectLst/>
                <a:uLnTx/>
                <a:uFillTx/>
                <a:latin typeface="+mn-lt"/>
                <a:ea typeface="+mn-ea"/>
                <a:cs typeface="+mn-cs"/>
              </a:rPr>
              <a:t>The centre provides legal information and resources to both the general public and professionals.</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24</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Centre Info-Justice can help you by providing</a:t>
            </a:r>
            <a:r>
              <a:rPr lang="en-CA" baseline="0" dirty="0" smtClean="0"/>
              <a:t> </a:t>
            </a:r>
            <a:r>
              <a:rPr lang="en-CA" dirty="0" smtClean="0"/>
              <a:t>information, resources and facilitation services </a:t>
            </a:r>
            <a:r>
              <a:rPr lang="en-CA" baseline="0" dirty="0" smtClean="0"/>
              <a:t>throughout the implementation process.</a:t>
            </a:r>
            <a:endParaRPr lang="en-CA" dirty="0" smtClean="0"/>
          </a:p>
          <a:p>
            <a:r>
              <a:rPr lang="en-CA" noProof="0" dirty="0" smtClean="0"/>
              <a:t>If you have any questions, comments or suggestions,</a:t>
            </a:r>
            <a:r>
              <a:rPr lang="en-CA" baseline="0" noProof="0" dirty="0" smtClean="0"/>
              <a:t> please contact the AJEFS’s Centre Info-Justice. Contact information is on the screen.</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25</a:t>
            </a:fld>
            <a:endParaRPr lang="fr-CA" altLang="fr-FR"/>
          </a:p>
        </p:txBody>
      </p:sp>
    </p:spTree>
    <p:extLst>
      <p:ext uri="{BB962C8B-B14F-4D97-AF65-F5344CB8AC3E}">
        <p14:creationId xmlns:p14="http://schemas.microsoft.com/office/powerpoint/2010/main" val="338497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sz="1200" b="1" noProof="0" dirty="0" smtClean="0"/>
              <a:t>Question</a:t>
            </a:r>
            <a:r>
              <a:rPr lang="en-CA" sz="1200" noProof="0" dirty="0" smtClean="0"/>
              <a:t>: How does the active offer of French-language</a:t>
            </a:r>
            <a:r>
              <a:rPr lang="en-CA" sz="1200" baseline="0" noProof="0" dirty="0" smtClean="0"/>
              <a:t> services manifest itself to the general public</a:t>
            </a:r>
            <a:r>
              <a:rPr lang="en-CA" sz="1200" noProof="0" dirty="0" smtClean="0"/>
              <a:t>?</a:t>
            </a:r>
          </a:p>
          <a:p>
            <a:r>
              <a:rPr lang="en-CA" sz="1200" b="1" noProof="0" dirty="0" smtClean="0"/>
              <a:t>Answer: </a:t>
            </a:r>
          </a:p>
          <a:p>
            <a:r>
              <a:rPr lang="en-CA" sz="1200" noProof="0" dirty="0" smtClean="0"/>
              <a:t>Exterior and interior signage in both official languages</a:t>
            </a:r>
          </a:p>
          <a:p>
            <a:pPr lvl="1"/>
            <a:r>
              <a:rPr lang="en-CA" sz="1200" noProof="0" dirty="0" smtClean="0"/>
              <a:t>Courthouses, offices of agencies and organizations</a:t>
            </a:r>
          </a:p>
          <a:p>
            <a:r>
              <a:rPr lang="en-CA" sz="1200" noProof="0" dirty="0" smtClean="0"/>
              <a:t>Greetings in both official languages</a:t>
            </a:r>
          </a:p>
          <a:p>
            <a:r>
              <a:rPr lang="en-CA" sz="1200" noProof="0" dirty="0" smtClean="0"/>
              <a:t>Website in both official languages</a:t>
            </a:r>
          </a:p>
          <a:p>
            <a:r>
              <a:rPr lang="en-CA" sz="1200" noProof="0" dirty="0" smtClean="0"/>
              <a:t>Bilingual staff clearly identified and readily available</a:t>
            </a:r>
          </a:p>
          <a:p>
            <a:r>
              <a:rPr lang="en-CA" sz="1200" noProof="0" dirty="0" smtClean="0"/>
              <a:t>Access to documents in both official languages</a:t>
            </a:r>
          </a:p>
          <a:p>
            <a:r>
              <a:rPr lang="en-CA" sz="1200" noProof="0" dirty="0" smtClean="0"/>
              <a:t>Communications sent in both official languages</a:t>
            </a:r>
          </a:p>
          <a:p>
            <a:r>
              <a:rPr lang="en-CA" sz="1200" noProof="0" dirty="0" smtClean="0"/>
              <a:t>Notices, instructions and forms published in both official languages and readily available to users</a:t>
            </a:r>
          </a:p>
          <a:p>
            <a:endParaRPr lang="en-CA" sz="1200" b="1" noProof="0" dirty="0" smtClean="0"/>
          </a:p>
          <a:p>
            <a:endParaRPr lang="en-CA" sz="1200" b="1" noProof="0" dirty="0" smtClean="0"/>
          </a:p>
          <a:p>
            <a:endParaRPr lang="en-CA" sz="1200" b="1" noProof="0" dirty="0" smtClean="0"/>
          </a:p>
          <a:p>
            <a:endParaRPr lang="en-CA" sz="120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3</a:t>
            </a:fld>
            <a:endParaRPr lang="fr-CA" altLang="fr-FR">
              <a:solidFill>
                <a:prstClr val="black"/>
              </a:solidFill>
            </a:endParaRPr>
          </a:p>
        </p:txBody>
      </p:sp>
    </p:spTree>
    <p:extLst>
      <p:ext uri="{BB962C8B-B14F-4D97-AF65-F5344CB8AC3E}">
        <p14:creationId xmlns:p14="http://schemas.microsoft.com/office/powerpoint/2010/main" val="232830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sz="1100" b="1" dirty="0" smtClean="0"/>
              <a:t>Question</a:t>
            </a:r>
            <a:r>
              <a:rPr lang="en-CA" sz="1100" dirty="0" smtClean="0"/>
              <a:t>: How can we encourage</a:t>
            </a:r>
            <a:r>
              <a:rPr lang="en-CA" sz="1100" baseline="0" dirty="0" smtClean="0"/>
              <a:t> </a:t>
            </a:r>
            <a:r>
              <a:rPr lang="en-CA" sz="1100" dirty="0" smtClean="0"/>
              <a:t>the general public to use French-language</a:t>
            </a:r>
            <a:r>
              <a:rPr lang="en-CA" sz="1100" baseline="0" dirty="0" smtClean="0"/>
              <a:t> services</a:t>
            </a:r>
            <a:r>
              <a:rPr lang="en-CA" sz="1100" dirty="0" smtClean="0"/>
              <a:t>?</a:t>
            </a:r>
          </a:p>
          <a:p>
            <a:r>
              <a:rPr lang="en-CA" sz="1100" b="1" dirty="0" smtClean="0"/>
              <a:t>Answer</a:t>
            </a:r>
            <a:r>
              <a:rPr lang="en-CA" sz="1100" dirty="0" smtClean="0"/>
              <a:t>:</a:t>
            </a:r>
            <a:r>
              <a:rPr lang="en-CA" sz="1100" b="1" dirty="0" smtClean="0"/>
              <a:t> </a:t>
            </a:r>
          </a:p>
          <a:p>
            <a:endParaRPr lang="en-CA" sz="1100" dirty="0" smtClean="0"/>
          </a:p>
          <a:p>
            <a:r>
              <a:rPr lang="en-CA" sz="1100" dirty="0" smtClean="0"/>
              <a:t>By launching information and awareness campaigns targeting Francophones and Francophiles.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dirty="0" smtClean="0"/>
              <a:t>By giving community-based presentations to organizations/institutions representing</a:t>
            </a:r>
            <a:r>
              <a:rPr lang="en-CA" sz="1100" baseline="0" dirty="0" smtClean="0"/>
              <a:t> Francophones and Francophiles</a:t>
            </a:r>
            <a:r>
              <a:rPr lang="en-CA" sz="110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dirty="0" smtClean="0"/>
              <a:t>By encouraging dialogue on the</a:t>
            </a:r>
            <a:r>
              <a:rPr lang="en-CA" sz="1100" baseline="0" dirty="0" smtClean="0"/>
              <a:t> active request of French-language services</a:t>
            </a:r>
            <a:r>
              <a:rPr lang="en-CA" sz="1100" dirty="0" smtClean="0"/>
              <a:t>.</a:t>
            </a:r>
          </a:p>
          <a:p>
            <a:endParaRPr lang="en-CA" sz="1100" dirty="0" smtClean="0"/>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150711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a:t>
            </a:r>
            <a:r>
              <a:rPr lang="en-CA" b="1" noProof="0" dirty="0" smtClean="0"/>
              <a:t> </a:t>
            </a:r>
            <a:r>
              <a:rPr lang="en-CA" b="0" noProof="0" dirty="0" smtClean="0"/>
              <a:t>How</a:t>
            </a:r>
            <a:r>
              <a:rPr lang="en-CA" b="0" baseline="0" noProof="0" dirty="0" smtClean="0"/>
              <a:t> can we ensure that French-language services are of comparable quality to those provided in English</a:t>
            </a:r>
            <a:r>
              <a:rPr lang="en-CA" noProof="0" dirty="0" smtClean="0"/>
              <a:t>?</a:t>
            </a:r>
          </a:p>
          <a:p>
            <a:r>
              <a:rPr lang="en-CA" b="1" noProof="0" dirty="0" smtClean="0"/>
              <a:t>Answer</a:t>
            </a:r>
            <a:r>
              <a:rPr lang="en-CA" noProof="0" dirty="0" smtClean="0"/>
              <a:t>:</a:t>
            </a:r>
          </a:p>
          <a:p>
            <a:r>
              <a:rPr lang="en-CA" noProof="0" dirty="0" smtClean="0"/>
              <a:t>Bilingual</a:t>
            </a:r>
            <a:r>
              <a:rPr lang="en-CA" baseline="0" noProof="0" dirty="0" smtClean="0"/>
              <a:t> staff</a:t>
            </a:r>
          </a:p>
          <a:p>
            <a:r>
              <a:rPr lang="en-CA" baseline="0" noProof="0" dirty="0" smtClean="0"/>
              <a:t>Quality French-language documentation</a:t>
            </a:r>
          </a:p>
          <a:p>
            <a:r>
              <a:rPr lang="en-CA" baseline="0" noProof="0" dirty="0" smtClean="0"/>
              <a:t>Quality translations</a:t>
            </a:r>
            <a:endParaRPr lang="en-CA" noProof="0" dirty="0" smtClean="0"/>
          </a:p>
          <a:p>
            <a:r>
              <a:rPr lang="en-CA" noProof="0" dirty="0" smtClean="0"/>
              <a:t>Availability</a:t>
            </a:r>
            <a:r>
              <a:rPr lang="en-CA" baseline="0" noProof="0" dirty="0" smtClean="0"/>
              <a:t> of interpreters</a:t>
            </a:r>
            <a:endParaRPr lang="en-CA" noProof="0" dirty="0" smtClean="0"/>
          </a:p>
          <a:p>
            <a:r>
              <a:rPr lang="en-CA" noProof="0" dirty="0" smtClean="0"/>
              <a:t>Quality</a:t>
            </a:r>
            <a:r>
              <a:rPr lang="en-CA" baseline="0" noProof="0" dirty="0" smtClean="0"/>
              <a:t> assessment</a:t>
            </a:r>
          </a:p>
          <a:p>
            <a:r>
              <a:rPr lang="en-CA" baseline="0" noProof="0" dirty="0" smtClean="0"/>
              <a:t>Innovative service delivery models</a:t>
            </a:r>
            <a:r>
              <a:rPr lang="en-US" baseline="0" noProof="0" dirty="0" smtClean="0"/>
              <a:t>—</a:t>
            </a:r>
            <a:r>
              <a:rPr lang="en-CA" baseline="0" noProof="0" dirty="0" smtClean="0"/>
              <a:t>for example, one-stop service, mobile clinics, etc.</a:t>
            </a:r>
            <a:endParaRPr lang="en-CA" noProof="0" dirty="0">
              <a:solidFill>
                <a:srgbClr val="0070C0"/>
              </a:solidFill>
            </a:endParaRP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363679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CA" sz="1100" b="1" noProof="0" dirty="0" smtClean="0"/>
              <a:t>Question</a:t>
            </a:r>
            <a:r>
              <a:rPr lang="en-CA" sz="1100" noProof="0" dirty="0" smtClean="0"/>
              <a:t>: How would you </a:t>
            </a:r>
            <a:r>
              <a:rPr lang="en-CA" sz="1100" baseline="0" noProof="0" dirty="0" smtClean="0"/>
              <a:t>describe how justice services are </a:t>
            </a:r>
            <a:r>
              <a:rPr lang="en-CA" sz="1100" b="1" baseline="0" noProof="0" dirty="0" smtClean="0"/>
              <a:t>currently</a:t>
            </a:r>
            <a:r>
              <a:rPr lang="en-CA" sz="1100" baseline="0" noProof="0" dirty="0" smtClean="0"/>
              <a:t> offered to Francophone minority communities</a:t>
            </a:r>
            <a:r>
              <a:rPr lang="en-CA" sz="1100" noProof="0" dirty="0" smtClean="0"/>
              <a:t>?</a:t>
            </a:r>
          </a:p>
          <a:p>
            <a:r>
              <a:rPr lang="en-CA" sz="1100" b="1" noProof="0" dirty="0" smtClean="0"/>
              <a:t>Answer: </a:t>
            </a:r>
            <a:r>
              <a:rPr lang="en-CA" sz="1100" b="0" noProof="0" dirty="0" smtClean="0"/>
              <a:t>We</a:t>
            </a:r>
            <a:r>
              <a:rPr lang="en-CA" sz="1100" b="0" baseline="0" noProof="0" dirty="0" smtClean="0"/>
              <a:t> would describe it as passive offer</a:t>
            </a:r>
            <a:r>
              <a:rPr lang="en-CA" sz="1100" noProof="0" dirty="0" smtClean="0"/>
              <a:t>. </a:t>
            </a:r>
          </a:p>
          <a:p>
            <a:pPr eaLnBrk="1" hangingPunct="1">
              <a:spcBef>
                <a:spcPct val="0"/>
              </a:spcBef>
            </a:pPr>
            <a:endParaRPr lang="en-CA" altLang="fr-FR" sz="1100" b="0" i="0" noProof="0" dirty="0" smtClean="0"/>
          </a:p>
          <a:p>
            <a:pPr eaLnBrk="1" hangingPunct="1">
              <a:spcBef>
                <a:spcPct val="0"/>
              </a:spcBef>
            </a:pPr>
            <a:r>
              <a:rPr lang="en-CA" altLang="fr-FR" sz="1100" b="0" i="0" noProof="0" dirty="0" smtClean="0"/>
              <a:t>In their study</a:t>
            </a:r>
            <a:r>
              <a:rPr lang="en-CA" altLang="fr-FR" sz="1100" b="0" i="0" baseline="0" noProof="0" dirty="0" smtClean="0"/>
              <a:t> titled “</a:t>
            </a:r>
            <a:r>
              <a:rPr lang="en-CA" altLang="fr-FR" sz="1100" b="0" i="0" noProof="0" dirty="0" smtClean="0"/>
              <a:t>De la </a:t>
            </a:r>
            <a:r>
              <a:rPr lang="en-CA" altLang="fr-FR" sz="1100" b="0" i="0" noProof="0" dirty="0" err="1" smtClean="0"/>
              <a:t>théorie</a:t>
            </a:r>
            <a:r>
              <a:rPr lang="en-CA" altLang="fr-FR" sz="1100" b="0" i="0" noProof="0" dirty="0" smtClean="0"/>
              <a:t> </a:t>
            </a:r>
            <a:r>
              <a:rPr lang="en-CA" altLang="fr-FR" sz="1100" b="0" i="0" noProof="0" dirty="0" err="1" smtClean="0"/>
              <a:t>à</a:t>
            </a:r>
            <a:r>
              <a:rPr lang="en-CA" altLang="fr-FR" sz="1100" b="0" i="0" noProof="0" dirty="0" smtClean="0"/>
              <a:t> la </a:t>
            </a:r>
            <a:r>
              <a:rPr lang="en-CA" altLang="fr-FR" sz="1100" b="0" i="0" noProof="0" dirty="0" err="1" smtClean="0"/>
              <a:t>pratique</a:t>
            </a:r>
            <a:r>
              <a:rPr lang="en-CA" altLang="fr-FR" sz="1100" b="0" i="0" noProof="0" dirty="0" smtClean="0"/>
              <a:t>,” Linda Cardinal and </a:t>
            </a:r>
            <a:r>
              <a:rPr lang="en-CA" altLang="fr-FR" sz="1100" b="0" i="0" noProof="0" dirty="0" err="1" smtClean="0"/>
              <a:t>Anik</a:t>
            </a:r>
            <a:r>
              <a:rPr lang="en-CA" altLang="fr-FR" sz="1100" b="0" i="0" noProof="0" dirty="0" smtClean="0"/>
              <a:t> Sauvé from the University of Ottawa’s </a:t>
            </a:r>
            <a:r>
              <a:rPr lang="en-CA" altLang="fr-FR" sz="1100" b="0" i="0" noProof="0" dirty="0" err="1" smtClean="0"/>
              <a:t>Chaire</a:t>
            </a:r>
            <a:r>
              <a:rPr lang="en-CA" altLang="fr-FR" sz="1100" b="0" i="0" noProof="0" dirty="0" smtClean="0"/>
              <a:t> de </a:t>
            </a:r>
            <a:r>
              <a:rPr lang="en-CA" altLang="fr-FR" sz="1100" b="0" i="0" noProof="0" dirty="0" err="1" smtClean="0"/>
              <a:t>recherche</a:t>
            </a:r>
            <a:r>
              <a:rPr lang="en-CA" altLang="fr-FR" sz="1100" b="0" i="0" noProof="0" dirty="0" smtClean="0"/>
              <a:t> sur la </a:t>
            </a:r>
            <a:r>
              <a:rPr lang="en-CA" altLang="fr-FR" sz="1100" b="0" i="0" noProof="0" dirty="0" err="1" smtClean="0"/>
              <a:t>francophonie</a:t>
            </a:r>
            <a:r>
              <a:rPr lang="en-CA" altLang="fr-FR" sz="1100" b="0" i="0" noProof="0" dirty="0" smtClean="0"/>
              <a:t> et les </a:t>
            </a:r>
            <a:r>
              <a:rPr lang="en-CA" altLang="fr-FR" sz="1100" b="0" i="0" noProof="0" dirty="0" err="1" smtClean="0"/>
              <a:t>politiques</a:t>
            </a:r>
            <a:r>
              <a:rPr lang="en-CA" altLang="fr-FR" sz="1100" b="0" i="0" noProof="0" dirty="0" smtClean="0"/>
              <a:t> </a:t>
            </a:r>
            <a:r>
              <a:rPr lang="en-CA" altLang="fr-FR" sz="1100" b="0" i="0" noProof="0" dirty="0" err="1" smtClean="0"/>
              <a:t>publiques</a:t>
            </a:r>
            <a:r>
              <a:rPr lang="en-CA" altLang="fr-FR" sz="1100" b="0" i="0" noProof="0" dirty="0" smtClean="0"/>
              <a:t> note that </a:t>
            </a:r>
            <a:r>
              <a:rPr lang="en-CA" altLang="fr-FR" sz="1100" b="1" i="1" noProof="0" dirty="0" smtClean="0"/>
              <a:t>…passive</a:t>
            </a:r>
            <a:r>
              <a:rPr lang="en-CA" altLang="fr-FR" sz="1100" b="1" i="1" baseline="0" noProof="0" dirty="0" smtClean="0"/>
              <a:t> offer can contribute to creating an atmosphere that is less conducive and less favourable to exercising the right to receive services in French. Indeed, even if the service is offered by an organization, Francophones risk being unaware of the service if it is not actively and verbally promoted, or if they do not feel comfortable requesting it.</a:t>
            </a:r>
            <a:endParaRPr lang="en-CA" altLang="fr-FR" sz="1100" b="1" i="1" noProof="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CA" altLang="fr-FR" sz="1100" noProof="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CA" altLang="fr-FR" sz="1100" noProof="0" dirty="0" smtClean="0"/>
              <a:t>Passive offer involves waiting</a:t>
            </a:r>
            <a:r>
              <a:rPr lang="en-CA" altLang="fr-FR" sz="1100" baseline="0" noProof="0" dirty="0" smtClean="0"/>
              <a:t> for the client to express a need to be served in French. </a:t>
            </a:r>
            <a:r>
              <a:rPr lang="en-CA" altLang="fr-FR" sz="1100" noProof="0" dirty="0" smtClean="0"/>
              <a:t>After making the request, clients often</a:t>
            </a:r>
            <a:r>
              <a:rPr lang="en-CA" altLang="fr-FR" sz="1100" b="1" noProof="0" dirty="0" smtClean="0"/>
              <a:t> face </a:t>
            </a:r>
            <a:r>
              <a:rPr lang="en-CA" altLang="fr-FR" sz="1100" noProof="0" dirty="0" smtClean="0"/>
              <a:t>delays and additional costs. They can even face discrimination because they have chosen to be served in French.</a:t>
            </a:r>
            <a:r>
              <a:rPr lang="en-CA" altLang="fr-FR" sz="1100" baseline="0" noProof="0" dirty="0" smtClean="0"/>
              <a:t> By contrast, Anglophone clients do not need to request service in their language in order to receive it. They have access to English-language service in a coherent manner at all times. </a:t>
            </a:r>
            <a:endParaRPr lang="en-CA" altLang="fr-FR" sz="1100" noProof="0" dirty="0" smtClean="0"/>
          </a:p>
          <a:p>
            <a:endParaRPr lang="en-CA" sz="1100" noProof="0" dirty="0" smtClean="0"/>
          </a:p>
          <a:p>
            <a:pPr eaLnBrk="1" hangingPunct="1">
              <a:spcBef>
                <a:spcPct val="0"/>
              </a:spcBef>
            </a:pPr>
            <a:r>
              <a:rPr lang="en-CA" altLang="fr-FR" sz="1100" noProof="0" dirty="0" smtClean="0"/>
              <a:t>In Saskatchewan, French-language services (FLS) in the field of justice tend</a:t>
            </a:r>
            <a:r>
              <a:rPr lang="en-CA" altLang="fr-FR" sz="1100" baseline="0" noProof="0" dirty="0" smtClean="0"/>
              <a:t> to be offered passively. They are not always available, and they are not actively offered in French. In general, they are only offered upon request.</a:t>
            </a:r>
            <a:endParaRPr lang="en-CA" altLang="fr-FR" sz="1100" noProof="0" dirty="0" smtClean="0"/>
          </a:p>
          <a:p>
            <a:pPr eaLnBrk="1" hangingPunct="1">
              <a:spcBef>
                <a:spcPct val="0"/>
              </a:spcBef>
            </a:pPr>
            <a:endParaRPr lang="en-CA" altLang="fr-FR" sz="1100" noProof="0" dirty="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2E5DAA-AB40-4EE2-BCCB-54941A003C0E}" type="slidenum">
              <a:rPr lang="fr-CA" altLang="fr-FR">
                <a:solidFill>
                  <a:prstClr val="black"/>
                </a:solidFill>
              </a:rPr>
              <a:pPr eaLnBrk="1" hangingPunct="1"/>
              <a:t>6</a:t>
            </a:fld>
            <a:endParaRPr lang="fr-CA" altLang="fr-FR">
              <a:solidFill>
                <a:prstClr val="black"/>
              </a:solidFill>
            </a:endParaRPr>
          </a:p>
        </p:txBody>
      </p:sp>
    </p:spTree>
    <p:extLst>
      <p:ext uri="{BB962C8B-B14F-4D97-AF65-F5344CB8AC3E}">
        <p14:creationId xmlns:p14="http://schemas.microsoft.com/office/powerpoint/2010/main" val="258422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a:t>
            </a:r>
            <a:r>
              <a:rPr lang="en-CA" b="1" noProof="0" dirty="0" smtClean="0"/>
              <a:t> </a:t>
            </a:r>
            <a:r>
              <a:rPr lang="en-CA" b="0" noProof="0" dirty="0" smtClean="0"/>
              <a:t>So,</a:t>
            </a:r>
            <a:r>
              <a:rPr lang="en-CA" b="0" baseline="0" noProof="0" dirty="0" smtClean="0"/>
              <a:t> the idea is to move from passive offer to active offer?</a:t>
            </a:r>
            <a:endParaRPr lang="en-CA" noProof="0" dirty="0" smtClean="0"/>
          </a:p>
          <a:p>
            <a:endParaRPr lang="en-CA" b="1" noProof="0" dirty="0" smtClean="0"/>
          </a:p>
          <a:p>
            <a:r>
              <a:rPr lang="en-CA" b="1" noProof="0" dirty="0" smtClean="0"/>
              <a:t>Answer</a:t>
            </a:r>
            <a:r>
              <a:rPr lang="en-CA" noProof="0" dirty="0" smtClean="0"/>
              <a:t>: Yes.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noProof="0" dirty="0" smtClean="0"/>
              <a:t>This is a real change that must be supported</a:t>
            </a:r>
            <a:r>
              <a:rPr lang="en-CA" baseline="0" noProof="0" dirty="0" smtClean="0"/>
              <a:t> through inspirational and collaborative leadership, and a commitment to affecting change in the knowledge, behaviour and attitudes of both service providers and users.</a:t>
            </a:r>
            <a:endParaRPr lang="en-CA"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noProof="0" dirty="0" smtClean="0">
              <a:solidFill>
                <a:srgbClr val="C00000"/>
              </a:solidFill>
            </a:endParaRPr>
          </a:p>
          <a:p>
            <a:r>
              <a:rPr lang="en-CA" sz="1200" noProof="0" dirty="0" smtClean="0"/>
              <a:t>Research and experience show that when they are required to request</a:t>
            </a:r>
            <a:r>
              <a:rPr lang="en-CA" sz="1200" baseline="0" noProof="0" dirty="0" smtClean="0"/>
              <a:t> French-language services, Francophone face several options:</a:t>
            </a:r>
            <a:endParaRPr lang="en-CA" sz="1200" noProof="0" dirty="0" smtClean="0"/>
          </a:p>
          <a:p>
            <a:pPr marL="174708" indent="-174708">
              <a:buFont typeface="Arial" panose="020B0604020202020204" pitchFamily="34" charset="0"/>
              <a:buChar char="•"/>
            </a:pPr>
            <a:r>
              <a:rPr lang="en-CA" sz="1200" noProof="0" dirty="0" smtClean="0"/>
              <a:t>Demanding to be served</a:t>
            </a:r>
            <a:r>
              <a:rPr lang="en-CA" sz="1200" baseline="0" noProof="0" dirty="0" smtClean="0"/>
              <a:t> in </a:t>
            </a:r>
            <a:r>
              <a:rPr lang="en-CA" sz="1200" noProof="0" dirty="0" err="1" smtClean="0"/>
              <a:t>Fren</a:t>
            </a:r>
            <a:r>
              <a:rPr lang="fr-CA" sz="1200" noProof="0" dirty="0" err="1" smtClean="0"/>
              <a:t>ch</a:t>
            </a:r>
            <a:r>
              <a:rPr lang="en-CA" sz="1200" baseline="0" noProof="0" dirty="0" smtClean="0"/>
              <a:t>, facing the associated delays, incurring additional costs and often receiving poorer-quality services.</a:t>
            </a:r>
            <a:endParaRPr lang="en-CA" sz="1200" noProof="0" dirty="0" smtClean="0"/>
          </a:p>
          <a:p>
            <a:pPr marL="174708" indent="-174708">
              <a:buFont typeface="Arial" panose="020B0604020202020204" pitchFamily="34" charset="0"/>
              <a:buChar char="•"/>
            </a:pPr>
            <a:r>
              <a:rPr lang="en-CA" sz="1200" noProof="0" dirty="0" smtClean="0"/>
              <a:t>Accepting to be served</a:t>
            </a:r>
            <a:r>
              <a:rPr lang="en-CA" sz="1200" baseline="0" noProof="0" dirty="0" smtClean="0"/>
              <a:t> in English and, as a result, doing without the services they have a right to receive. </a:t>
            </a:r>
            <a:endParaRPr lang="en-CA" sz="1200" noProof="0" dirty="0" smtClean="0"/>
          </a:p>
          <a:p>
            <a:pPr marL="174708" indent="-174708">
              <a:buFont typeface="Arial" panose="020B0604020202020204" pitchFamily="34" charset="0"/>
              <a:buChar char="•"/>
            </a:pPr>
            <a:r>
              <a:rPr lang="en-CA" sz="1200" noProof="0" dirty="0" smtClean="0"/>
              <a:t>Being surprised</a:t>
            </a:r>
            <a:r>
              <a:rPr lang="en-CA" sz="1200" baseline="0" noProof="0" dirty="0" smtClean="0"/>
              <a:t> when they are answered in French.</a:t>
            </a:r>
            <a:endParaRPr lang="en-CA" sz="120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noProof="0" dirty="0" smtClean="0">
              <a:solidFill>
                <a:srgbClr val="C00000"/>
              </a:solidFill>
            </a:endParaRP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270994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r>
              <a:rPr lang="en-CA" sz="1050" b="1" noProof="0" dirty="0" smtClean="0"/>
              <a:t>Question</a:t>
            </a:r>
            <a:r>
              <a:rPr lang="en-CA" sz="1050" noProof="0" dirty="0" smtClean="0"/>
              <a:t>: Are there</a:t>
            </a:r>
            <a:r>
              <a:rPr lang="en-CA" sz="1050" baseline="0" noProof="0" dirty="0" smtClean="0"/>
              <a:t> also legal or judicial foundations for the active offer of French-language services?</a:t>
            </a:r>
            <a:endParaRPr lang="en-CA" sz="1050" noProof="0" dirty="0" smtClean="0"/>
          </a:p>
          <a:p>
            <a:r>
              <a:rPr lang="en-CA" sz="1050" b="1" noProof="0" dirty="0" smtClean="0"/>
              <a:t>Answer</a:t>
            </a:r>
            <a:r>
              <a:rPr lang="en-CA" sz="1050" noProof="0" dirty="0" smtClean="0"/>
              <a:t>:</a:t>
            </a:r>
          </a:p>
          <a:p>
            <a:r>
              <a:rPr lang="en-CA" sz="1050" b="0" noProof="0" dirty="0" smtClean="0"/>
              <a:t>Yes. For example, the </a:t>
            </a:r>
            <a:r>
              <a:rPr lang="en-CA" sz="1050" b="0" i="1" noProof="0" dirty="0" smtClean="0"/>
              <a:t>Canadian Charter of Rights and Freedoms</a:t>
            </a:r>
            <a:r>
              <a:rPr lang="en-CA" sz="1050" b="0" i="1" baseline="0" noProof="0" dirty="0" smtClean="0"/>
              <a:t> </a:t>
            </a:r>
            <a:r>
              <a:rPr lang="en-CA" sz="1050" b="0" i="0" baseline="0" noProof="0" dirty="0" smtClean="0"/>
              <a:t>and, more specifically, the </a:t>
            </a:r>
            <a:r>
              <a:rPr lang="en-CA" sz="1050" b="0" i="1" baseline="0" noProof="0" dirty="0" smtClean="0"/>
              <a:t>Official Languages Act, </a:t>
            </a:r>
            <a:r>
              <a:rPr lang="en-CA" sz="1050" b="0" i="0" baseline="0" noProof="0" dirty="0" smtClean="0"/>
              <a:t>which aims to:</a:t>
            </a:r>
            <a:endParaRPr lang="en-CA" sz="1050" noProof="0" dirty="0" smtClean="0"/>
          </a:p>
          <a:p>
            <a:r>
              <a:rPr lang="en-CA" sz="1050" noProof="0" dirty="0" smtClean="0"/>
              <a:t>a) E</a:t>
            </a:r>
            <a:r>
              <a:rPr lang="en-CA" sz="1050" dirty="0" err="1" smtClean="0"/>
              <a:t>nsure</a:t>
            </a:r>
            <a:r>
              <a:rPr lang="en-CA" sz="1050" dirty="0" smtClean="0"/>
              <a:t> respect for English and French as the official languages of Canada and ensure equality of status and equal rights and privileges as to their use in all federal institutions, in particular with respect to their use in parliamentary proceedings, in legislative and other instruments, in the administration of justice, in communicating with or providing services to the public and in carrying out the work of federal institutions.</a:t>
            </a:r>
          </a:p>
          <a:p>
            <a:r>
              <a:rPr lang="en-CA" sz="1050" noProof="0" dirty="0" smtClean="0"/>
              <a:t>b) S</a:t>
            </a:r>
            <a:r>
              <a:rPr lang="en-CA" sz="1050" dirty="0" err="1" smtClean="0"/>
              <a:t>upport</a:t>
            </a:r>
            <a:r>
              <a:rPr lang="en-CA" sz="1050" dirty="0" smtClean="0"/>
              <a:t> the development of English and French linguistic minority communities and generally advance the equality of status and use of the English and French languages within Canadian society.</a:t>
            </a:r>
            <a:endParaRPr lang="en-CA" sz="1050" b="1"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5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50" noProof="0" dirty="0" smtClean="0"/>
              <a:t>In Canada, there are two official languages</a:t>
            </a:r>
            <a:r>
              <a:rPr lang="en-US" sz="1050" noProof="0" dirty="0" smtClean="0"/>
              <a:t>—</a:t>
            </a:r>
            <a:r>
              <a:rPr lang="en-CA" sz="1050" noProof="0" dirty="0" smtClean="0"/>
              <a:t>they have equal status</a:t>
            </a:r>
            <a:r>
              <a:rPr lang="en-US" sz="1050" noProof="0" dirty="0" smtClean="0"/>
              <a:t>—</a:t>
            </a:r>
            <a:r>
              <a:rPr lang="en-CA" sz="1050" noProof="0" dirty="0" smtClean="0"/>
              <a:t>one is not more important</a:t>
            </a:r>
            <a:r>
              <a:rPr lang="en-CA" sz="1050" baseline="0" noProof="0" dirty="0" smtClean="0"/>
              <a:t> than the other.</a:t>
            </a:r>
            <a:endParaRPr lang="en-CA" sz="1050" noProof="0" dirty="0" smtClean="0"/>
          </a:p>
          <a:p>
            <a:endParaRPr lang="en-CA" sz="1050" b="1" noProof="0" dirty="0" smtClean="0"/>
          </a:p>
          <a:p>
            <a:pPr eaLnBrk="1" fontAlgn="auto" hangingPunct="1">
              <a:spcBef>
                <a:spcPts val="0"/>
              </a:spcBef>
              <a:spcAft>
                <a:spcPts val="0"/>
              </a:spcAft>
              <a:defRPr/>
            </a:pPr>
            <a:endParaRPr lang="en-CA" sz="1050" noProof="0" dirty="0" smtClean="0"/>
          </a:p>
          <a:p>
            <a:pPr eaLnBrk="1" fontAlgn="auto" hangingPunct="1">
              <a:spcBef>
                <a:spcPts val="0"/>
              </a:spcBef>
              <a:spcAft>
                <a:spcPts val="0"/>
              </a:spcAft>
              <a:defRPr/>
            </a:pPr>
            <a:endParaRPr lang="en-CA" sz="105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297268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xfrm>
            <a:off x="1165225" y="1241425"/>
            <a:ext cx="4468813" cy="33512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en-CA" sz="1050" b="1" noProof="0" dirty="0" smtClean="0"/>
              <a:t>Question: </a:t>
            </a:r>
            <a:r>
              <a:rPr lang="en-CA" sz="1050" b="0" noProof="0" dirty="0" smtClean="0"/>
              <a:t>So</a:t>
            </a:r>
            <a:r>
              <a:rPr lang="en-CA" sz="1050" b="0" baseline="0" noProof="0" dirty="0" smtClean="0"/>
              <a:t> the active offer of services in both official languages is a question of </a:t>
            </a:r>
            <a:r>
              <a:rPr lang="en-CA" sz="1050" b="1" baseline="0" noProof="0" dirty="0" smtClean="0"/>
              <a:t>rights</a:t>
            </a:r>
            <a:r>
              <a:rPr lang="en-CA" sz="1050" b="0" baseline="0" noProof="0" dirty="0" smtClean="0"/>
              <a:t> and </a:t>
            </a:r>
            <a:r>
              <a:rPr lang="en-CA" sz="1050" b="1" baseline="0" noProof="0" dirty="0" smtClean="0"/>
              <a:t>responsibilities</a:t>
            </a:r>
            <a:r>
              <a:rPr lang="en-CA" sz="1050" b="0" noProof="0" dirty="0" smtClean="0"/>
              <a:t>?</a:t>
            </a:r>
          </a:p>
          <a:p>
            <a:pPr eaLnBrk="1" fontAlgn="auto" hangingPunct="1">
              <a:spcBef>
                <a:spcPts val="0"/>
              </a:spcBef>
              <a:spcAft>
                <a:spcPts val="0"/>
              </a:spcAft>
              <a:defRPr/>
            </a:pPr>
            <a:r>
              <a:rPr lang="en-CA" sz="1050" b="1" noProof="0" dirty="0" smtClean="0"/>
              <a:t>Answer</a:t>
            </a:r>
            <a:r>
              <a:rPr lang="en-CA" sz="1050" b="0" noProof="0" dirty="0" smtClean="0"/>
              <a:t>: Yes, but it</a:t>
            </a:r>
            <a:r>
              <a:rPr lang="en-CA" sz="1050" b="0" baseline="0" noProof="0" dirty="0" smtClean="0"/>
              <a:t> i</a:t>
            </a:r>
            <a:r>
              <a:rPr lang="en-CA" sz="1050" b="0" noProof="0" dirty="0" smtClean="0"/>
              <a:t>s also much more than that. It</a:t>
            </a:r>
            <a:r>
              <a:rPr lang="en-CA" sz="1050" b="0" baseline="0" noProof="0" dirty="0" smtClean="0"/>
              <a:t> i</a:t>
            </a:r>
            <a:r>
              <a:rPr lang="en-CA" sz="1050" b="0" noProof="0" dirty="0" smtClean="0"/>
              <a:t>s a fundamental professional and ethical issue</a:t>
            </a:r>
            <a:r>
              <a:rPr lang="en-CA" sz="1050" b="0" baseline="0" noProof="0" dirty="0" smtClean="0"/>
              <a:t> for service providers.</a:t>
            </a:r>
            <a:endParaRPr lang="en-CA" sz="1050" b="0" noProof="0" dirty="0" smtClean="0"/>
          </a:p>
          <a:p>
            <a:pPr eaLnBrk="1" fontAlgn="auto" hangingPunct="1">
              <a:spcBef>
                <a:spcPts val="0"/>
              </a:spcBef>
              <a:spcAft>
                <a:spcPts val="0"/>
              </a:spcAft>
              <a:defRPr/>
            </a:pPr>
            <a:endParaRPr lang="en-CA" sz="1050" b="0" noProof="0" dirty="0" smtClean="0"/>
          </a:p>
          <a:p>
            <a:pPr eaLnBrk="1" fontAlgn="auto" hangingPunct="1">
              <a:spcBef>
                <a:spcPts val="0"/>
              </a:spcBef>
              <a:spcAft>
                <a:spcPts val="0"/>
              </a:spcAft>
              <a:defRPr/>
            </a:pPr>
            <a:r>
              <a:rPr lang="en-CA" sz="1050" b="0" noProof="0" dirty="0" smtClean="0"/>
              <a:t>Without the active offer of services in both official languages, how</a:t>
            </a:r>
            <a:r>
              <a:rPr lang="en-CA" sz="1050" b="0" baseline="0" noProof="0" dirty="0" smtClean="0"/>
              <a:t> can service providers ensure respect for others and their rights? How can they claim that services are provided on a equitable and fair basis to all? How can they contribute to eliminating systemic injustices in the legal system? And how can they meet the standards set by their respective professional codes?</a:t>
            </a:r>
            <a:endParaRPr lang="en-CA" sz="1050" b="0" noProof="0" dirty="0" smtClean="0"/>
          </a:p>
          <a:p>
            <a:endParaRPr lang="en-CA" altLang="fr-FR" sz="1050" i="1" noProof="0" dirty="0" smtClean="0"/>
          </a:p>
          <a:p>
            <a:r>
              <a:rPr lang="en-CA" altLang="fr-FR" sz="1050" i="1" noProof="0" dirty="0" smtClean="0"/>
              <a:t>“It is also time for the federal government to listen carefully to Canadians,</a:t>
            </a:r>
            <a:r>
              <a:rPr lang="en-CA" altLang="fr-FR" sz="1050" i="1" baseline="0" noProof="0" dirty="0" smtClean="0"/>
              <a:t> to exercise genuine leadership and to honour the language rights of individuals, both as citizens and employees, both for reasons of professionalism and respect.”</a:t>
            </a:r>
            <a:r>
              <a:rPr lang="en-CA" altLang="fr-FR" sz="1050" i="1" noProof="0" dirty="0" smtClean="0"/>
              <a:t> </a:t>
            </a:r>
            <a:r>
              <a:rPr lang="en-CA" altLang="fr-FR" sz="1050" noProof="0" dirty="0" smtClean="0"/>
              <a:t>Commissioner of Official</a:t>
            </a:r>
            <a:r>
              <a:rPr lang="en-CA" altLang="fr-FR" sz="1050" baseline="0" noProof="0" dirty="0" smtClean="0"/>
              <a:t> Languages</a:t>
            </a:r>
            <a:r>
              <a:rPr lang="en-CA" altLang="fr-FR" sz="1050" noProof="0" dirty="0" smtClean="0"/>
              <a:t>, 2002</a:t>
            </a:r>
          </a:p>
          <a:p>
            <a:endParaRPr lang="en-CA" altLang="fr-FR" sz="1050" i="1" noProof="0" dirty="0" smtClean="0"/>
          </a:p>
          <a:p>
            <a:endParaRPr lang="en-CA" altLang="fr-FR" sz="900" noProof="0" dirty="0" smtClean="0"/>
          </a:p>
          <a:p>
            <a:pPr eaLnBrk="1" fontAlgn="auto" hangingPunct="1">
              <a:spcBef>
                <a:spcPts val="0"/>
              </a:spcBef>
              <a:spcAft>
                <a:spcPts val="0"/>
              </a:spcAft>
              <a:defRPr/>
            </a:pPr>
            <a:r>
              <a:rPr lang="en-CA" sz="900" noProof="0" dirty="0" smtClean="0"/>
              <a:t>Reference framework</a:t>
            </a:r>
            <a:r>
              <a:rPr lang="en-CA" sz="900" baseline="0" noProof="0" dirty="0" smtClean="0"/>
              <a:t> </a:t>
            </a:r>
            <a:r>
              <a:rPr lang="mr-IN" sz="900" baseline="0" noProof="0" dirty="0" smtClean="0"/>
              <a:t>–</a:t>
            </a:r>
            <a:r>
              <a:rPr lang="en-CA" sz="900" baseline="0" noProof="0" dirty="0" smtClean="0"/>
              <a:t> “The Foundation of an active offer,” page 15</a:t>
            </a:r>
            <a:endParaRPr lang="en-CA" sz="900" noProof="0" dirty="0" smtClean="0"/>
          </a:p>
          <a:p>
            <a:pPr eaLnBrk="1" fontAlgn="auto" hangingPunct="1">
              <a:spcBef>
                <a:spcPts val="0"/>
              </a:spcBef>
              <a:spcAft>
                <a:spcPts val="0"/>
              </a:spcAft>
              <a:defRPr/>
            </a:pPr>
            <a:endParaRPr lang="en-CA" sz="1100" noProof="0" dirty="0" smtClean="0"/>
          </a:p>
          <a:p>
            <a:pPr eaLnBrk="1" fontAlgn="auto" hangingPunct="1">
              <a:spcBef>
                <a:spcPts val="0"/>
              </a:spcBef>
              <a:spcAft>
                <a:spcPts val="0"/>
              </a:spcAft>
              <a:defRPr/>
            </a:pPr>
            <a:endParaRPr lang="en-CA" sz="1100" noProof="0" dirty="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30766E-3BA2-4F42-8D28-1081289B4210}" type="slidenum">
              <a:rPr lang="fr-CA" altLang="fr-FR">
                <a:solidFill>
                  <a:prstClr val="black"/>
                </a:solidFill>
              </a:rPr>
              <a:pPr eaLnBrk="1" hangingPunct="1"/>
              <a:t>9</a:t>
            </a:fld>
            <a:endParaRPr lang="fr-CA" altLang="fr-FR">
              <a:solidFill>
                <a:prstClr val="black"/>
              </a:solidFill>
            </a:endParaRPr>
          </a:p>
        </p:txBody>
      </p:sp>
    </p:spTree>
    <p:extLst>
      <p:ext uri="{BB962C8B-B14F-4D97-AF65-F5344CB8AC3E}">
        <p14:creationId xmlns:p14="http://schemas.microsoft.com/office/powerpoint/2010/main" val="245156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EC9013D7-97D4-476A-8B54-35201C8691D0}"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1823F0F5-5676-4D32-97AB-B36A7F9BEC2D}"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3A5CC8C-FDFE-4C7C-9189-F48C156EF8E9}"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B22B65D-EE81-4727-8410-BB08CE32EB8F}"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378231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B1F90AC7-71C0-4BE1-809A-382C937B3F9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85956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DF8ECA-4620-4A31-9FC4-DCD11C717AC6}"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154567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91FBCC2F-02EC-40F5-874C-6969BD60DBED}"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32685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B0E5418C-5330-4A6C-9E80-8D606DF5BB98}"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5882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8CA6165-902D-4C2D-81AD-09C21DDBB3CC}"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887766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C94132-6D59-47DE-A7E8-90ED5ADA59CE}"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303979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6F9F78-817E-46E1-A8F7-0EE36824D08E}"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80820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4E07495-3DBC-4153-8131-470E2073213C}"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ECDA1F-760C-4FAA-93C4-2FB45B23F9AE}"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314485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C14AAF65-4E96-422A-9ED6-448A4095ADB7}"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316995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1925824-2B55-4A02-9FD7-25003805D42F}"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95032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0CA5E20-B6DD-4DC2-B22A-027E29EAA175}"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22855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A3B47D5-D8E4-4111-AE16-D46C812E3CDB}"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3955583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45F2DF-AFAD-462C-8B1C-4D37FDF7F65A}"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139311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8C0D33A1-6096-43EA-A0B8-DCFDB45BCE56}"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1521792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112873A0-D86E-4BEE-9438-BC2085E375A1}"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1896530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0396002-E082-460A-8B7E-420B927AAB22}"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2846031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1C5AAD-EDF6-408B-890F-5D37F77B39AC}"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100068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0BE473-B1FC-4DAE-B076-026F20AECEC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0122AB-68A2-4147-AB1A-73C4F5113B3D}"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3644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E68644-E9B6-4F1A-B719-734CB6642B8B}"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59262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ABAC2BC7-8DA5-4F17-8530-6C5A5003E9E0}"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47547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9AB59F2C-D07F-4625-9F4A-D4D911D6EF33}"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804189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173CD65-27A3-44CC-8CBE-E4EE8C20414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149342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125314F9-6247-4C01-BB06-044432924521}"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3594829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AEE2670-7670-474B-83B4-DD3CB9A56691}"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535915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88ABCDAC-92BF-4D6F-B0DB-328C8229C580}"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378705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858672B3-0C5F-4C63-8D27-3A2183BD1822}"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281125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BF366D4-076B-4C25-8BFB-86841498A89E}"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01724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477707D3-3EC0-4BE5-8817-21A89448BFC1}"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B95CFE-BD3C-4B60-B913-C793F04D3100}"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745156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39B231-603F-4A7F-9FD9-9ED72455D660}"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10268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643254-5973-4DEA-B92D-C2A8E9826519}"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2692605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01FD4E3-20C1-4590-B37F-AEC5936C95F8}"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3717005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860F309F-8EC7-4965-82C7-ED78E37D3ECA}"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649578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00297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183642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57"/>
            <a:ext cx="7886700" cy="2852737"/>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458948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67157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054626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9"/>
            <a:ext cx="78867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0111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CA98746F-5149-430B-A527-1910A3C189F0}"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7287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714308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98744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35459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987444"/>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239020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43373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7922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C5B37F4-3BDF-4330-AE5E-324A90873389}"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299F2C-C774-4063-8ACD-686138FA91E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EBA167-5DBC-44FC-8A04-CD1107371032}"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B648D0-90C7-49A1-BD5F-D015AC41EAD8}"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B75D529-4A49-4CD5-8D32-390AC25D20F0}" type="datetime1">
              <a:rPr lang="fr-CA" smtClean="0"/>
              <a:t>2019-02-05</a:t>
            </a:fld>
            <a:endParaRPr lang="fr-CA"/>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4C5F90-DADC-4D5E-94D8-FDC68FA57298}"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96379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446CC8-EDAC-434F-909B-EC0E042334B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641851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861320A-1A2F-43BF-914E-895E8F8A8005}"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1951482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11AE96F-32D3-4391-8DB3-652A39E8C23E}" type="datetimeFigureOut">
              <a:rPr lang="fr-CA" smtClean="0">
                <a:solidFill>
                  <a:prstClr val="black">
                    <a:tint val="75000"/>
                  </a:prstClr>
                </a:solidFill>
                <a:latin typeface="Calibri" panose="020F0502020204030204"/>
                <a:cs typeface="+mn-cs"/>
              </a:rPr>
              <a:pPr fontAlgn="auto">
                <a:spcBef>
                  <a:spcPts val="0"/>
                </a:spcBef>
                <a:spcAft>
                  <a:spcPts val="0"/>
                </a:spcAft>
              </a:pPr>
              <a:t>2019-02-05</a:t>
            </a:fld>
            <a:endParaRPr lang="fr-CA">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fr-CA">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2B59633-3566-42CA-9E90-95D93B3739D6}" type="slidenum">
              <a:rPr lang="fr-CA" smtClean="0">
                <a:solidFill>
                  <a:prstClr val="black">
                    <a:tint val="75000"/>
                  </a:prstClr>
                </a:solidFill>
                <a:latin typeface="Calibri" panose="020F0502020204030204"/>
                <a:cs typeface="+mn-cs"/>
              </a:rPr>
              <a:pPr fontAlgn="auto">
                <a:spcBef>
                  <a:spcPts val="0"/>
                </a:spcBef>
                <a:spcAft>
                  <a:spcPts val="0"/>
                </a:spcAft>
              </a:pPr>
              <a:t>‹N°›</a:t>
            </a:fld>
            <a:endParaRPr lang="fr-C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108848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bonjour@gov.sk.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5.xml"/><Relationship Id="rId5" Type="http://schemas.openxmlformats.org/officeDocument/2006/relationships/comments" Target="../comments/commen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tel:3069248543" TargetMode="External"/><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332674"/>
            <a:ext cx="8208912" cy="2540789"/>
          </a:xfrm>
        </p:spPr>
        <p:txBody>
          <a:bodyPr/>
          <a:lstStyle/>
          <a:p>
            <a:pPr eaLnBrk="1" hangingPunct="1"/>
            <a:r>
              <a:rPr lang="en-CA" altLang="fr-FR" b="1" noProof="0" dirty="0" smtClean="0"/>
              <a:t>Active offer and request of French-</a:t>
            </a:r>
            <a:r>
              <a:rPr lang="en-CA" altLang="fr-FR" b="1" dirty="0" smtClean="0"/>
              <a:t>language services</a:t>
            </a:r>
            <a:endParaRPr lang="en-CA" altLang="fr-FR" b="1" noProof="0" dirty="0"/>
          </a:p>
        </p:txBody>
      </p:sp>
      <p:sp>
        <p:nvSpPr>
          <p:cNvPr id="3" name="Subtitle 2"/>
          <p:cNvSpPr>
            <a:spLocks noGrp="1"/>
          </p:cNvSpPr>
          <p:nvPr>
            <p:ph type="subTitle" idx="1"/>
          </p:nvPr>
        </p:nvSpPr>
        <p:spPr>
          <a:xfrm>
            <a:off x="4145057" y="3317545"/>
            <a:ext cx="4321175" cy="1479607"/>
          </a:xfrm>
        </p:spPr>
        <p:txBody>
          <a:bodyPr rtlCol="0">
            <a:normAutofit/>
          </a:bodyPr>
          <a:lstStyle/>
          <a:p>
            <a:pPr eaLnBrk="1" fontAlgn="auto" hangingPunct="1">
              <a:spcAft>
                <a:spcPts val="0"/>
              </a:spcAft>
              <a:defRPr/>
            </a:pPr>
            <a:r>
              <a:rPr lang="en-CA" sz="3800" b="1" noProof="0" dirty="0" smtClean="0">
                <a:solidFill>
                  <a:schemeClr val="tx1"/>
                </a:solidFill>
                <a:latin typeface="Cambria" panose="02040503050406030204" pitchFamily="18" charset="0"/>
              </a:rPr>
              <a:t>Community Leadership</a:t>
            </a:r>
            <a:endParaRPr lang="en-CA" sz="3800" b="1" noProof="0" dirty="0">
              <a:solidFill>
                <a:schemeClr val="tx1"/>
              </a:solidFill>
              <a:latin typeface="Cambria" panose="02040503050406030204" pitchFamily="18" charset="0"/>
            </a:endParaRP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337" y="2555186"/>
            <a:ext cx="2570479" cy="209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p:cNvSpPr txBox="1"/>
          <p:nvPr/>
        </p:nvSpPr>
        <p:spPr>
          <a:xfrm>
            <a:off x="345337" y="4479264"/>
            <a:ext cx="8110631" cy="1631216"/>
          </a:xfrm>
          <a:prstGeom prst="rect">
            <a:avLst/>
          </a:prstGeom>
          <a:noFill/>
        </p:spPr>
        <p:txBody>
          <a:bodyPr wrap="square" rtlCol="0">
            <a:spAutoFit/>
          </a:bodyPr>
          <a:lstStyle/>
          <a:p>
            <a:pPr algn="ctr" eaLnBrk="1" fontAlgn="auto" hangingPunct="1">
              <a:spcAft>
                <a:spcPts val="0"/>
              </a:spcAft>
              <a:defRPr/>
            </a:pPr>
            <a:endParaRPr lang="en-CA" sz="2000" dirty="0" smtClean="0"/>
          </a:p>
          <a:p>
            <a:pPr algn="ctr" eaLnBrk="1" fontAlgn="auto" hangingPunct="1">
              <a:spcAft>
                <a:spcPts val="0"/>
              </a:spcAft>
              <a:defRPr/>
            </a:pPr>
            <a:endParaRPr lang="en-CA" sz="2000" dirty="0"/>
          </a:p>
          <a:p>
            <a:pPr algn="ctr" eaLnBrk="1" fontAlgn="auto" hangingPunct="1">
              <a:spcAft>
                <a:spcPts val="0"/>
              </a:spcAft>
              <a:defRPr/>
            </a:pPr>
            <a:r>
              <a:rPr lang="en-CA" sz="2000" dirty="0" smtClean="0"/>
              <a:t>Webinar intended for Saskatchewan Francophones and Francophiles, as well as Franco-Saskatchewanian community organization and institutions.</a:t>
            </a:r>
            <a:endParaRPr lang="en-CA" sz="2000" dirty="0"/>
          </a:p>
        </p:txBody>
      </p:sp>
      <p:pic>
        <p:nvPicPr>
          <p:cNvPr id="6" name="Image 5"/>
          <p:cNvPicPr>
            <a:picLocks noChangeAspect="1"/>
          </p:cNvPicPr>
          <p:nvPr/>
        </p:nvPicPr>
        <p:blipFill>
          <a:blip r:embed="rId4"/>
          <a:stretch>
            <a:fillRect/>
          </a:stretch>
        </p:blipFill>
        <p:spPr>
          <a:xfrm>
            <a:off x="248714" y="47751"/>
            <a:ext cx="2091109" cy="1048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480457" y="-45251"/>
            <a:ext cx="6172200" cy="1138237"/>
          </a:xfrm>
        </p:spPr>
        <p:txBody>
          <a:bodyPr/>
          <a:lstStyle/>
          <a:p>
            <a:r>
              <a:rPr lang="en-CA" altLang="fr-FR" sz="3200" b="1" i="1" noProof="0" dirty="0"/>
              <a:t>Active Offer is a Question of Leadership</a:t>
            </a:r>
            <a:endParaRPr lang="en-CA" altLang="fr-FR" sz="3200" noProof="0" dirty="0"/>
          </a:p>
        </p:txBody>
      </p:sp>
      <p:pic>
        <p:nvPicPr>
          <p:cNvPr id="7" name="Image 6"/>
          <p:cNvPicPr>
            <a:picLocks noChangeAspect="1"/>
          </p:cNvPicPr>
          <p:nvPr/>
        </p:nvPicPr>
        <p:blipFill>
          <a:blip r:embed="rId3"/>
          <a:stretch>
            <a:fillRect/>
          </a:stretch>
        </p:blipFill>
        <p:spPr>
          <a:xfrm>
            <a:off x="4355976" y="2276872"/>
            <a:ext cx="4464496" cy="4088178"/>
          </a:xfrm>
          <a:prstGeom prst="rect">
            <a:avLst/>
          </a:prstGeom>
        </p:spPr>
      </p:pic>
      <p:sp>
        <p:nvSpPr>
          <p:cNvPr id="12291" name="Espace réservé du contenu 2"/>
          <p:cNvSpPr>
            <a:spLocks noGrp="1"/>
          </p:cNvSpPr>
          <p:nvPr>
            <p:ph idx="1"/>
          </p:nvPr>
        </p:nvSpPr>
        <p:spPr>
          <a:xfrm>
            <a:off x="1615634" y="1211262"/>
            <a:ext cx="3618309" cy="5145088"/>
          </a:xfrm>
        </p:spPr>
        <p:txBody>
          <a:bodyPr/>
          <a:lstStyle/>
          <a:p>
            <a:pPr marL="0" indent="0">
              <a:buNone/>
            </a:pPr>
            <a:r>
              <a:rPr lang="en-CA" altLang="fr-FR" sz="2600" noProof="0" dirty="0"/>
              <a:t>Moving from passive offer to active offer </a:t>
            </a:r>
            <a:r>
              <a:rPr lang="en-CA" altLang="fr-FR" sz="2600" noProof="0" dirty="0" smtClean="0"/>
              <a:t>of </a:t>
            </a:r>
            <a:r>
              <a:rPr lang="en-CA" altLang="fr-FR" sz="2600" noProof="0" dirty="0"/>
              <a:t>quality legal services in French requires ethical leadership on four fronts:</a:t>
            </a:r>
          </a:p>
          <a:p>
            <a:endParaRPr lang="en-CA" altLang="fr-FR" sz="1800" b="1" noProof="0" dirty="0"/>
          </a:p>
          <a:p>
            <a:r>
              <a:rPr lang="en-CA" altLang="fr-FR" b="1" noProof="0" dirty="0" smtClean="0"/>
              <a:t>Systemic</a:t>
            </a:r>
          </a:p>
          <a:p>
            <a:r>
              <a:rPr lang="en-CA" altLang="fr-FR" b="1" noProof="0" dirty="0" smtClean="0"/>
              <a:t>Organizational</a:t>
            </a:r>
          </a:p>
          <a:p>
            <a:r>
              <a:rPr lang="en-CA" altLang="fr-FR" b="1" noProof="0" dirty="0" smtClean="0"/>
              <a:t>Professional</a:t>
            </a:r>
          </a:p>
          <a:p>
            <a:r>
              <a:rPr lang="en-CA" altLang="fr-FR" b="1" noProof="0" dirty="0" smtClean="0"/>
              <a:t>Community</a:t>
            </a:r>
            <a:endParaRPr lang="en-CA" altLang="fr-FR"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extLst>
      <p:ext uri="{BB962C8B-B14F-4D97-AF65-F5344CB8AC3E}">
        <p14:creationId xmlns:p14="http://schemas.microsoft.com/office/powerpoint/2010/main" val="400021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97" y="274638"/>
            <a:ext cx="8785225" cy="1143000"/>
          </a:xfrm>
        </p:spPr>
        <p:txBody>
          <a:bodyPr/>
          <a:lstStyle/>
          <a:p>
            <a:pPr eaLnBrk="1" hangingPunct="1"/>
            <a:r>
              <a:rPr lang="en-CA" altLang="fr-FR" sz="3400" b="1" noProof="0" dirty="0" smtClean="0"/>
              <a:t>Exercising Ethical and Collaborative</a:t>
            </a:r>
            <a:br>
              <a:rPr lang="en-CA" altLang="fr-FR" sz="3400" b="1" noProof="0" dirty="0" smtClean="0"/>
            </a:br>
            <a:r>
              <a:rPr lang="en-CA" altLang="fr-FR" sz="3400" b="1" noProof="0" dirty="0" smtClean="0"/>
              <a:t>Leadership at All Levels</a:t>
            </a:r>
            <a:endParaRPr lang="en-CA" altLang="fr-FR" sz="3400" b="1" noProof="0" dirty="0"/>
          </a:p>
        </p:txBody>
      </p:sp>
      <p:sp>
        <p:nvSpPr>
          <p:cNvPr id="17411" name="Content Placeholder 2"/>
          <p:cNvSpPr>
            <a:spLocks noGrp="1"/>
          </p:cNvSpPr>
          <p:nvPr>
            <p:ph idx="1"/>
          </p:nvPr>
        </p:nvSpPr>
        <p:spPr>
          <a:xfrm>
            <a:off x="611560" y="1628800"/>
            <a:ext cx="8229600" cy="4281488"/>
          </a:xfrm>
        </p:spPr>
        <p:txBody>
          <a:bodyPr/>
          <a:lstStyle/>
          <a:p>
            <a:pPr marL="514350" indent="-514350" eaLnBrk="1" hangingPunct="1">
              <a:buFont typeface="Calibri" panose="020F0502020204030204" pitchFamily="34" charset="0"/>
              <a:buAutoNum type="arabicPeriod"/>
            </a:pPr>
            <a:r>
              <a:rPr lang="en-CA" altLang="fr-FR" sz="2600" noProof="0" dirty="0" smtClean="0"/>
              <a:t>Creating favourable conditions—</a:t>
            </a:r>
            <a:r>
              <a:rPr lang="en-CA" altLang="fr-FR" sz="2600" i="1" noProof="0" dirty="0" smtClean="0"/>
              <a:t>systemic</a:t>
            </a:r>
          </a:p>
          <a:p>
            <a:pPr marL="514350" indent="-514350" eaLnBrk="1" hangingPunct="1">
              <a:buFont typeface="Calibri" panose="020F0502020204030204" pitchFamily="34" charset="0"/>
              <a:buAutoNum type="arabicPeriod"/>
            </a:pPr>
            <a:r>
              <a:rPr lang="en-CA" altLang="fr-FR" sz="2600" noProof="0" dirty="0" smtClean="0"/>
              <a:t>Establishing frameworks and processes—</a:t>
            </a:r>
            <a:r>
              <a:rPr lang="en-CA" altLang="fr-FR" sz="2600" i="1" noProof="0" dirty="0" smtClean="0"/>
              <a:t>organizational</a:t>
            </a:r>
          </a:p>
          <a:p>
            <a:pPr marL="514350" indent="-514350" eaLnBrk="1" hangingPunct="1">
              <a:buFont typeface="Calibri" panose="020F0502020204030204" pitchFamily="34" charset="0"/>
              <a:buAutoNum type="arabicPeriod"/>
            </a:pPr>
            <a:r>
              <a:rPr lang="en-CA" altLang="fr-FR" sz="2600" noProof="0" dirty="0" smtClean="0"/>
              <a:t>Increasing capacity—</a:t>
            </a:r>
            <a:r>
              <a:rPr lang="en-CA" altLang="fr-FR" sz="2600" i="1" noProof="0" dirty="0" smtClean="0"/>
              <a:t>professional</a:t>
            </a:r>
          </a:p>
          <a:p>
            <a:pPr marL="514350" indent="-514350" eaLnBrk="1" hangingPunct="1">
              <a:buFont typeface="Calibri" panose="020F0502020204030204" pitchFamily="34" charset="0"/>
              <a:buAutoNum type="arabicPeriod"/>
            </a:pPr>
            <a:r>
              <a:rPr lang="en-CA" altLang="fr-FR" sz="2600" noProof="0" dirty="0" smtClean="0"/>
              <a:t>Stimulating demand—</a:t>
            </a:r>
            <a:r>
              <a:rPr lang="en-CA" altLang="fr-FR" sz="2600" i="1" noProof="0" dirty="0" smtClean="0"/>
              <a:t>community</a:t>
            </a:r>
          </a:p>
          <a:p>
            <a:pPr marL="0" indent="0" eaLnBrk="1" hangingPunct="1">
              <a:buNone/>
            </a:pPr>
            <a:endParaRPr lang="en-CA" altLang="fr-FR" sz="2400" i="1" noProof="0"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15564" y="4005082"/>
            <a:ext cx="4021609" cy="263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extLst>
      <p:ext uri="{BB962C8B-B14F-4D97-AF65-F5344CB8AC3E}">
        <p14:creationId xmlns:p14="http://schemas.microsoft.com/office/powerpoint/2010/main" val="40585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4" y="0"/>
            <a:ext cx="9144000" cy="1143000"/>
          </a:xfrm>
        </p:spPr>
        <p:txBody>
          <a:bodyPr/>
          <a:lstStyle/>
          <a:p>
            <a:r>
              <a:rPr lang="en-CA" sz="3400" b="1" noProof="0" dirty="0" smtClean="0"/>
              <a:t>A Favourable </a:t>
            </a:r>
            <a:r>
              <a:rPr lang="en-CA" sz="3400" b="1" dirty="0"/>
              <a:t>C</a:t>
            </a:r>
            <a:r>
              <a:rPr lang="en-CA" sz="3400" b="1" noProof="0" dirty="0" err="1" smtClean="0"/>
              <a:t>limate</a:t>
            </a:r>
            <a:r>
              <a:rPr lang="en-CA" sz="3400" b="1" noProof="0" dirty="0" smtClean="0"/>
              <a:t> in Saskatchewan</a:t>
            </a:r>
            <a:endParaRPr lang="en-CA" sz="3400" b="1" noProof="0" dirty="0"/>
          </a:p>
        </p:txBody>
      </p:sp>
      <p:pic>
        <p:nvPicPr>
          <p:cNvPr id="5" name="Image 4"/>
          <p:cNvPicPr>
            <a:picLocks noChangeAspect="1"/>
          </p:cNvPicPr>
          <p:nvPr/>
        </p:nvPicPr>
        <p:blipFill>
          <a:blip r:embed="rId3"/>
          <a:stretch>
            <a:fillRect/>
          </a:stretch>
        </p:blipFill>
        <p:spPr>
          <a:xfrm rot="16200000">
            <a:off x="4045632" y="1759632"/>
            <a:ext cx="1052736" cy="9144000"/>
          </a:xfrm>
          <a:prstGeom prst="rect">
            <a:avLst/>
          </a:prstGeom>
          <a:effectLst>
            <a:glow>
              <a:schemeClr val="accent1">
                <a:alpha val="0"/>
              </a:schemeClr>
            </a:glow>
          </a:effectLst>
        </p:spPr>
      </p:pic>
      <p:sp>
        <p:nvSpPr>
          <p:cNvPr id="3" name="Espace réservé du contenu 2"/>
          <p:cNvSpPr>
            <a:spLocks noGrp="1"/>
          </p:cNvSpPr>
          <p:nvPr>
            <p:ph idx="1"/>
          </p:nvPr>
        </p:nvSpPr>
        <p:spPr>
          <a:xfrm>
            <a:off x="251521" y="1124744"/>
            <a:ext cx="8712968" cy="5179714"/>
          </a:xfrm>
        </p:spPr>
        <p:txBody>
          <a:bodyPr/>
          <a:lstStyle/>
          <a:p>
            <a:r>
              <a:rPr lang="en-CA" sz="2800" noProof="0" dirty="0" smtClean="0"/>
              <a:t>A growing Francophone population</a:t>
            </a:r>
          </a:p>
          <a:p>
            <a:r>
              <a:rPr lang="en-CA" sz="2800" noProof="0" dirty="0" smtClean="0"/>
              <a:t>Public support for bilingualism</a:t>
            </a:r>
          </a:p>
          <a:p>
            <a:r>
              <a:rPr lang="en-CA" sz="2800" noProof="0" dirty="0" smtClean="0"/>
              <a:t>Saskatchewan’s </a:t>
            </a:r>
            <a:r>
              <a:rPr lang="en-CA" sz="2800" i="1" noProof="0" dirty="0" smtClean="0"/>
              <a:t>Language Act</a:t>
            </a:r>
          </a:p>
          <a:p>
            <a:r>
              <a:rPr lang="en-CA" sz="2800" noProof="0" dirty="0" smtClean="0"/>
              <a:t>A French-language </a:t>
            </a:r>
            <a:r>
              <a:rPr lang="en-CA" sz="2800" dirty="0" smtClean="0"/>
              <a:t>Services Policy</a:t>
            </a:r>
            <a:endParaRPr lang="en-CA" sz="2800" noProof="0" dirty="0" smtClean="0"/>
          </a:p>
          <a:p>
            <a:r>
              <a:rPr lang="en-CA" sz="2800" noProof="0" dirty="0" smtClean="0"/>
              <a:t>Bonjour Saskatchewan </a:t>
            </a:r>
            <a:r>
              <a:rPr lang="en-CA" sz="2800" noProof="0" dirty="0" smtClean="0">
                <a:hlinkClick r:id="rId4"/>
              </a:rPr>
              <a:t>bonjour@gov.sk.ca</a:t>
            </a:r>
            <a:r>
              <a:rPr lang="en-CA" sz="2800" noProof="0" dirty="0" smtClean="0"/>
              <a:t> </a:t>
            </a:r>
          </a:p>
          <a:p>
            <a:r>
              <a:rPr lang="en-CA" sz="2800" noProof="0" dirty="0" smtClean="0"/>
              <a:t>The Francophone Affairs Branch</a:t>
            </a:r>
          </a:p>
          <a:p>
            <a:r>
              <a:rPr lang="en-CA" sz="2800" noProof="0" dirty="0" smtClean="0"/>
              <a:t>Federal-provincial agreements on French-language services, education and immigration</a:t>
            </a:r>
          </a:p>
          <a:p>
            <a:r>
              <a:rPr lang="en-CA" sz="2800" noProof="0" dirty="0" smtClean="0"/>
              <a:t>A Court Services Policy</a:t>
            </a:r>
          </a:p>
          <a:p>
            <a:endParaRPr lang="en-CA" sz="2800" noProof="0" dirty="0" smtClean="0"/>
          </a:p>
          <a:p>
            <a:pPr marL="0" indent="0">
              <a:buNone/>
            </a:pPr>
            <a:endParaRPr lang="en-CA"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12</a:t>
            </a:fld>
            <a:endParaRPr lang="fr-CA" altLang="fr-FR" dirty="0"/>
          </a:p>
        </p:txBody>
      </p:sp>
    </p:spTree>
    <p:extLst>
      <p:ext uri="{BB962C8B-B14F-4D97-AF65-F5344CB8AC3E}">
        <p14:creationId xmlns:p14="http://schemas.microsoft.com/office/powerpoint/2010/main" val="168070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274638"/>
            <a:ext cx="6172200" cy="1325562"/>
          </a:xfrm>
          <a:solidFill>
            <a:schemeClr val="accent6">
              <a:lumMod val="20000"/>
              <a:lumOff val="80000"/>
            </a:schemeClr>
          </a:solidFill>
        </p:spPr>
        <p:txBody>
          <a:bodyPr/>
          <a:lstStyle/>
          <a:p>
            <a:pPr>
              <a:defRPr/>
            </a:pPr>
            <a:r>
              <a:rPr lang="en-CA" sz="3600" b="1" noProof="0" dirty="0"/>
              <a:t>The Offer Must Come First!</a:t>
            </a:r>
          </a:p>
        </p:txBody>
      </p:sp>
      <p:sp>
        <p:nvSpPr>
          <p:cNvPr id="3" name="Espace réservé du contenu 2"/>
          <p:cNvSpPr>
            <a:spLocks noGrp="1"/>
          </p:cNvSpPr>
          <p:nvPr>
            <p:ph idx="1"/>
          </p:nvPr>
        </p:nvSpPr>
        <p:spPr>
          <a:xfrm>
            <a:off x="1485905" y="1600199"/>
            <a:ext cx="4760119" cy="5121293"/>
          </a:xfrm>
          <a:solidFill>
            <a:schemeClr val="accent6">
              <a:lumMod val="20000"/>
              <a:lumOff val="80000"/>
            </a:schemeClr>
          </a:solidFill>
        </p:spPr>
        <p:txBody>
          <a:bodyPr/>
          <a:lstStyle/>
          <a:p>
            <a:pPr>
              <a:defRPr/>
            </a:pPr>
            <a:r>
              <a:rPr lang="en-CA" sz="2400" noProof="0" dirty="0"/>
              <a:t>In general, Francophones will not request a non-existent service or one they perceive as ineffective or </a:t>
            </a:r>
            <a:r>
              <a:rPr lang="en-CA" sz="2400" noProof="0" dirty="0" smtClean="0"/>
              <a:t>unfair.</a:t>
            </a:r>
            <a:r>
              <a:rPr lang="en-CA" sz="2400" noProof="0" dirty="0"/>
              <a:t> </a:t>
            </a:r>
          </a:p>
          <a:p>
            <a:pPr>
              <a:defRPr/>
            </a:pPr>
            <a:endParaRPr lang="en-CA" sz="2400" noProof="0" dirty="0"/>
          </a:p>
          <a:p>
            <a:pPr>
              <a:defRPr/>
            </a:pPr>
            <a:r>
              <a:rPr lang="en-CA" sz="2400" noProof="0" dirty="0"/>
              <a:t>Active offer must come first, since the request will normally come in response to a more appropriate </a:t>
            </a:r>
            <a:r>
              <a:rPr lang="en-CA" sz="2400" noProof="0" dirty="0" smtClean="0"/>
              <a:t>offer.</a:t>
            </a:r>
            <a:endParaRPr lang="en-CA" sz="2400" noProof="0" dirty="0"/>
          </a:p>
          <a:p>
            <a:pPr>
              <a:defRPr/>
            </a:pPr>
            <a:endParaRPr lang="en-CA" sz="2400" noProof="0" dirty="0"/>
          </a:p>
          <a:p>
            <a:pPr>
              <a:defRPr/>
            </a:pPr>
            <a:r>
              <a:rPr lang="en-CA" sz="2400" noProof="0" dirty="0"/>
              <a:t>Examples from other jurisdictions and in other fields (health, federal services)</a:t>
            </a:r>
          </a:p>
          <a:p>
            <a:pPr>
              <a:defRPr/>
            </a:pPr>
            <a:endParaRPr lang="en-CA" sz="2800" noProof="0" dirty="0"/>
          </a:p>
          <a:p>
            <a:pPr>
              <a:defRPr/>
            </a:pPr>
            <a:endParaRPr lang="en-CA" sz="2800" noProof="0" dirty="0"/>
          </a:p>
        </p:txBody>
      </p:sp>
      <p:pic>
        <p:nvPicPr>
          <p:cNvPr id="6" name="Image 5"/>
          <p:cNvPicPr>
            <a:picLocks noChangeAspect="1"/>
          </p:cNvPicPr>
          <p:nvPr/>
        </p:nvPicPr>
        <p:blipFill>
          <a:blip r:embed="rId3" cstate="print">
            <a:duotone>
              <a:schemeClr val="accent6">
                <a:shade val="45000"/>
                <a:satMod val="135000"/>
              </a:schemeClr>
              <a:prstClr val="white"/>
            </a:duotone>
            <a:extLst/>
          </a:blip>
          <a:stretch>
            <a:fillRect/>
          </a:stretch>
        </p:blipFill>
        <p:spPr>
          <a:xfrm>
            <a:off x="6246186" y="3212976"/>
            <a:ext cx="1714500" cy="2857500"/>
          </a:xfrm>
          <a:prstGeom prst="rect">
            <a:avLst/>
          </a:prstGeom>
          <a:solidFill>
            <a:schemeClr val="accent6">
              <a:lumMod val="20000"/>
              <a:lumOff val="80000"/>
            </a:schemeClr>
          </a:solidFill>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extLst>
      <p:ext uri="{BB962C8B-B14F-4D97-AF65-F5344CB8AC3E}">
        <p14:creationId xmlns:p14="http://schemas.microsoft.com/office/powerpoint/2010/main" val="262966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97" y="274638"/>
            <a:ext cx="8785225" cy="1143000"/>
          </a:xfrm>
        </p:spPr>
        <p:txBody>
          <a:bodyPr/>
          <a:lstStyle/>
          <a:p>
            <a:pPr eaLnBrk="1" hangingPunct="1"/>
            <a:r>
              <a:rPr lang="en-CA" altLang="fr-FR" sz="2900" b="1" noProof="0" dirty="0" smtClean="0"/>
              <a:t>“Active Request” Is a Question of </a:t>
            </a:r>
            <a:r>
              <a:rPr lang="en-CA" altLang="fr-FR" sz="2900" b="1" u="sng" dirty="0"/>
              <a:t>L</a:t>
            </a:r>
            <a:r>
              <a:rPr lang="en-CA" altLang="fr-FR" sz="2900" b="1" u="sng" noProof="0" dirty="0" err="1" smtClean="0"/>
              <a:t>eadership</a:t>
            </a:r>
            <a:r>
              <a:rPr lang="en-CA" altLang="fr-FR" sz="2900" b="1" noProof="0" dirty="0" smtClean="0"/>
              <a:t>!</a:t>
            </a:r>
            <a:endParaRPr lang="en-CA" altLang="fr-FR" sz="2900" b="1" noProof="0" dirty="0"/>
          </a:p>
        </p:txBody>
      </p:sp>
      <p:pic>
        <p:nvPicPr>
          <p:cNvPr id="4" name="Image 3"/>
          <p:cNvPicPr>
            <a:picLocks noChangeAspect="1"/>
          </p:cNvPicPr>
          <p:nvPr/>
        </p:nvPicPr>
        <p:blipFill>
          <a:blip r:embed="rId3"/>
          <a:stretch>
            <a:fillRect/>
          </a:stretch>
        </p:blipFill>
        <p:spPr>
          <a:xfrm rot="16200000">
            <a:off x="4080520" y="1796761"/>
            <a:ext cx="954782" cy="9115822"/>
          </a:xfrm>
          <a:prstGeom prst="rect">
            <a:avLst/>
          </a:prstGeom>
        </p:spPr>
      </p:pic>
      <p:sp>
        <p:nvSpPr>
          <p:cNvPr id="17411" name="Content Placeholder 2"/>
          <p:cNvSpPr>
            <a:spLocks noGrp="1"/>
          </p:cNvSpPr>
          <p:nvPr>
            <p:ph idx="1"/>
          </p:nvPr>
        </p:nvSpPr>
        <p:spPr>
          <a:xfrm>
            <a:off x="179389" y="1268760"/>
            <a:ext cx="8785226" cy="5040560"/>
          </a:xfrm>
        </p:spPr>
        <p:txBody>
          <a:bodyPr/>
          <a:lstStyle/>
          <a:p>
            <a:pPr marL="514350" indent="-514350" eaLnBrk="1" hangingPunct="1">
              <a:buFont typeface="Calibri" panose="020F0502020204030204" pitchFamily="34" charset="0"/>
              <a:buAutoNum type="arabicPeriod"/>
            </a:pPr>
            <a:r>
              <a:rPr lang="en-CA" sz="2600" dirty="0" smtClean="0"/>
              <a:t>Francophone community development involves a long history of demands for the recognition of Francophone language rights and their legitimacy. </a:t>
            </a:r>
            <a:endParaRPr lang="en-CA" sz="2600" noProof="0" dirty="0" smtClean="0"/>
          </a:p>
          <a:p>
            <a:pPr marL="514350" indent="-514350" eaLnBrk="1" hangingPunct="1">
              <a:buFont typeface="Calibri" panose="020F0502020204030204" pitchFamily="34" charset="0"/>
              <a:buAutoNum type="arabicPeriod"/>
            </a:pPr>
            <a:r>
              <a:rPr lang="en-CA" sz="2600" noProof="0" dirty="0" smtClean="0"/>
              <a:t>As a result, in the eyes of </a:t>
            </a:r>
            <a:r>
              <a:rPr lang="en-CA" sz="2600" dirty="0" smtClean="0"/>
              <a:t>the </a:t>
            </a:r>
            <a:r>
              <a:rPr lang="en-CA" sz="2600" dirty="0"/>
              <a:t>person making the </a:t>
            </a:r>
            <a:r>
              <a:rPr lang="en-CA" sz="2600" dirty="0" smtClean="0"/>
              <a:t>request, </a:t>
            </a:r>
            <a:r>
              <a:rPr lang="en-CA" sz="2600" noProof="0" dirty="0" smtClean="0"/>
              <a:t>requesting French-language services is often understood in terms of </a:t>
            </a:r>
            <a:r>
              <a:rPr lang="en-CA" sz="2600" dirty="0" smtClean="0"/>
              <a:t>confrontation, obligation or accommodation</a:t>
            </a:r>
            <a:r>
              <a:rPr lang="en-CA" sz="2600" noProof="0" dirty="0" smtClean="0"/>
              <a:t>.</a:t>
            </a:r>
          </a:p>
          <a:p>
            <a:pPr marL="514350" indent="-514350" eaLnBrk="1" hangingPunct="1">
              <a:buFont typeface="Calibri" panose="020F0502020204030204" pitchFamily="34" charset="0"/>
              <a:buAutoNum type="arabicPeriod"/>
            </a:pPr>
            <a:r>
              <a:rPr lang="en-CA" sz="2600" noProof="0" dirty="0" smtClean="0"/>
              <a:t>Today, it is important to adopt a new perspective, a new way of seeing…</a:t>
            </a:r>
          </a:p>
          <a:p>
            <a:pPr marL="514350" indent="-514350" eaLnBrk="1" hangingPunct="1">
              <a:buFont typeface="Calibri" panose="020F0502020204030204" pitchFamily="34" charset="0"/>
              <a:buAutoNum type="arabicPeriod"/>
            </a:pPr>
            <a:endParaRPr lang="en-CA" sz="900" noProof="0" dirty="0" smtClean="0"/>
          </a:p>
          <a:p>
            <a:pPr marL="0" indent="0" algn="ctr" eaLnBrk="1" hangingPunct="1">
              <a:buNone/>
            </a:pPr>
            <a:r>
              <a:rPr lang="en-CA" sz="3000" b="1" noProof="0" dirty="0" smtClean="0">
                <a:solidFill>
                  <a:schemeClr val="accent6">
                    <a:lumMod val="50000"/>
                  </a:schemeClr>
                </a:solidFill>
              </a:rPr>
              <a:t>Requesting French-language service is an act of leadership.</a:t>
            </a:r>
          </a:p>
          <a:p>
            <a:pPr marL="514350" indent="-514350" eaLnBrk="1" hangingPunct="1">
              <a:buFont typeface="Calibri" panose="020F0502020204030204" pitchFamily="34" charset="0"/>
              <a:buAutoNum type="arabicPeriod"/>
            </a:pPr>
            <a:endParaRPr lang="en-CA" altLang="fr-FR" sz="2400" i="1" noProof="0" dirty="0" smtClean="0"/>
          </a:p>
          <a:p>
            <a:pPr marL="0" indent="0" eaLnBrk="1" hangingPunct="1">
              <a:buNone/>
            </a:pPr>
            <a:endParaRPr lang="en-CA" altLang="fr-FR" sz="2400" i="1"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14</a:t>
            </a:fld>
            <a:endParaRPr lang="fr-CA" altLang="fr-FR"/>
          </a:p>
        </p:txBody>
      </p:sp>
    </p:spTree>
    <p:extLst>
      <p:ext uri="{BB962C8B-B14F-4D97-AF65-F5344CB8AC3E}">
        <p14:creationId xmlns:p14="http://schemas.microsoft.com/office/powerpoint/2010/main" val="24713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331640" y="999953"/>
            <a:ext cx="6264696" cy="485775"/>
          </a:xfrm>
          <a:prstGeom prst="rect">
            <a:avLst/>
          </a:prstGeom>
        </p:spPr>
      </p:pic>
      <p:sp>
        <p:nvSpPr>
          <p:cNvPr id="2" name="Titre 1"/>
          <p:cNvSpPr>
            <a:spLocks noGrp="1"/>
          </p:cNvSpPr>
          <p:nvPr>
            <p:ph type="title"/>
          </p:nvPr>
        </p:nvSpPr>
        <p:spPr>
          <a:xfrm>
            <a:off x="457200" y="59606"/>
            <a:ext cx="8229600" cy="1143000"/>
          </a:xfrm>
        </p:spPr>
        <p:txBody>
          <a:bodyPr/>
          <a:lstStyle/>
          <a:p>
            <a:r>
              <a:rPr lang="en-CA" sz="3200" b="1" noProof="0" dirty="0" smtClean="0"/>
              <a:t>Community Leadership: A Definition</a:t>
            </a:r>
            <a:endParaRPr lang="en-CA" sz="3200" b="1" noProof="0" dirty="0"/>
          </a:p>
        </p:txBody>
      </p:sp>
      <p:sp>
        <p:nvSpPr>
          <p:cNvPr id="3" name="Espace réservé du contenu 2"/>
          <p:cNvSpPr>
            <a:spLocks noGrp="1"/>
          </p:cNvSpPr>
          <p:nvPr>
            <p:ph idx="1"/>
          </p:nvPr>
        </p:nvSpPr>
        <p:spPr>
          <a:xfrm>
            <a:off x="228600" y="1485710"/>
            <a:ext cx="8686800" cy="5328592"/>
          </a:xfrm>
        </p:spPr>
        <p:txBody>
          <a:bodyPr/>
          <a:lstStyle/>
          <a:p>
            <a:r>
              <a:rPr lang="en-CA" sz="2400" noProof="0" dirty="0" smtClean="0"/>
              <a:t>An agent of change: Engaged and motivated to improve the quality of life in </a:t>
            </a:r>
            <a:r>
              <a:rPr lang="en-CA" sz="2400" dirty="0" smtClean="0"/>
              <a:t>the community</a:t>
            </a:r>
            <a:endParaRPr lang="en-CA" sz="2400" noProof="0" dirty="0" smtClean="0"/>
          </a:p>
          <a:p>
            <a:r>
              <a:rPr lang="en-CA" sz="2400" noProof="0" dirty="0" smtClean="0"/>
              <a:t>An accessible role model: authentic—a source of assistance and inspiration for others</a:t>
            </a:r>
          </a:p>
          <a:p>
            <a:r>
              <a:rPr lang="en-CA" sz="2400" noProof="0" dirty="0" smtClean="0"/>
              <a:t>Ethical: Promoting honesty, justice, equity, confidence, openness, responsibility</a:t>
            </a:r>
          </a:p>
          <a:p>
            <a:r>
              <a:rPr lang="en-CA" sz="2400" noProof="0" dirty="0" smtClean="0"/>
              <a:t>Inclusive: Embracing and respecting diversity in all its forms</a:t>
            </a:r>
          </a:p>
          <a:p>
            <a:r>
              <a:rPr lang="en-CA" sz="2400" noProof="0" dirty="0" smtClean="0"/>
              <a:t>Able to build healthy and productive relationships</a:t>
            </a:r>
          </a:p>
          <a:p>
            <a:r>
              <a:rPr lang="en-CA" sz="2400" dirty="0" smtClean="0"/>
              <a:t>Able to </a:t>
            </a:r>
            <a:r>
              <a:rPr lang="en-CA" sz="2400" noProof="0" dirty="0" smtClean="0"/>
              <a:t>work well and collaborate with people inside and outside the organization</a:t>
            </a:r>
          </a:p>
          <a:p>
            <a:r>
              <a:rPr lang="en-CA" sz="2400" noProof="0" dirty="0" smtClean="0"/>
              <a:t>Able to manage complexity</a:t>
            </a:r>
          </a:p>
          <a:p>
            <a:r>
              <a:rPr lang="en-CA" sz="2400" noProof="0" dirty="0" smtClean="0"/>
              <a:t>A source of courage, hope and resilience</a:t>
            </a:r>
            <a:endParaRPr lang="en-CA" sz="24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15</a:t>
            </a:fld>
            <a:endParaRPr lang="fr-CA" altLang="fr-FR"/>
          </a:p>
        </p:txBody>
      </p:sp>
    </p:spTree>
    <p:extLst>
      <p:ext uri="{BB962C8B-B14F-4D97-AF65-F5344CB8AC3E}">
        <p14:creationId xmlns:p14="http://schemas.microsoft.com/office/powerpoint/2010/main" val="225493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rot="16200000">
            <a:off x="3901616" y="1615616"/>
            <a:ext cx="1340768" cy="9144000"/>
          </a:xfrm>
          <a:prstGeom prst="rect">
            <a:avLst/>
          </a:prstGeom>
          <a:effectLst>
            <a:glow>
              <a:schemeClr val="accent1">
                <a:alpha val="0"/>
              </a:schemeClr>
            </a:glow>
          </a:effectLst>
        </p:spPr>
      </p:pic>
      <p:sp>
        <p:nvSpPr>
          <p:cNvPr id="2" name="Titre 1"/>
          <p:cNvSpPr>
            <a:spLocks noGrp="1"/>
          </p:cNvSpPr>
          <p:nvPr>
            <p:ph type="title"/>
          </p:nvPr>
        </p:nvSpPr>
        <p:spPr>
          <a:xfrm>
            <a:off x="457200" y="284477"/>
            <a:ext cx="8229600" cy="1143000"/>
          </a:xfrm>
        </p:spPr>
        <p:txBody>
          <a:bodyPr/>
          <a:lstStyle/>
          <a:p>
            <a:r>
              <a:rPr lang="en-CA" sz="3000" b="1" noProof="0" dirty="0" smtClean="0"/>
              <a:t>Community Leadership: </a:t>
            </a:r>
            <a:br>
              <a:rPr lang="en-CA" sz="3000" b="1" noProof="0" dirty="0" smtClean="0"/>
            </a:br>
            <a:r>
              <a:rPr lang="en-CA" sz="3000" b="1" noProof="0" dirty="0" smtClean="0"/>
              <a:t>How Can It Manifest Itself on a Personal Level?</a:t>
            </a:r>
            <a:endParaRPr lang="en-CA" sz="3000" b="1" noProof="0" dirty="0"/>
          </a:p>
        </p:txBody>
      </p:sp>
      <p:sp>
        <p:nvSpPr>
          <p:cNvPr id="3" name="Espace réservé du contenu 2"/>
          <p:cNvSpPr>
            <a:spLocks noGrp="1"/>
          </p:cNvSpPr>
          <p:nvPr>
            <p:ph idx="1"/>
          </p:nvPr>
        </p:nvSpPr>
        <p:spPr>
          <a:xfrm>
            <a:off x="251520" y="1576762"/>
            <a:ext cx="8208912" cy="5241883"/>
          </a:xfrm>
        </p:spPr>
        <p:txBody>
          <a:bodyPr>
            <a:normAutofit/>
          </a:bodyPr>
          <a:lstStyle/>
          <a:p>
            <a:pPr marL="0" indent="0">
              <a:buNone/>
            </a:pPr>
            <a:r>
              <a:rPr lang="en-CA" sz="2800" b="1" noProof="0" dirty="0" smtClean="0">
                <a:effectLst>
                  <a:outerShdw blurRad="38100" dist="38100" dir="2700000" algn="tl">
                    <a:srgbClr val="000000">
                      <a:alpha val="43137"/>
                    </a:srgbClr>
                  </a:outerShdw>
                </a:effectLst>
                <a:latin typeface="Bradley Hand ITC" panose="03070402050302030203" pitchFamily="66" charset="0"/>
              </a:rPr>
              <a:t>*Cultivate your Francophonie!</a:t>
            </a:r>
          </a:p>
          <a:p>
            <a:r>
              <a:rPr lang="en-CA" sz="2600" noProof="0" dirty="0" smtClean="0"/>
              <a:t>Seize all opportunities to speak and use French</a:t>
            </a:r>
            <a:r>
              <a:rPr lang="en-US" sz="2600" noProof="0" dirty="0" smtClean="0"/>
              <a:t>—</a:t>
            </a:r>
            <a:r>
              <a:rPr lang="en-CA" sz="2600" noProof="0" dirty="0" smtClean="0"/>
              <a:t>for example, at home, with friends, etc.</a:t>
            </a:r>
          </a:p>
          <a:p>
            <a:r>
              <a:rPr lang="en-CA" sz="2600" noProof="0" dirty="0" smtClean="0"/>
              <a:t>Display your pride: “I am Francophone”</a:t>
            </a:r>
          </a:p>
          <a:p>
            <a:r>
              <a:rPr lang="en-CA" sz="2600" noProof="0" dirty="0" smtClean="0"/>
              <a:t>Request French-language services</a:t>
            </a:r>
          </a:p>
          <a:p>
            <a:r>
              <a:rPr lang="en-CA" sz="2600" noProof="0" dirty="0" smtClean="0"/>
              <a:t>Use French-language services</a:t>
            </a:r>
          </a:p>
          <a:p>
            <a:r>
              <a:rPr lang="en-CA" sz="2600" noProof="0" dirty="0" smtClean="0"/>
              <a:t>Develop a Francophone reflex…</a:t>
            </a:r>
          </a:p>
          <a:p>
            <a:endParaRPr lang="en-CA" sz="2600" noProof="0" dirty="0" smtClean="0"/>
          </a:p>
          <a:p>
            <a:pPr marL="0" indent="0">
              <a:buNone/>
            </a:pPr>
            <a:r>
              <a:rPr lang="en-CA" sz="2600" noProof="0" dirty="0" smtClean="0"/>
              <a:t>*Cultivate = develop, extend, enrich, maintain, practice, champion, enhance</a:t>
            </a:r>
          </a:p>
          <a:p>
            <a:endParaRPr lang="en-CA" sz="2400" b="1" noProof="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3501008"/>
            <a:ext cx="2955272" cy="1656184"/>
          </a:xfrm>
          <a:prstGeom prst="rect">
            <a:avLst/>
          </a:prstGeom>
          <a:ln>
            <a:noFill/>
          </a:ln>
          <a:effectLst>
            <a:outerShdw blurRad="190500" algn="tl" rotWithShape="0">
              <a:srgbClr val="000000">
                <a:alpha val="70000"/>
              </a:srgbClr>
            </a:outerShdw>
          </a:effectLst>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16</a:t>
            </a:fld>
            <a:endParaRPr lang="fr-CA" altLang="fr-FR"/>
          </a:p>
        </p:txBody>
      </p:sp>
    </p:spTree>
    <p:extLst>
      <p:ext uri="{BB962C8B-B14F-4D97-AF65-F5344CB8AC3E}">
        <p14:creationId xmlns:p14="http://schemas.microsoft.com/office/powerpoint/2010/main" val="359994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rot="16200000">
            <a:off x="4008140" y="1725125"/>
            <a:ext cx="1135410" cy="9151690"/>
          </a:xfrm>
          <a:prstGeom prst="rect">
            <a:avLst/>
          </a:prstGeom>
        </p:spPr>
      </p:pic>
      <p:sp>
        <p:nvSpPr>
          <p:cNvPr id="2" name="Titre 1"/>
          <p:cNvSpPr>
            <a:spLocks noGrp="1"/>
          </p:cNvSpPr>
          <p:nvPr>
            <p:ph type="title"/>
          </p:nvPr>
        </p:nvSpPr>
        <p:spPr>
          <a:xfrm>
            <a:off x="257266" y="-90264"/>
            <a:ext cx="8712968" cy="1143000"/>
          </a:xfrm>
        </p:spPr>
        <p:txBody>
          <a:bodyPr/>
          <a:lstStyle/>
          <a:p>
            <a:r>
              <a:rPr lang="en-CA" sz="3200" b="1" noProof="0" dirty="0" smtClean="0"/>
              <a:t>Developing a Francophone Reflex!</a:t>
            </a:r>
            <a:endParaRPr lang="en-CA" sz="3200" b="1" noProof="0" dirty="0"/>
          </a:p>
        </p:txBody>
      </p:sp>
      <p:sp>
        <p:nvSpPr>
          <p:cNvPr id="3" name="Espace réservé du contenu 2"/>
          <p:cNvSpPr>
            <a:spLocks noGrp="1"/>
          </p:cNvSpPr>
          <p:nvPr>
            <p:ph idx="1"/>
          </p:nvPr>
        </p:nvSpPr>
        <p:spPr>
          <a:xfrm>
            <a:off x="202748" y="845890"/>
            <a:ext cx="8970233" cy="5391422"/>
          </a:xfrm>
        </p:spPr>
        <p:txBody>
          <a:bodyPr>
            <a:normAutofit/>
          </a:bodyPr>
          <a:lstStyle/>
          <a:p>
            <a:pPr marL="171450" lvl="0" indent="-171450">
              <a:spcBef>
                <a:spcPct val="30000"/>
              </a:spcBef>
              <a:defRPr/>
            </a:pPr>
            <a:r>
              <a:rPr lang="en-CA" sz="2200" noProof="0" dirty="0" smtClean="0"/>
              <a:t>Choose Francophone professional services: doctor, massage therapist, insurance broker, lawyer, optometrist, dentist</a:t>
            </a:r>
          </a:p>
          <a:p>
            <a:pPr marL="171450" lvl="0" indent="-171450">
              <a:spcBef>
                <a:spcPct val="30000"/>
              </a:spcBef>
              <a:defRPr/>
            </a:pPr>
            <a:r>
              <a:rPr lang="en-CA" sz="2200" noProof="0" dirty="0" smtClean="0"/>
              <a:t>Choose French-speaking tradespeople: plumber, electrician, mechanic</a:t>
            </a:r>
          </a:p>
          <a:p>
            <a:pPr marL="171450" lvl="0" indent="-171450">
              <a:spcBef>
                <a:spcPct val="30000"/>
              </a:spcBef>
              <a:defRPr/>
            </a:pPr>
            <a:r>
              <a:rPr lang="en-CA" sz="2200" noProof="0" dirty="0" smtClean="0"/>
              <a:t>Enrol your child in a French-language school</a:t>
            </a:r>
          </a:p>
          <a:p>
            <a:pPr marL="171450" lvl="0" indent="-171450">
              <a:spcBef>
                <a:spcPct val="30000"/>
              </a:spcBef>
              <a:defRPr/>
            </a:pPr>
            <a:r>
              <a:rPr lang="en-CA" sz="2200" noProof="0" dirty="0" smtClean="0"/>
              <a:t>Use Francophone media (radio, newspapers, etc.)</a:t>
            </a:r>
          </a:p>
          <a:p>
            <a:pPr marL="171450" lvl="0" indent="-171450">
              <a:spcBef>
                <a:spcPct val="30000"/>
              </a:spcBef>
              <a:defRPr/>
            </a:pPr>
            <a:r>
              <a:rPr lang="en-CA" sz="2200" noProof="0" dirty="0" smtClean="0"/>
              <a:t>Attend a </a:t>
            </a:r>
            <a:r>
              <a:rPr lang="en-CA" sz="2200" dirty="0" smtClean="0"/>
              <a:t>show in French</a:t>
            </a:r>
            <a:endParaRPr lang="en-CA" sz="2200" noProof="0" dirty="0" smtClean="0"/>
          </a:p>
          <a:p>
            <a:pPr marL="171450" lvl="0" indent="-171450">
              <a:spcBef>
                <a:spcPct val="30000"/>
              </a:spcBef>
              <a:defRPr/>
            </a:pPr>
            <a:r>
              <a:rPr lang="en-CA" sz="2200" noProof="0" dirty="0" smtClean="0"/>
              <a:t>Navigate the web in French (searches, social media)</a:t>
            </a:r>
          </a:p>
          <a:p>
            <a:pPr marL="171450" lvl="0" indent="-171450">
              <a:spcBef>
                <a:spcPct val="30000"/>
              </a:spcBef>
              <a:defRPr/>
            </a:pPr>
            <a:r>
              <a:rPr lang="en-CA" sz="2200" noProof="0" dirty="0" smtClean="0"/>
              <a:t>Choose “French” on the telephone, at the ATM*</a:t>
            </a:r>
          </a:p>
          <a:p>
            <a:pPr marL="171450" lvl="0" indent="-171450">
              <a:spcBef>
                <a:spcPct val="30000"/>
              </a:spcBef>
              <a:defRPr/>
            </a:pPr>
            <a:r>
              <a:rPr lang="en-CA" sz="2200" noProof="0" dirty="0" smtClean="0"/>
              <a:t>Respond to surveys evaluating service quality</a:t>
            </a:r>
          </a:p>
          <a:p>
            <a:pPr marL="171450" indent="-171450">
              <a:spcBef>
                <a:spcPct val="30000"/>
              </a:spcBef>
              <a:defRPr/>
            </a:pPr>
            <a:r>
              <a:rPr lang="en-CA" sz="2200" noProof="0" dirty="0" smtClean="0"/>
              <a:t>Request and use French document and forms</a:t>
            </a:r>
          </a:p>
          <a:p>
            <a:pPr marL="171450" indent="-171450">
              <a:spcBef>
                <a:spcPct val="30000"/>
              </a:spcBef>
              <a:defRPr/>
            </a:pPr>
            <a:r>
              <a:rPr lang="en-CA" sz="2200" noProof="0" dirty="0" smtClean="0"/>
              <a:t>Obtain French legal documents: will, health care directive</a:t>
            </a:r>
            <a:endParaRPr lang="en-CA" sz="22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17</a:t>
            </a:fld>
            <a:endParaRPr lang="fr-CA" altLang="fr-FR"/>
          </a:p>
        </p:txBody>
      </p:sp>
    </p:spTree>
    <p:extLst>
      <p:ext uri="{BB962C8B-B14F-4D97-AF65-F5344CB8AC3E}">
        <p14:creationId xmlns:p14="http://schemas.microsoft.com/office/powerpoint/2010/main" val="74503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rot="16200000">
            <a:off x="4019306" y="1713977"/>
            <a:ext cx="1105407" cy="9143999"/>
          </a:xfrm>
          <a:prstGeom prst="rect">
            <a:avLst/>
          </a:prstGeom>
        </p:spPr>
      </p:pic>
      <p:sp>
        <p:nvSpPr>
          <p:cNvPr id="2" name="Titre 1"/>
          <p:cNvSpPr>
            <a:spLocks noGrp="1"/>
          </p:cNvSpPr>
          <p:nvPr>
            <p:ph type="title"/>
          </p:nvPr>
        </p:nvSpPr>
        <p:spPr>
          <a:xfrm>
            <a:off x="539553" y="2032"/>
            <a:ext cx="8136904" cy="1280890"/>
          </a:xfrm>
        </p:spPr>
        <p:txBody>
          <a:bodyPr>
            <a:normAutofit/>
          </a:bodyPr>
          <a:lstStyle/>
          <a:p>
            <a:r>
              <a:rPr lang="en-CA" sz="3000" b="1" noProof="0" dirty="0" smtClean="0"/>
              <a:t>Community Leadership: </a:t>
            </a:r>
            <a:br>
              <a:rPr lang="en-CA" sz="3000" b="1" noProof="0" dirty="0" smtClean="0"/>
            </a:br>
            <a:r>
              <a:rPr lang="en-CA" sz="3000" b="1" noProof="0" dirty="0" smtClean="0"/>
              <a:t>How Can It Manifest Itself on a Collective Level?</a:t>
            </a:r>
            <a:endParaRPr lang="en-CA" sz="3000" b="1" noProof="0" dirty="0"/>
          </a:p>
        </p:txBody>
      </p:sp>
      <p:sp>
        <p:nvSpPr>
          <p:cNvPr id="3" name="Espace réservé du contenu 2"/>
          <p:cNvSpPr>
            <a:spLocks noGrp="1"/>
          </p:cNvSpPr>
          <p:nvPr>
            <p:ph idx="1"/>
          </p:nvPr>
        </p:nvSpPr>
        <p:spPr>
          <a:xfrm>
            <a:off x="251520" y="1124744"/>
            <a:ext cx="8784976" cy="5323730"/>
          </a:xfrm>
        </p:spPr>
        <p:txBody>
          <a:bodyPr>
            <a:normAutofit/>
          </a:bodyPr>
          <a:lstStyle/>
          <a:p>
            <a:r>
              <a:rPr lang="en-CA" sz="2400" noProof="0" dirty="0" smtClean="0"/>
              <a:t>Promote the active request of French-language services</a:t>
            </a:r>
          </a:p>
          <a:p>
            <a:r>
              <a:rPr lang="en-CA" sz="2400" noProof="0" dirty="0" smtClean="0"/>
              <a:t>Seize all opportunities to promote French-language services that are already available</a:t>
            </a:r>
          </a:p>
          <a:p>
            <a:r>
              <a:rPr lang="en-CA" sz="2400" noProof="0" dirty="0" smtClean="0"/>
              <a:t>Increase the visibility of Francophone organizations and institutions (poster campaigns, social media, etc.)</a:t>
            </a:r>
          </a:p>
          <a:p>
            <a:r>
              <a:rPr lang="en-CA" sz="2400" noProof="0" dirty="0" smtClean="0"/>
              <a:t>Invest in collaborative efforts to catalogue and promote French-language services</a:t>
            </a:r>
          </a:p>
          <a:p>
            <a:r>
              <a:rPr lang="en-CA" sz="2400" noProof="0" dirty="0" smtClean="0"/>
              <a:t>Invest in Francophone solidarity to increase the impact of collective action</a:t>
            </a:r>
          </a:p>
          <a:p>
            <a:r>
              <a:rPr lang="en-CA" sz="2400" noProof="0" dirty="0" smtClean="0"/>
              <a:t>Organize community discussion forums to engage and mobilize stakeholders</a:t>
            </a:r>
          </a:p>
          <a:p>
            <a:r>
              <a:rPr lang="en-CA" sz="2400" dirty="0" smtClean="0"/>
              <a:t>Showcase Canada’s linguistic duality</a:t>
            </a:r>
            <a:r>
              <a:rPr lang="en-US" sz="2400" dirty="0" smtClean="0"/>
              <a:t>—</a:t>
            </a:r>
            <a:r>
              <a:rPr lang="en-CA" sz="2400" dirty="0" smtClean="0"/>
              <a:t>as a pillar of identity</a:t>
            </a:r>
            <a:endParaRPr lang="en-CA" sz="2400" noProof="0" dirty="0" smtClean="0"/>
          </a:p>
          <a:p>
            <a:endParaRPr lang="en-CA" sz="24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18</a:t>
            </a:fld>
            <a:endParaRPr lang="fr-CA" altLang="fr-FR"/>
          </a:p>
        </p:txBody>
      </p:sp>
    </p:spTree>
    <p:extLst>
      <p:ext uri="{BB962C8B-B14F-4D97-AF65-F5344CB8AC3E}">
        <p14:creationId xmlns:p14="http://schemas.microsoft.com/office/powerpoint/2010/main" val="184831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18"/>
            <a:ext cx="9144000" cy="1268413"/>
          </a:xfrm>
          <a:solidFill>
            <a:schemeClr val="bg1">
              <a:lumMod val="95000"/>
            </a:schemeClr>
          </a:solidFill>
        </p:spPr>
        <p:txBody>
          <a:bodyPr/>
          <a:lstStyle/>
          <a:p>
            <a:pPr eaLnBrk="1" hangingPunct="1">
              <a:defRPr/>
            </a:pPr>
            <a:r>
              <a:rPr lang="en-CA" altLang="fr-FR" sz="3800" b="1" noProof="0" dirty="0" smtClean="0"/>
              <a:t>Active Offer and Active Request: Effects</a:t>
            </a:r>
            <a:endParaRPr lang="en-CA" altLang="fr-FR" sz="3800" b="1" noProof="0" dirty="0"/>
          </a:p>
        </p:txBody>
      </p:sp>
      <p:sp>
        <p:nvSpPr>
          <p:cNvPr id="15363" name="Content Placeholder 2"/>
          <p:cNvSpPr>
            <a:spLocks noGrp="1"/>
          </p:cNvSpPr>
          <p:nvPr>
            <p:ph idx="1"/>
          </p:nvPr>
        </p:nvSpPr>
        <p:spPr>
          <a:xfrm>
            <a:off x="3590927" y="1268419"/>
            <a:ext cx="5553075" cy="5589587"/>
          </a:xfrm>
          <a:solidFill>
            <a:schemeClr val="bg1">
              <a:lumMod val="95000"/>
            </a:schemeClr>
          </a:solidFill>
        </p:spPr>
        <p:txBody>
          <a:bodyPr/>
          <a:lstStyle/>
          <a:p>
            <a:pPr eaLnBrk="1" hangingPunct="1">
              <a:defRPr/>
            </a:pPr>
            <a:r>
              <a:rPr lang="en-CA" altLang="fr-FR" sz="2800" noProof="0" dirty="0" smtClean="0"/>
              <a:t>Improved access to quality French-language services</a:t>
            </a:r>
          </a:p>
          <a:p>
            <a:pPr eaLnBrk="1" hangingPunct="1">
              <a:defRPr/>
            </a:pPr>
            <a:endParaRPr lang="en-CA" altLang="fr-FR" sz="2800" noProof="0" dirty="0" smtClean="0"/>
          </a:p>
          <a:p>
            <a:pPr eaLnBrk="1" hangingPunct="1">
              <a:defRPr/>
            </a:pPr>
            <a:r>
              <a:rPr lang="en-CA" altLang="fr-FR" sz="2800" noProof="0" dirty="0" smtClean="0"/>
              <a:t>Greater legitimacy and recognition for French</a:t>
            </a:r>
          </a:p>
          <a:p>
            <a:pPr marL="0" indent="0" eaLnBrk="1" hangingPunct="1">
              <a:buNone/>
              <a:defRPr/>
            </a:pPr>
            <a:endParaRPr lang="en-CA" altLang="fr-FR" sz="2800" noProof="0" dirty="0" smtClean="0"/>
          </a:p>
          <a:p>
            <a:pPr eaLnBrk="1" hangingPunct="1">
              <a:defRPr/>
            </a:pPr>
            <a:r>
              <a:rPr lang="en-CA" altLang="fr-FR" sz="2800" noProof="0" dirty="0" smtClean="0"/>
              <a:t>Validation and increased visibility of French in Saskatchewan</a:t>
            </a:r>
          </a:p>
          <a:p>
            <a:pPr eaLnBrk="1" hangingPunct="1">
              <a:defRPr/>
            </a:pPr>
            <a:endParaRPr lang="en-CA" altLang="fr-FR" sz="2800" noProof="0" dirty="0" smtClean="0"/>
          </a:p>
          <a:p>
            <a:pPr eaLnBrk="1" hangingPunct="1">
              <a:defRPr/>
            </a:pPr>
            <a:r>
              <a:rPr lang="en-CA" altLang="fr-FR" sz="2800" noProof="0" dirty="0" smtClean="0"/>
              <a:t>Pride and a sense of belonging</a:t>
            </a:r>
            <a:endParaRPr lang="en-CA" altLang="fr-FR" sz="2800" noProof="0" dirty="0"/>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268419"/>
            <a:ext cx="3590925" cy="558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19</a:t>
            </a:fld>
            <a:endParaRPr lang="fr-CA" altLang="fr-FR"/>
          </a:p>
        </p:txBody>
      </p:sp>
    </p:spTree>
    <p:extLst>
      <p:ext uri="{BB962C8B-B14F-4D97-AF65-F5344CB8AC3E}">
        <p14:creationId xmlns:p14="http://schemas.microsoft.com/office/powerpoint/2010/main" val="45194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85900" y="260350"/>
            <a:ext cx="6172200" cy="1143000"/>
          </a:xfrm>
        </p:spPr>
        <p:txBody>
          <a:bodyPr/>
          <a:lstStyle/>
          <a:p>
            <a:r>
              <a:rPr lang="en-CA" altLang="fr-FR" sz="3300" b="1" noProof="0" dirty="0"/>
              <a:t>Active Offer of </a:t>
            </a:r>
            <a:r>
              <a:rPr lang="en-CA" altLang="fr-FR" sz="3300" b="1" noProof="0" dirty="0" smtClean="0"/>
              <a:t>French-language </a:t>
            </a:r>
            <a:r>
              <a:rPr lang="en-CA" altLang="fr-FR" sz="3300" b="1" noProof="0" dirty="0"/>
              <a:t>Services: Definition</a:t>
            </a:r>
          </a:p>
        </p:txBody>
      </p:sp>
      <p:sp>
        <p:nvSpPr>
          <p:cNvPr id="5123" name="Content Placeholder 2"/>
          <p:cNvSpPr>
            <a:spLocks noGrp="1"/>
          </p:cNvSpPr>
          <p:nvPr>
            <p:ph idx="1"/>
          </p:nvPr>
        </p:nvSpPr>
        <p:spPr>
          <a:xfrm>
            <a:off x="1485900" y="1735241"/>
            <a:ext cx="6172200" cy="4722813"/>
          </a:xfrm>
        </p:spPr>
        <p:txBody>
          <a:bodyPr/>
          <a:lstStyle/>
          <a:p>
            <a:pPr>
              <a:buNone/>
              <a:defRPr/>
            </a:pPr>
            <a:r>
              <a:rPr lang="en-CA" altLang="fr-FR" noProof="0" dirty="0" smtClean="0"/>
              <a:t>	“</a:t>
            </a:r>
            <a:r>
              <a:rPr lang="en-CA" b="1" noProof="0" dirty="0" smtClean="0"/>
              <a:t>Active</a:t>
            </a:r>
            <a:r>
              <a:rPr lang="en-CA" noProof="0" dirty="0" smtClean="0"/>
              <a:t> offer </a:t>
            </a:r>
            <a:r>
              <a:rPr lang="en-CA" noProof="0" dirty="0"/>
              <a:t>means that the service is publicized to potential users, that the general public is encouraged to use the service and is comfortable doing so, and that the service quality is comparable to that of the service provided in </a:t>
            </a:r>
            <a:r>
              <a:rPr lang="en-CA" noProof="0" dirty="0" smtClean="0"/>
              <a:t>English.”</a:t>
            </a:r>
            <a:endParaRPr lang="en-CA" altLang="fr-FR" noProof="0" dirty="0" smtClean="0"/>
          </a:p>
          <a:p>
            <a:pPr>
              <a:defRPr/>
            </a:pPr>
            <a:endParaRPr lang="en-CA" altLang="fr-FR" noProof="0" dirty="0" smtClean="0"/>
          </a:p>
          <a:p>
            <a:pPr lvl="1">
              <a:defRPr/>
            </a:pPr>
            <a:r>
              <a:rPr lang="en-CA" altLang="fr-FR" sz="1600" noProof="0" dirty="0"/>
              <a:t>Government of Saskatchewan French-Language Services Policy. Saskatchewan Office of the Provincial Secretary. May 2009.</a:t>
            </a:r>
          </a:p>
          <a:p>
            <a:pPr>
              <a:defRPr/>
            </a:pPr>
            <a:endParaRPr lang="en-CA" altLang="fr-FR" noProof="0" dirty="0" smtClean="0"/>
          </a:p>
          <a:p>
            <a:pPr marL="0" indent="0">
              <a:buNone/>
              <a:defRPr/>
            </a:pPr>
            <a:endParaRPr lang="en-CA" altLang="fr-FR"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a:t>
            </a:fld>
            <a:endParaRPr lang="fr-CA" altLang="fr-FR"/>
          </a:p>
        </p:txBody>
      </p:sp>
      <p:pic>
        <p:nvPicPr>
          <p:cNvPr id="5" name="Image 4"/>
          <p:cNvPicPr>
            <a:picLocks noChangeAspect="1"/>
          </p:cNvPicPr>
          <p:nvPr/>
        </p:nvPicPr>
        <p:blipFill>
          <a:blip r:embed="rId3"/>
          <a:stretch>
            <a:fillRect/>
          </a:stretch>
        </p:blipFill>
        <p:spPr>
          <a:xfrm>
            <a:off x="1898703" y="1340768"/>
            <a:ext cx="5346594" cy="432048"/>
          </a:xfrm>
          <a:prstGeom prst="rect">
            <a:avLst/>
          </a:prstGeom>
        </p:spPr>
      </p:pic>
    </p:spTree>
    <p:extLst>
      <p:ext uri="{BB962C8B-B14F-4D97-AF65-F5344CB8AC3E}">
        <p14:creationId xmlns:p14="http://schemas.microsoft.com/office/powerpoint/2010/main" val="260075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BFD"/>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44824"/>
            <a:ext cx="9135788" cy="5075020"/>
          </a:xfrm>
          <a:prstGeom prst="rect">
            <a:avLst/>
          </a:prstGeom>
        </p:spPr>
      </p:pic>
      <p:pic>
        <p:nvPicPr>
          <p:cNvPr id="3" name="Image 2"/>
          <p:cNvPicPr>
            <a:picLocks noChangeAspect="1"/>
          </p:cNvPicPr>
          <p:nvPr/>
        </p:nvPicPr>
        <p:blipFill>
          <a:blip r:embed="rId4"/>
          <a:stretch>
            <a:fillRect/>
          </a:stretch>
        </p:blipFill>
        <p:spPr>
          <a:xfrm>
            <a:off x="916073" y="521533"/>
            <a:ext cx="7303641" cy="963251"/>
          </a:xfrm>
          <a:prstGeom prst="rect">
            <a:avLst/>
          </a:prstGeom>
        </p:spPr>
      </p:pic>
      <p:pic>
        <p:nvPicPr>
          <p:cNvPr id="4" name="Image 3"/>
          <p:cNvPicPr>
            <a:picLocks noChangeAspect="1"/>
          </p:cNvPicPr>
          <p:nvPr/>
        </p:nvPicPr>
        <p:blipFill>
          <a:blip r:embed="rId4"/>
          <a:stretch>
            <a:fillRect/>
          </a:stretch>
        </p:blipFill>
        <p:spPr>
          <a:xfrm>
            <a:off x="916074" y="548680"/>
            <a:ext cx="7303641" cy="963251"/>
          </a:xfrm>
          <a:prstGeom prst="rect">
            <a:avLst/>
          </a:prstGeom>
        </p:spPr>
      </p:pic>
    </p:spTree>
    <p:extLst>
      <p:ext uri="{BB962C8B-B14F-4D97-AF65-F5344CB8AC3E}">
        <p14:creationId xmlns:p14="http://schemas.microsoft.com/office/powerpoint/2010/main" val="181780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Collaboration Between Multiple Partners</a:t>
            </a:r>
            <a:endParaRPr lang="en-CA" sz="3600" b="1" noProof="0" dirty="0"/>
          </a:p>
        </p:txBody>
      </p:sp>
      <p:pic>
        <p:nvPicPr>
          <p:cNvPr id="14" name="Espace réservé du contenu 13"/>
          <p:cNvPicPr>
            <a:picLocks noGrp="1" noChangeAspect="1"/>
          </p:cNvPicPr>
          <p:nvPr>
            <p:ph idx="1"/>
          </p:nvPr>
        </p:nvPicPr>
        <p:blipFill>
          <a:blip r:embed="rId3"/>
          <a:stretch>
            <a:fillRect/>
          </a:stretch>
        </p:blipFill>
        <p:spPr>
          <a:xfrm>
            <a:off x="457209" y="1244225"/>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21</a:t>
            </a:fld>
            <a:endParaRPr lang="fr-CA" altLang="fr-FR"/>
          </a:p>
        </p:txBody>
      </p:sp>
    </p:spTree>
    <p:extLst>
      <p:ext uri="{BB962C8B-B14F-4D97-AF65-F5344CB8AC3E}">
        <p14:creationId xmlns:p14="http://schemas.microsoft.com/office/powerpoint/2010/main" val="335356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noProof="0" dirty="0"/>
              <a:t>The Standard for French-language Services</a:t>
            </a:r>
            <a:br>
              <a:rPr lang="en-CA" sz="3200" b="1" noProof="0" dirty="0"/>
            </a:br>
            <a:r>
              <a:rPr lang="en-CA" sz="3200" b="1" noProof="0" dirty="0"/>
              <a:t>in Saskatchewan</a:t>
            </a:r>
          </a:p>
        </p:txBody>
      </p:sp>
      <p:sp>
        <p:nvSpPr>
          <p:cNvPr id="3" name="Espace réservé du contenu 2"/>
          <p:cNvSpPr>
            <a:spLocks noGrp="1"/>
          </p:cNvSpPr>
          <p:nvPr>
            <p:ph idx="1"/>
          </p:nvPr>
        </p:nvSpPr>
        <p:spPr>
          <a:xfrm>
            <a:off x="1485900" y="1600200"/>
            <a:ext cx="6172200" cy="4925144"/>
          </a:xfrm>
        </p:spPr>
        <p:txBody>
          <a:bodyPr/>
          <a:lstStyle/>
          <a:p>
            <a:pPr marL="0" indent="0" algn="ctr">
              <a:buNone/>
            </a:pPr>
            <a:endParaRPr lang="en-CA" noProof="0" dirty="0" smtClean="0"/>
          </a:p>
          <a:p>
            <a:pPr marL="0" indent="0" algn="r">
              <a:buNone/>
            </a:pPr>
            <a:r>
              <a:rPr lang="en-CA" b="1" i="1" noProof="0" dirty="0"/>
              <a:t>“It </a:t>
            </a:r>
            <a:r>
              <a:rPr lang="en-CA" b="1" i="1" noProof="0" dirty="0" smtClean="0"/>
              <a:t>is important that all those</a:t>
            </a:r>
            <a:r>
              <a:rPr lang="en-CA" i="1" noProof="0" dirty="0" smtClean="0"/>
              <a:t> involved in the Court process understand their obligations with regard to offering French-language court services and that all citizens be informed that legal services are offered in both official languages.”</a:t>
            </a:r>
          </a:p>
          <a:p>
            <a:pPr marL="0" indent="0" algn="r">
              <a:buNone/>
            </a:pPr>
            <a:endParaRPr lang="en-CA" sz="1600" i="1" noProof="0" dirty="0"/>
          </a:p>
          <a:p>
            <a:pPr marL="0" indent="0" algn="r">
              <a:buNone/>
            </a:pPr>
            <a:r>
              <a:rPr lang="en-CA" sz="1800" i="1" noProof="0" dirty="0"/>
              <a:t>Saskatchewan’s French-language Court Services Policy</a:t>
            </a:r>
            <a:endParaRPr lang="en-CA" sz="1800" noProof="0" dirty="0"/>
          </a:p>
          <a:p>
            <a:pPr marL="0" indent="0" algn="ctr">
              <a:buNone/>
            </a:pPr>
            <a:endParaRPr lang="en-CA"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22</a:t>
            </a:fld>
            <a:endParaRPr lang="fr-CA" altLang="fr-FR"/>
          </a:p>
        </p:txBody>
      </p:sp>
      <p:pic>
        <p:nvPicPr>
          <p:cNvPr id="5" name="Image 4"/>
          <p:cNvPicPr>
            <a:picLocks noChangeAspect="1"/>
          </p:cNvPicPr>
          <p:nvPr/>
        </p:nvPicPr>
        <p:blipFill>
          <a:blip r:embed="rId3"/>
          <a:stretch>
            <a:fillRect/>
          </a:stretch>
        </p:blipFill>
        <p:spPr>
          <a:xfrm>
            <a:off x="1898703" y="1417638"/>
            <a:ext cx="5346594" cy="458792"/>
          </a:xfrm>
          <a:prstGeom prst="rect">
            <a:avLst/>
          </a:prstGeom>
        </p:spPr>
      </p:pic>
    </p:spTree>
    <p:extLst>
      <p:ext uri="{BB962C8B-B14F-4D97-AF65-F5344CB8AC3E}">
        <p14:creationId xmlns:p14="http://schemas.microsoft.com/office/powerpoint/2010/main" val="678419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6720" y="332656"/>
            <a:ext cx="8609776" cy="1224136"/>
          </a:xfrm>
          <a:solidFill>
            <a:schemeClr val="accent3">
              <a:lumMod val="40000"/>
              <a:lumOff val="60000"/>
            </a:schemeClr>
          </a:solidFill>
        </p:spPr>
        <p:txBody>
          <a:bodyPr/>
          <a:lstStyle/>
          <a:p>
            <a:pPr algn="l">
              <a:defRPr/>
            </a:pPr>
            <a:r>
              <a:rPr lang="en-CA" altLang="fr-FR" sz="3600" b="1" dirty="0"/>
              <a:t>I</a:t>
            </a:r>
            <a:r>
              <a:rPr lang="en-CA" altLang="fr-FR" sz="3600" b="1" noProof="0" dirty="0" smtClean="0"/>
              <a:t>n brief</a:t>
            </a:r>
            <a:endParaRPr lang="en-CA" altLang="fr-FR" sz="3600" b="1" noProof="0" dirty="0"/>
          </a:p>
        </p:txBody>
      </p:sp>
      <p:sp>
        <p:nvSpPr>
          <p:cNvPr id="25603" name="Content Placeholder 2"/>
          <p:cNvSpPr>
            <a:spLocks noGrp="1"/>
          </p:cNvSpPr>
          <p:nvPr>
            <p:ph idx="1"/>
          </p:nvPr>
        </p:nvSpPr>
        <p:spPr>
          <a:xfrm>
            <a:off x="426720" y="1412776"/>
            <a:ext cx="8609776" cy="5184576"/>
          </a:xfrm>
          <a:solidFill>
            <a:schemeClr val="accent3">
              <a:lumMod val="40000"/>
              <a:lumOff val="60000"/>
            </a:schemeClr>
          </a:solidFill>
        </p:spPr>
        <p:txBody>
          <a:bodyPr/>
          <a:lstStyle/>
          <a:p>
            <a:pPr marL="0" indent="0">
              <a:buFont typeface="Arial" panose="020B0604020202020204" pitchFamily="34" charset="0"/>
              <a:buNone/>
              <a:defRPr/>
            </a:pPr>
            <a:r>
              <a:rPr lang="en-CA" altLang="fr-FR" sz="2400" b="1" i="1" dirty="0" smtClean="0"/>
              <a:t>The active offer of French-language services is:</a:t>
            </a:r>
            <a:endParaRPr lang="en-CA" altLang="fr-FR" sz="2400" b="1" i="1" noProof="0" dirty="0" smtClean="0"/>
          </a:p>
          <a:p>
            <a:pPr lvl="1">
              <a:buFont typeface="Wingdings" panose="05000000000000000000" pitchFamily="2" charset="2"/>
              <a:buChar char="ü"/>
              <a:defRPr/>
            </a:pPr>
            <a:r>
              <a:rPr lang="en-CA" altLang="fr-FR" sz="2400" noProof="0" dirty="0" smtClean="0"/>
              <a:t>A question of legitimacy, respect, equity and quality</a:t>
            </a:r>
            <a:r>
              <a:rPr lang="en-US" altLang="fr-FR" sz="2400" noProof="0" dirty="0" smtClean="0"/>
              <a:t>—</a:t>
            </a:r>
            <a:r>
              <a:rPr lang="en-CA" altLang="fr-FR" sz="2400" noProof="0" dirty="0" smtClean="0"/>
              <a:t>therefore a question of ethics</a:t>
            </a:r>
          </a:p>
          <a:p>
            <a:pPr lvl="1">
              <a:buFont typeface="Wingdings" panose="05000000000000000000" pitchFamily="2" charset="2"/>
              <a:buChar char="ü"/>
              <a:defRPr/>
            </a:pPr>
            <a:r>
              <a:rPr lang="en-CA" altLang="fr-FR" sz="2400" noProof="0" dirty="0" smtClean="0"/>
              <a:t>A collective and systemic issue</a:t>
            </a:r>
          </a:p>
          <a:p>
            <a:pPr lvl="1">
              <a:buFont typeface="Wingdings" panose="05000000000000000000" pitchFamily="2" charset="2"/>
              <a:buChar char="ü"/>
              <a:defRPr/>
            </a:pPr>
            <a:r>
              <a:rPr lang="en-CA" sz="2400" noProof="0" dirty="0" smtClean="0"/>
              <a:t>A question of systemic, organizational, professional and community leadership</a:t>
            </a:r>
          </a:p>
          <a:p>
            <a:pPr marL="0" indent="0">
              <a:buNone/>
              <a:defRPr/>
            </a:pPr>
            <a:r>
              <a:rPr lang="en-CA" sz="2400" b="1" i="1" noProof="0" dirty="0" smtClean="0"/>
              <a:t>The active request of French-language services is:</a:t>
            </a:r>
          </a:p>
          <a:p>
            <a:pPr lvl="1">
              <a:buFont typeface="Wingdings" panose="05000000000000000000" pitchFamily="2" charset="2"/>
              <a:buChar char="ü"/>
              <a:defRPr/>
            </a:pPr>
            <a:r>
              <a:rPr lang="en-CA" sz="2400" noProof="0" dirty="0" smtClean="0"/>
              <a:t>A question of ”leadership”</a:t>
            </a:r>
          </a:p>
          <a:p>
            <a:pPr lvl="1">
              <a:buFont typeface="Wingdings" panose="05000000000000000000" pitchFamily="2" charset="2"/>
              <a:buChar char="ü"/>
              <a:defRPr/>
            </a:pPr>
            <a:r>
              <a:rPr lang="en-CA" sz="2400" noProof="0" dirty="0" smtClean="0"/>
              <a:t>An act of community leadership on both a personal and a collective level</a:t>
            </a:r>
          </a:p>
          <a:p>
            <a:pPr lvl="1">
              <a:buFont typeface="Wingdings" panose="05000000000000000000" pitchFamily="2" charset="2"/>
              <a:buChar char="ü"/>
              <a:defRPr/>
            </a:pPr>
            <a:r>
              <a:rPr lang="en-CA" altLang="fr-FR" sz="2400" noProof="0" dirty="0" smtClean="0"/>
              <a:t>The development and promotion of a “Francophone reflex”</a:t>
            </a:r>
            <a:endParaRPr lang="en-CA" altLang="fr-FR" sz="2400"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23</a:t>
            </a:fld>
            <a:endParaRPr lang="fr-CA" alt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95538" y="548680"/>
            <a:ext cx="8363272" cy="6120680"/>
          </a:xfrm>
        </p:spPr>
        <p:txBody>
          <a:bodyPr/>
          <a:lstStyle/>
          <a:p>
            <a:pPr marL="0" indent="0">
              <a:buNone/>
            </a:pPr>
            <a:r>
              <a:rPr lang="en-CA" sz="2400" noProof="0" dirty="0" smtClean="0"/>
              <a:t>The Centre can provide you with:</a:t>
            </a:r>
          </a:p>
          <a:p>
            <a:pPr marL="0" indent="0">
              <a:buNone/>
            </a:pPr>
            <a:endParaRPr lang="en-CA" sz="2400" noProof="0" dirty="0" smtClean="0"/>
          </a:p>
          <a:p>
            <a:pPr marL="0" indent="0">
              <a:lnSpc>
                <a:spcPct val="150000"/>
              </a:lnSpc>
              <a:buNone/>
            </a:pPr>
            <a:endParaRPr lang="en-CA" sz="900" noProof="0" dirty="0" smtClean="0"/>
          </a:p>
          <a:p>
            <a:r>
              <a:rPr lang="en-CA" sz="2000" noProof="0" dirty="0" smtClean="0">
                <a:solidFill>
                  <a:srgbClr val="222222"/>
                </a:solidFill>
              </a:rPr>
              <a:t>Legal information that meets your needs</a:t>
            </a:r>
          </a:p>
          <a:p>
            <a:pPr marL="0" indent="0">
              <a:buNone/>
            </a:pPr>
            <a:endParaRPr lang="en-CA" sz="2000" noProof="0" dirty="0" smtClean="0">
              <a:solidFill>
                <a:srgbClr val="222222"/>
              </a:solidFill>
            </a:endParaRPr>
          </a:p>
          <a:p>
            <a:r>
              <a:rPr lang="en-CA" sz="2000" noProof="0" dirty="0" smtClean="0">
                <a:solidFill>
                  <a:srgbClr val="222222"/>
                </a:solidFill>
              </a:rPr>
              <a:t>Referrals to Francophone lawyers practicing in the appropriate field of law or to organizations capable of providing specialized assistance</a:t>
            </a:r>
          </a:p>
          <a:p>
            <a:pPr marL="0" indent="0">
              <a:buNone/>
            </a:pPr>
            <a:endParaRPr lang="en-CA" sz="2000" noProof="0" dirty="0" smtClean="0">
              <a:solidFill>
                <a:srgbClr val="222222"/>
              </a:solidFill>
            </a:endParaRPr>
          </a:p>
          <a:p>
            <a:r>
              <a:rPr lang="en-CA" sz="2000" noProof="0" dirty="0" smtClean="0">
                <a:solidFill>
                  <a:srgbClr val="222222"/>
                </a:solidFill>
              </a:rPr>
              <a:t>Research assistance and help with navigating the </a:t>
            </a:r>
            <a:r>
              <a:rPr lang="en-CA" sz="2000" dirty="0" smtClean="0">
                <a:solidFill>
                  <a:srgbClr val="222222"/>
                </a:solidFill>
              </a:rPr>
              <a:t>justice system</a:t>
            </a:r>
            <a:endParaRPr lang="en-CA" sz="2000" noProof="0" dirty="0" smtClean="0">
              <a:solidFill>
                <a:srgbClr val="222222"/>
              </a:solidFill>
            </a:endParaRPr>
          </a:p>
          <a:p>
            <a:endParaRPr lang="en-CA" sz="2000" noProof="0" dirty="0" smtClean="0">
              <a:solidFill>
                <a:srgbClr val="222222"/>
              </a:solidFill>
            </a:endParaRPr>
          </a:p>
          <a:p>
            <a:r>
              <a:rPr lang="en-CA" sz="2000" noProof="0" dirty="0" smtClean="0">
                <a:solidFill>
                  <a:srgbClr val="222222"/>
                </a:solidFill>
              </a:rPr>
              <a:t>Workshops on various aspects of law and justice</a:t>
            </a:r>
          </a:p>
          <a:p>
            <a:pPr marL="0" indent="0">
              <a:buNone/>
            </a:pPr>
            <a:endParaRPr lang="en-CA" sz="2000" noProof="0" dirty="0" smtClean="0">
              <a:solidFill>
                <a:srgbClr val="222222"/>
              </a:solidFill>
            </a:endParaRPr>
          </a:p>
          <a:p>
            <a:r>
              <a:rPr lang="en-CA" sz="2000" noProof="0" dirty="0" smtClean="0">
                <a:solidFill>
                  <a:srgbClr val="222222"/>
                </a:solidFill>
              </a:rPr>
              <a:t>Mock trial workshops and educational tools</a:t>
            </a:r>
          </a:p>
          <a:p>
            <a:endParaRPr lang="en-CA" sz="2000" noProof="0" dirty="0" smtClean="0">
              <a:solidFill>
                <a:srgbClr val="222222"/>
              </a:solidFill>
            </a:endParaRPr>
          </a:p>
          <a:p>
            <a:r>
              <a:rPr lang="en-CA" sz="2000" noProof="0" dirty="0" smtClean="0">
                <a:solidFill>
                  <a:srgbClr val="222222"/>
                </a:solidFill>
              </a:rPr>
              <a:t>Workshops for professionals in the field of justice</a:t>
            </a:r>
          </a:p>
          <a:p>
            <a:pPr marL="0" indent="0">
              <a:lnSpc>
                <a:spcPct val="150000"/>
              </a:lnSpc>
              <a:buNone/>
            </a:pPr>
            <a:endParaRPr lang="en-CA" sz="2200" noProof="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8424"/>
            <a:ext cx="3240752" cy="1620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24</a:t>
            </a:fld>
            <a:endParaRPr lang="fr-CA" alt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179512" y="396707"/>
            <a:ext cx="8784976" cy="6171733"/>
          </a:xfrm>
        </p:spPr>
        <p:txBody>
          <a:bodyPr/>
          <a:lstStyle/>
          <a:p>
            <a:pPr algn="ctr">
              <a:buFont typeface="Arial" panose="020B0604020202020204" pitchFamily="34" charset="0"/>
              <a:buNone/>
            </a:pPr>
            <a:r>
              <a:rPr lang="en-CA" altLang="fr-FR" noProof="0" dirty="0" smtClean="0"/>
              <a:t>  </a:t>
            </a:r>
            <a:r>
              <a:rPr lang="en-CA" altLang="fr-FR" sz="2800" noProof="0" dirty="0" smtClean="0"/>
              <a:t>Q</a:t>
            </a:r>
            <a:r>
              <a:rPr lang="en-CA" sz="2800" noProof="0" dirty="0" smtClean="0"/>
              <a:t>uestions, comments or suggestions?</a:t>
            </a:r>
          </a:p>
          <a:p>
            <a:pPr algn="ctr">
              <a:buNone/>
            </a:pPr>
            <a:r>
              <a:rPr lang="en-CA" altLang="fr-FR" sz="2400" noProof="0" dirty="0" smtClean="0"/>
              <a:t>		</a:t>
            </a:r>
          </a:p>
          <a:p>
            <a:pPr algn="ctr">
              <a:buNone/>
            </a:pPr>
            <a:endParaRPr lang="en-CA" altLang="fr-FR" sz="2400" noProof="0" dirty="0" smtClean="0"/>
          </a:p>
          <a:p>
            <a:pPr algn="ctr">
              <a:buNone/>
            </a:pPr>
            <a:endParaRPr lang="en-CA" altLang="fr-FR" sz="2400" noProof="0" dirty="0" smtClean="0"/>
          </a:p>
          <a:p>
            <a:pPr algn="ctr">
              <a:buNone/>
            </a:pPr>
            <a:endParaRPr lang="en-CA" altLang="fr-FR" sz="2400" noProof="0" dirty="0" smtClean="0"/>
          </a:p>
          <a:p>
            <a:pPr algn="ctr">
              <a:buNone/>
            </a:pPr>
            <a:r>
              <a:rPr lang="en-CA" altLang="fr-FR" sz="2400" noProof="0" dirty="0" smtClean="0"/>
              <a:t>1440—9th Avenue North, Suite 219 </a:t>
            </a:r>
            <a:br>
              <a:rPr lang="en-CA" altLang="fr-FR" sz="2400" noProof="0" dirty="0" smtClean="0"/>
            </a:br>
            <a:r>
              <a:rPr lang="en-CA" altLang="fr-FR" sz="2400" noProof="0" dirty="0" smtClean="0"/>
              <a:t>Regina, Saskatchewan  S4R 8B1</a:t>
            </a:r>
            <a:br>
              <a:rPr lang="en-CA" altLang="fr-FR" sz="2400" noProof="0" dirty="0" smtClean="0"/>
            </a:br>
            <a:r>
              <a:rPr lang="en-CA" altLang="fr-FR" sz="2400" noProof="0" dirty="0" smtClean="0"/>
              <a:t>Telephone: </a:t>
            </a:r>
            <a:r>
              <a:rPr lang="en-CA" altLang="fr-FR" sz="2400" noProof="0" dirty="0" smtClean="0">
                <a:hlinkClick r:id="rId3"/>
              </a:rPr>
              <a:t>306 924-8543</a:t>
            </a:r>
            <a:r>
              <a:rPr lang="en-CA" altLang="fr-FR" sz="2400" noProof="0" dirty="0" smtClean="0"/>
              <a:t> | </a:t>
            </a:r>
            <a:r>
              <a:rPr lang="en-CA" altLang="fr-FR" sz="2400" noProof="0" dirty="0" smtClean="0">
                <a:hlinkClick r:id="rId4"/>
              </a:rPr>
              <a:t>1 855-924-8543</a:t>
            </a:r>
            <a:endParaRPr lang="en-CA" altLang="fr-FR" sz="2400" noProof="0" dirty="0" smtClean="0"/>
          </a:p>
          <a:p>
            <a:pPr algn="ctr">
              <a:buFont typeface="Arial" panose="020B0604020202020204" pitchFamily="34" charset="0"/>
              <a:buNone/>
            </a:pPr>
            <a:endParaRPr lang="en-CA" altLang="fr-FR" sz="2800" noProof="0" dirty="0" smtClean="0">
              <a:hlinkClick r:id="rId5"/>
            </a:endParaRPr>
          </a:p>
          <a:p>
            <a:pPr algn="ctr">
              <a:buFont typeface="Arial" panose="020B0604020202020204" pitchFamily="34" charset="0"/>
              <a:buNone/>
            </a:pPr>
            <a:r>
              <a:rPr lang="en-CA" altLang="fr-FR" sz="2800" noProof="0" dirty="0" smtClean="0">
                <a:hlinkClick r:id="rId5"/>
              </a:rPr>
              <a:t>saskinfojustice.ca</a:t>
            </a:r>
            <a:r>
              <a:rPr lang="en-CA" altLang="fr-FR" sz="2800" noProof="0" dirty="0" smtClean="0"/>
              <a:t> </a:t>
            </a:r>
            <a:endParaRPr lang="en-CA" altLang="fr-FR" sz="2800" noProof="0" dirty="0" smtClean="0"/>
          </a:p>
          <a:p>
            <a:pPr algn="r">
              <a:buFont typeface="Arial" panose="020B0604020202020204" pitchFamily="34" charset="0"/>
              <a:buNone/>
            </a:pPr>
            <a:endParaRPr lang="en-CA" altLang="fr-FR" sz="2800" noProof="0" dirty="0" smtClean="0"/>
          </a:p>
          <a:p>
            <a:pPr>
              <a:buFont typeface="Arial" panose="020B0604020202020204" pitchFamily="34" charset="0"/>
              <a:buNone/>
            </a:pPr>
            <a:endParaRPr lang="en-CA" altLang="fr-FR" noProof="0"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836712"/>
            <a:ext cx="2491277" cy="1737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25</a:t>
            </a:fld>
            <a:endParaRPr lang="fr-CA" altLang="fr-FR"/>
          </a:p>
        </p:txBody>
      </p:sp>
      <p:pic>
        <p:nvPicPr>
          <p:cNvPr id="4" name="Image 3"/>
          <p:cNvPicPr>
            <a:picLocks noChangeAspect="1"/>
          </p:cNvPicPr>
          <p:nvPr/>
        </p:nvPicPr>
        <p:blipFill>
          <a:blip r:embed="rId7"/>
          <a:stretch>
            <a:fillRect/>
          </a:stretch>
        </p:blipFill>
        <p:spPr>
          <a:xfrm>
            <a:off x="5623117" y="6026819"/>
            <a:ext cx="542591" cy="542591"/>
          </a:xfrm>
          <a:prstGeom prst="rect">
            <a:avLst/>
          </a:prstGeom>
        </p:spPr>
      </p:pic>
      <p:pic>
        <p:nvPicPr>
          <p:cNvPr id="6" name="Image 5"/>
          <p:cNvPicPr>
            <a:picLocks noChangeAspect="1"/>
          </p:cNvPicPr>
          <p:nvPr/>
        </p:nvPicPr>
        <p:blipFill>
          <a:blip r:embed="rId8"/>
          <a:stretch>
            <a:fillRect/>
          </a:stretch>
        </p:blipFill>
        <p:spPr>
          <a:xfrm>
            <a:off x="6248630" y="6156165"/>
            <a:ext cx="2164268" cy="463336"/>
          </a:xfrm>
          <a:prstGeom prst="rect">
            <a:avLst/>
          </a:prstGeom>
        </p:spPr>
      </p:pic>
    </p:spTree>
    <p:extLst>
      <p:ext uri="{BB962C8B-B14F-4D97-AF65-F5344CB8AC3E}">
        <p14:creationId xmlns:p14="http://schemas.microsoft.com/office/powerpoint/2010/main" val="199512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noProof="0" dirty="0" smtClean="0"/>
              <a:t>Actively Offering </a:t>
            </a:r>
            <a:r>
              <a:rPr lang="en-CA" sz="3200" b="1" noProof="0" dirty="0"/>
              <a:t>French-language </a:t>
            </a:r>
            <a:r>
              <a:rPr lang="en-CA" sz="3200" b="1" noProof="0" dirty="0" smtClean="0"/>
              <a:t>Services </a:t>
            </a:r>
            <a:r>
              <a:rPr lang="en-CA" sz="3200" b="1" noProof="0" dirty="0"/>
              <a:t>to the Public</a:t>
            </a:r>
          </a:p>
        </p:txBody>
      </p:sp>
      <p:sp>
        <p:nvSpPr>
          <p:cNvPr id="3" name="Espace réservé du contenu 2"/>
          <p:cNvSpPr>
            <a:spLocks noGrp="1"/>
          </p:cNvSpPr>
          <p:nvPr>
            <p:ph idx="1"/>
          </p:nvPr>
        </p:nvSpPr>
        <p:spPr>
          <a:xfrm>
            <a:off x="251520" y="1624017"/>
            <a:ext cx="8496944" cy="4829319"/>
          </a:xfrm>
        </p:spPr>
        <p:txBody>
          <a:bodyPr/>
          <a:lstStyle/>
          <a:p>
            <a:r>
              <a:rPr lang="en-CA" sz="2800" noProof="0" dirty="0"/>
              <a:t>Exterior and interior signage in both official languages</a:t>
            </a:r>
          </a:p>
          <a:p>
            <a:pPr lvl="1"/>
            <a:r>
              <a:rPr lang="en-CA" noProof="0" dirty="0"/>
              <a:t>Courthouses, offices of agencies and organizations</a:t>
            </a:r>
          </a:p>
          <a:p>
            <a:r>
              <a:rPr lang="en-CA" sz="2800" noProof="0" dirty="0"/>
              <a:t>Greetings in both official languages</a:t>
            </a:r>
          </a:p>
          <a:p>
            <a:r>
              <a:rPr lang="en-CA" sz="2800" noProof="0" dirty="0"/>
              <a:t>Website in both official languages</a:t>
            </a:r>
          </a:p>
          <a:p>
            <a:r>
              <a:rPr lang="en-CA" sz="2800" noProof="0" dirty="0"/>
              <a:t>Bilingual staff clearly identified and readily available</a:t>
            </a:r>
          </a:p>
          <a:p>
            <a:r>
              <a:rPr lang="en-CA" sz="2800" noProof="0" dirty="0"/>
              <a:t>Access to documents in both official languages</a:t>
            </a:r>
          </a:p>
          <a:p>
            <a:r>
              <a:rPr lang="en-CA" sz="2800" noProof="0" dirty="0"/>
              <a:t>Communications sent in both official languages</a:t>
            </a:r>
          </a:p>
          <a:p>
            <a:r>
              <a:rPr lang="en-CA" sz="2800" noProof="0" dirty="0"/>
              <a:t>Notices, instructions and forms published in both official languages and readily available to users</a:t>
            </a:r>
          </a:p>
          <a:p>
            <a:endParaRPr lang="en-CA"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a:p>
        </p:txBody>
      </p:sp>
    </p:spTree>
    <p:extLst>
      <p:ext uri="{BB962C8B-B14F-4D97-AF65-F5344CB8AC3E}">
        <p14:creationId xmlns:p14="http://schemas.microsoft.com/office/powerpoint/2010/main" val="122214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noProof="0" dirty="0" smtClean="0"/>
              <a:t>Encouraging the General Public</a:t>
            </a:r>
            <a:br>
              <a:rPr lang="en-CA" sz="3200" b="1" noProof="0" dirty="0" smtClean="0"/>
            </a:br>
            <a:r>
              <a:rPr lang="en-CA" sz="3200" b="1" noProof="0" dirty="0" smtClean="0"/>
              <a:t>to </a:t>
            </a:r>
            <a:r>
              <a:rPr lang="en-CA" sz="3200" b="1" dirty="0"/>
              <a:t>U</a:t>
            </a:r>
            <a:r>
              <a:rPr lang="en-CA" sz="3200" b="1" noProof="0" dirty="0" smtClean="0"/>
              <a:t>se French-language Services</a:t>
            </a:r>
            <a:endParaRPr lang="en-CA" sz="3200" b="1" noProof="0" dirty="0"/>
          </a:p>
        </p:txBody>
      </p:sp>
      <p:sp>
        <p:nvSpPr>
          <p:cNvPr id="3" name="Espace réservé du contenu 2"/>
          <p:cNvSpPr>
            <a:spLocks noGrp="1"/>
          </p:cNvSpPr>
          <p:nvPr>
            <p:ph idx="1"/>
          </p:nvPr>
        </p:nvSpPr>
        <p:spPr>
          <a:xfrm>
            <a:off x="457200" y="1600206"/>
            <a:ext cx="4978896" cy="4525963"/>
          </a:xfrm>
        </p:spPr>
        <p:txBody>
          <a:bodyPr/>
          <a:lstStyle/>
          <a:p>
            <a:pPr marL="0" indent="0">
              <a:buNone/>
            </a:pPr>
            <a:endParaRPr lang="en-CA" sz="2400" noProof="0" dirty="0" smtClean="0"/>
          </a:p>
          <a:p>
            <a:r>
              <a:rPr lang="en-CA" sz="2400" noProof="0" dirty="0" smtClean="0"/>
              <a:t>Information and awareness campaigns targeting Francophones and Francophiles</a:t>
            </a:r>
          </a:p>
          <a:p>
            <a:endParaRPr lang="en-CA" sz="2400" noProof="0" dirty="0" smtClean="0"/>
          </a:p>
          <a:p>
            <a:r>
              <a:rPr lang="en-CA" sz="2400" noProof="0" dirty="0" smtClean="0"/>
              <a:t>Community-based presentations to organizations representing Francophones and Francophiles</a:t>
            </a:r>
          </a:p>
          <a:p>
            <a:endParaRPr lang="en-CA" sz="2400" noProof="0" dirty="0" smtClean="0"/>
          </a:p>
          <a:p>
            <a:pPr marL="0" indent="0">
              <a:buNone/>
            </a:pPr>
            <a:endParaRPr lang="en-CA" sz="2400" noProof="0" dirty="0" smtClean="0"/>
          </a:p>
          <a:p>
            <a:endParaRPr lang="en-CA" noProof="0" dirty="0" smtClean="0"/>
          </a:p>
          <a:p>
            <a:endParaRPr lang="en-CA" noProof="0" dirty="0"/>
          </a:p>
        </p:txBody>
      </p:sp>
      <p:pic>
        <p:nvPicPr>
          <p:cNvPr id="5" name="Image 4"/>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76101" y="2060851"/>
            <a:ext cx="3516379" cy="4065315"/>
          </a:xfrm>
          <a:prstGeom prst="rect">
            <a:avLst/>
          </a:prstGeom>
          <a:effectLst>
            <a:outerShdw blurRad="76200" dir="13500000" sy="23000" kx="1200000" algn="br" rotWithShape="0">
              <a:prstClr val="black">
                <a:alpha val="20000"/>
              </a:prstClr>
            </a:outerShdw>
          </a:effectLst>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4</a:t>
            </a:fld>
            <a:endParaRPr lang="fr-CA" altLang="fr-FR"/>
          </a:p>
        </p:txBody>
      </p:sp>
    </p:spTree>
    <p:extLst>
      <p:ext uri="{BB962C8B-B14F-4D97-AF65-F5344CB8AC3E}">
        <p14:creationId xmlns:p14="http://schemas.microsoft.com/office/powerpoint/2010/main" val="77183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noProof="0" dirty="0" smtClean="0"/>
              <a:t>Services of Comparable </a:t>
            </a:r>
            <a:r>
              <a:rPr lang="en-CA" sz="3200" b="1" dirty="0"/>
              <a:t>Q</a:t>
            </a:r>
            <a:r>
              <a:rPr lang="en-CA" sz="3200" b="1" noProof="0" dirty="0" err="1" smtClean="0"/>
              <a:t>uality</a:t>
            </a:r>
            <a:r>
              <a:rPr lang="en-CA" sz="3200" b="1" noProof="0" dirty="0" smtClean="0"/>
              <a:t>  </a:t>
            </a:r>
            <a:endParaRPr lang="en-CA" sz="3200" b="1" noProof="0" dirty="0"/>
          </a:p>
        </p:txBody>
      </p:sp>
      <p:sp>
        <p:nvSpPr>
          <p:cNvPr id="3" name="Espace réservé du contenu 2"/>
          <p:cNvSpPr>
            <a:spLocks noGrp="1"/>
          </p:cNvSpPr>
          <p:nvPr>
            <p:ph idx="1"/>
          </p:nvPr>
        </p:nvSpPr>
        <p:spPr>
          <a:xfrm>
            <a:off x="457208" y="1600200"/>
            <a:ext cx="5740133" cy="4709120"/>
          </a:xfrm>
        </p:spPr>
        <p:txBody>
          <a:bodyPr/>
          <a:lstStyle/>
          <a:p>
            <a:r>
              <a:rPr lang="en-CA" sz="2400" noProof="0" dirty="0" smtClean="0"/>
              <a:t>Readily available (without delay)</a:t>
            </a:r>
          </a:p>
          <a:p>
            <a:r>
              <a:rPr lang="en-CA" sz="2400" noProof="0" dirty="0" smtClean="0"/>
              <a:t>Bilingual staff</a:t>
            </a:r>
          </a:p>
          <a:p>
            <a:r>
              <a:rPr lang="en-CA" sz="2400" noProof="0" dirty="0" smtClean="0"/>
              <a:t>Quality French-language documentation</a:t>
            </a:r>
          </a:p>
          <a:p>
            <a:r>
              <a:rPr lang="en-CA" sz="2400" noProof="0" dirty="0" smtClean="0"/>
              <a:t>Quality translations</a:t>
            </a:r>
          </a:p>
          <a:p>
            <a:r>
              <a:rPr lang="en-CA" sz="2400" noProof="0" dirty="0" smtClean="0"/>
              <a:t>Availability of interpreters</a:t>
            </a:r>
          </a:p>
          <a:p>
            <a:r>
              <a:rPr lang="en-CA" sz="2400" noProof="0" dirty="0" smtClean="0"/>
              <a:t>Quality monitoring and assessment of services received by users</a:t>
            </a:r>
          </a:p>
          <a:p>
            <a:r>
              <a:rPr lang="en-CA" sz="2400" noProof="0" dirty="0" smtClean="0"/>
              <a:t>Innovative service delivery models adapted to the realities of Francophones living in minority situations</a:t>
            </a:r>
          </a:p>
          <a:p>
            <a:endParaRPr lang="en-CA" noProof="0" dirty="0"/>
          </a:p>
        </p:txBody>
      </p:sp>
      <p:grpSp>
        <p:nvGrpSpPr>
          <p:cNvPr id="6" name="Groupe 5"/>
          <p:cNvGrpSpPr/>
          <p:nvPr/>
        </p:nvGrpSpPr>
        <p:grpSpPr>
          <a:xfrm>
            <a:off x="5958428" y="2694626"/>
            <a:ext cx="2922194" cy="2337123"/>
            <a:chOff x="5345040" y="1387353"/>
            <a:chExt cx="3443369" cy="2880320"/>
          </a:xfrm>
          <a:effectLst>
            <a:outerShdw blurRad="50800" dist="38100" dir="8100000" algn="tr" rotWithShape="0">
              <a:prstClr val="black">
                <a:alpha val="40000"/>
              </a:prstClr>
            </a:outerShdw>
          </a:effectLst>
        </p:grpSpPr>
        <p:sp>
          <p:nvSpPr>
            <p:cNvPr id="5" name="Bouée 4"/>
            <p:cNvSpPr/>
            <p:nvPr/>
          </p:nvSpPr>
          <p:spPr>
            <a:xfrm>
              <a:off x="5626563" y="1387353"/>
              <a:ext cx="2880320" cy="2880320"/>
            </a:xfrm>
            <a:prstGeom prst="donut">
              <a:avLst/>
            </a:prstGeom>
            <a:blipFill>
              <a:blip r:embed="rId3"/>
              <a:tile tx="0" ty="0" sx="100000" sy="100000" flip="none" algn="tl"/>
            </a:blip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solidFill>
                  <a:schemeClr val="tx1"/>
                </a:solidFill>
              </a:endParaRPr>
            </a:p>
          </p:txBody>
        </p:sp>
        <p:sp>
          <p:nvSpPr>
            <p:cNvPr id="4" name="Rectangle 3"/>
            <p:cNvSpPr/>
            <p:nvPr/>
          </p:nvSpPr>
          <p:spPr>
            <a:xfrm rot="1345579">
              <a:off x="5345040" y="2258547"/>
              <a:ext cx="3443369" cy="1137931"/>
            </a:xfrm>
            <a:prstGeom prst="rect">
              <a:avLst/>
            </a:prstGeom>
            <a:blipFill>
              <a:blip r:embed="rId3"/>
              <a:tile tx="0" ty="0" sx="100000" sy="100000" flip="none" algn="tl"/>
            </a:blipFill>
            <a:ln>
              <a:noFill/>
            </a:ln>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QUALITÉ</a:t>
              </a:r>
            </a:p>
          </p:txBody>
        </p:sp>
      </p:grpSp>
      <p:sp>
        <p:nvSpPr>
          <p:cNvPr id="7" name="Espace réservé du numéro de diapositive 6"/>
          <p:cNvSpPr>
            <a:spLocks noGrp="1"/>
          </p:cNvSpPr>
          <p:nvPr>
            <p:ph type="sldNum" sz="quarter" idx="12"/>
          </p:nvPr>
        </p:nvSpPr>
        <p:spPr/>
        <p:txBody>
          <a:bodyPr/>
          <a:lstStyle/>
          <a:p>
            <a:fld id="{0890A999-F363-410F-BEC8-9DBC48E324C8}" type="slidenum">
              <a:rPr lang="fr-CA" altLang="fr-FR" smtClean="0"/>
              <a:pPr/>
              <a:t>5</a:t>
            </a:fld>
            <a:endParaRPr lang="fr-CA" altLang="fr-FR"/>
          </a:p>
        </p:txBody>
      </p:sp>
    </p:spTree>
    <p:extLst>
      <p:ext uri="{BB962C8B-B14F-4D97-AF65-F5344CB8AC3E}">
        <p14:creationId xmlns:p14="http://schemas.microsoft.com/office/powerpoint/2010/main" val="50347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altLang="fr-FR" sz="3600" b="1" noProof="0" dirty="0"/>
              <a:t>Passive Offer: Definition</a:t>
            </a:r>
          </a:p>
        </p:txBody>
      </p:sp>
      <p:sp>
        <p:nvSpPr>
          <p:cNvPr id="5123" name="Content Placeholder 2"/>
          <p:cNvSpPr>
            <a:spLocks noGrp="1"/>
          </p:cNvSpPr>
          <p:nvPr>
            <p:ph idx="1"/>
          </p:nvPr>
        </p:nvSpPr>
        <p:spPr>
          <a:xfrm>
            <a:off x="1485900" y="1830389"/>
            <a:ext cx="6172200" cy="4525963"/>
          </a:xfrm>
        </p:spPr>
        <p:txBody>
          <a:bodyPr/>
          <a:lstStyle/>
          <a:p>
            <a:r>
              <a:rPr lang="en-CA" altLang="fr-FR" b="1" noProof="0" dirty="0" smtClean="0"/>
              <a:t>Passive</a:t>
            </a:r>
            <a:r>
              <a:rPr lang="en-CA" altLang="fr-FR" noProof="0" dirty="0" smtClean="0"/>
              <a:t> offer involves waiting for the client to express a need to be served in French.</a:t>
            </a:r>
          </a:p>
          <a:p>
            <a:pPr marL="0" indent="0">
              <a:buNone/>
            </a:pPr>
            <a:endParaRPr lang="en-CA" altLang="fr-FR" noProof="0" dirty="0" smtClean="0"/>
          </a:p>
          <a:p>
            <a:r>
              <a:rPr lang="en-CA" altLang="fr-FR" noProof="0" dirty="0" smtClean="0"/>
              <a:t>After making the request, clients often face delays and additional costs. They can even face discrimination because they have chosen to be served in French.</a:t>
            </a:r>
          </a:p>
          <a:p>
            <a:endParaRPr lang="en-CA" altLang="fr-FR"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6</a:t>
            </a:fld>
            <a:endParaRPr lang="fr-CA" altLang="fr-FR"/>
          </a:p>
        </p:txBody>
      </p:sp>
      <p:pic>
        <p:nvPicPr>
          <p:cNvPr id="5" name="Image 4"/>
          <p:cNvPicPr>
            <a:picLocks noChangeAspect="1"/>
          </p:cNvPicPr>
          <p:nvPr/>
        </p:nvPicPr>
        <p:blipFill>
          <a:blip r:embed="rId3"/>
          <a:stretch>
            <a:fillRect/>
          </a:stretch>
        </p:blipFill>
        <p:spPr>
          <a:xfrm>
            <a:off x="1898703" y="1141409"/>
            <a:ext cx="5346594" cy="458792"/>
          </a:xfrm>
          <a:prstGeom prst="rect">
            <a:avLst/>
          </a:prstGeom>
        </p:spPr>
      </p:pic>
    </p:spTree>
    <p:extLst>
      <p:ext uri="{BB962C8B-B14F-4D97-AF65-F5344CB8AC3E}">
        <p14:creationId xmlns:p14="http://schemas.microsoft.com/office/powerpoint/2010/main" val="619835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1143000"/>
          </a:xfrm>
        </p:spPr>
        <p:txBody>
          <a:bodyPr/>
          <a:lstStyle/>
          <a:p>
            <a:endParaRPr lang="en-CA" altLang="fr-FR" noProof="0" dirty="0"/>
          </a:p>
        </p:txBody>
      </p:sp>
      <p:pic>
        <p:nvPicPr>
          <p:cNvPr id="5" name="Image 4"/>
          <p:cNvPicPr>
            <a:picLocks noChangeAspect="1"/>
          </p:cNvPicPr>
          <p:nvPr/>
        </p:nvPicPr>
        <p:blipFill>
          <a:blip r:embed="rId3"/>
          <a:stretch>
            <a:fillRect/>
          </a:stretch>
        </p:blipFill>
        <p:spPr>
          <a:xfrm rot="16200000">
            <a:off x="4019550" y="1733550"/>
            <a:ext cx="1104900" cy="9144000"/>
          </a:xfrm>
          <a:prstGeom prst="rect">
            <a:avLst/>
          </a:prstGeom>
        </p:spPr>
      </p:pic>
      <p:sp>
        <p:nvSpPr>
          <p:cNvPr id="4099" name="Espace réservé du contenu 2"/>
          <p:cNvSpPr>
            <a:spLocks noGrp="1"/>
          </p:cNvSpPr>
          <p:nvPr>
            <p:ph idx="1"/>
          </p:nvPr>
        </p:nvSpPr>
        <p:spPr/>
        <p:txBody>
          <a:bodyPr/>
          <a:lstStyle/>
          <a:p>
            <a:pPr marL="0" indent="0" algn="ctr">
              <a:buNone/>
            </a:pPr>
            <a:r>
              <a:rPr lang="en-CA" altLang="fr-FR" sz="4000" noProof="0" dirty="0" smtClean="0"/>
              <a:t>• From </a:t>
            </a:r>
            <a:r>
              <a:rPr lang="en-CA" altLang="fr-FR" sz="4000" u="sng" noProof="0" dirty="0" smtClean="0"/>
              <a:t>passive</a:t>
            </a:r>
            <a:r>
              <a:rPr lang="en-CA" altLang="fr-FR" sz="4000" noProof="0" dirty="0" smtClean="0"/>
              <a:t> offer to </a:t>
            </a:r>
            <a:r>
              <a:rPr lang="en-CA" altLang="fr-FR" sz="4000" u="sng" noProof="0" dirty="0" smtClean="0"/>
              <a:t>active</a:t>
            </a:r>
            <a:r>
              <a:rPr lang="en-CA" altLang="fr-FR" sz="4000" noProof="0" dirty="0" smtClean="0"/>
              <a:t> offer                                             of justice services in French</a:t>
            </a:r>
          </a:p>
          <a:p>
            <a:endParaRPr lang="en-CA" altLang="fr-FR" noProof="0" dirty="0"/>
          </a:p>
        </p:txBody>
      </p:sp>
      <p:pic>
        <p:nvPicPr>
          <p:cNvPr id="4100"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2997200"/>
            <a:ext cx="3981450" cy="202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extLst>
      <p:ext uri="{BB962C8B-B14F-4D97-AF65-F5344CB8AC3E}">
        <p14:creationId xmlns:p14="http://schemas.microsoft.com/office/powerpoint/2010/main" val="3929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rot="16200000">
            <a:off x="4117643" y="1831658"/>
            <a:ext cx="908720" cy="9143999"/>
          </a:xfrm>
          <a:prstGeom prst="rect">
            <a:avLst/>
          </a:prstGeom>
        </p:spPr>
      </p:pic>
      <p:sp>
        <p:nvSpPr>
          <p:cNvPr id="9218" name="Title 1"/>
          <p:cNvSpPr>
            <a:spLocks noGrp="1"/>
          </p:cNvSpPr>
          <p:nvPr>
            <p:ph type="title"/>
          </p:nvPr>
        </p:nvSpPr>
        <p:spPr/>
        <p:txBody>
          <a:bodyPr/>
          <a:lstStyle/>
          <a:p>
            <a:pPr eaLnBrk="1" hangingPunct="1"/>
            <a:r>
              <a:rPr lang="en-CA" altLang="fr-FR" sz="3400" b="1" dirty="0" smtClean="0"/>
              <a:t>The Foundations of Active </a:t>
            </a:r>
            <a:r>
              <a:rPr lang="en-CA" altLang="fr-FR" sz="3400" b="1" dirty="0"/>
              <a:t>O</a:t>
            </a:r>
            <a:r>
              <a:rPr lang="en-CA" altLang="fr-FR" sz="3400" b="1" dirty="0" smtClean="0"/>
              <a:t>ffer</a:t>
            </a:r>
            <a:endParaRPr lang="en-CA" altLang="fr-FR" sz="3400" b="1" noProof="0" dirty="0"/>
          </a:p>
        </p:txBody>
      </p:sp>
      <p:sp>
        <p:nvSpPr>
          <p:cNvPr id="9219" name="Content Placeholder 2"/>
          <p:cNvSpPr>
            <a:spLocks noGrp="1"/>
          </p:cNvSpPr>
          <p:nvPr>
            <p:ph idx="1"/>
          </p:nvPr>
        </p:nvSpPr>
        <p:spPr>
          <a:xfrm>
            <a:off x="179397" y="1417638"/>
            <a:ext cx="8713787" cy="3883570"/>
          </a:xfrm>
        </p:spPr>
        <p:txBody>
          <a:bodyPr/>
          <a:lstStyle/>
          <a:p>
            <a:pPr eaLnBrk="1" hangingPunct="1"/>
            <a:r>
              <a:rPr lang="en-CA" altLang="fr-FR" i="1" noProof="0" dirty="0" smtClean="0"/>
              <a:t>Active offer is a question of </a:t>
            </a:r>
            <a:r>
              <a:rPr lang="en-CA" altLang="fr-FR" b="1" i="1" noProof="0" dirty="0" smtClean="0"/>
              <a:t>legitimacy, respect </a:t>
            </a:r>
            <a:r>
              <a:rPr lang="en-CA" altLang="fr-FR" i="1" noProof="0" dirty="0" smtClean="0"/>
              <a:t>and </a:t>
            </a:r>
            <a:r>
              <a:rPr lang="en-CA" altLang="fr-FR" b="1" i="1" dirty="0" smtClean="0"/>
              <a:t>equity, </a:t>
            </a:r>
            <a:r>
              <a:rPr lang="en-CA" altLang="fr-FR" i="1" dirty="0" smtClean="0"/>
              <a:t>based on</a:t>
            </a:r>
            <a:r>
              <a:rPr lang="en-CA" altLang="fr-FR" i="1" noProof="0" dirty="0" smtClean="0"/>
              <a:t>:</a:t>
            </a:r>
          </a:p>
          <a:p>
            <a:pPr lvl="1"/>
            <a:r>
              <a:rPr lang="en-CA" altLang="fr-FR" noProof="0" dirty="0" smtClean="0"/>
              <a:t>the </a:t>
            </a:r>
            <a:r>
              <a:rPr lang="en-CA" altLang="fr-FR" i="1" noProof="0" dirty="0" smtClean="0"/>
              <a:t>Canadian Charter of Rights and Freedoms</a:t>
            </a:r>
          </a:p>
          <a:p>
            <a:pPr lvl="1"/>
            <a:r>
              <a:rPr lang="en-CA" altLang="fr-FR" noProof="0" dirty="0" smtClean="0"/>
              <a:t>the </a:t>
            </a:r>
            <a:r>
              <a:rPr lang="en-CA" altLang="fr-FR" i="1" noProof="0" dirty="0" smtClean="0"/>
              <a:t>Official Languages Act</a:t>
            </a:r>
          </a:p>
          <a:p>
            <a:pPr lvl="1"/>
            <a:r>
              <a:rPr lang="en-CA" altLang="fr-FR" noProof="0" dirty="0" smtClean="0"/>
              <a:t>Saskatchewan’s </a:t>
            </a:r>
            <a:r>
              <a:rPr lang="en-CA" altLang="fr-FR" i="1" noProof="0" dirty="0" smtClean="0"/>
              <a:t>Language Act</a:t>
            </a:r>
          </a:p>
          <a:p>
            <a:pPr marL="457200" lvl="1" indent="0">
              <a:buNone/>
            </a:pPr>
            <a:endParaRPr lang="en-CA" altLang="fr-FR" noProof="0" dirty="0" smtClean="0"/>
          </a:p>
          <a:p>
            <a:pPr marL="457200" lvl="1" indent="0">
              <a:buNone/>
            </a:pPr>
            <a:r>
              <a:rPr lang="en-CA" altLang="fr-FR" noProof="0" dirty="0" smtClean="0"/>
              <a:t>It also has a basis is health, education, law and immigration.</a:t>
            </a:r>
            <a:endParaRPr lang="en-CA" sz="2600" noProof="0" dirty="0" smtClean="0"/>
          </a:p>
          <a:p>
            <a:pPr lvl="1"/>
            <a:endParaRPr lang="en-CA" altLang="fr-FR" noProof="0" dirty="0" smtClean="0"/>
          </a:p>
          <a:p>
            <a:pPr lvl="1"/>
            <a:endParaRPr lang="en-CA" altLang="fr-FR" noProof="0" dirty="0" smtClean="0">
              <a:solidFill>
                <a:srgbClr val="FF0000"/>
              </a:solidFill>
            </a:endParaRPr>
          </a:p>
          <a:p>
            <a:pPr marL="457200" lvl="1" indent="0">
              <a:buNone/>
            </a:pPr>
            <a:endParaRPr lang="en-CA" altLang="fr-FR" noProof="0" dirty="0" smtClean="0"/>
          </a:p>
          <a:p>
            <a:endParaRPr lang="en-CA" altLang="fr-FR" noProof="0" dirty="0" smtClean="0"/>
          </a:p>
          <a:p>
            <a:pPr>
              <a:buFont typeface="Arial" panose="020B0604020202020204" pitchFamily="34" charset="0"/>
              <a:buNone/>
            </a:pPr>
            <a:endParaRPr lang="en-CA" altLang="fr-FR" i="1" noProof="0" dirty="0" smtClean="0"/>
          </a:p>
          <a:p>
            <a:endParaRPr lang="en-CA" altLang="fr-FR" noProof="0" dirty="0" smtClean="0"/>
          </a:p>
          <a:p>
            <a:pPr eaLnBrk="1" hangingPunct="1"/>
            <a:endParaRPr lang="en-CA" altLang="fr-FR"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CA" altLang="fr-FR" sz="3600" b="1" noProof="0" dirty="0"/>
              <a:t>The Fundamentals of Active Offer</a:t>
            </a:r>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graphicFrame>
        <p:nvGraphicFramePr>
          <p:cNvPr id="3" name="Tableau 2"/>
          <p:cNvGraphicFramePr>
            <a:graphicFrameLocks noGrp="1"/>
          </p:cNvGraphicFramePr>
          <p:nvPr>
            <p:extLst>
              <p:ext uri="{D42A27DB-BD31-4B8C-83A1-F6EECF244321}">
                <p14:modId xmlns:p14="http://schemas.microsoft.com/office/powerpoint/2010/main" val="1322991530"/>
              </p:ext>
            </p:extLst>
          </p:nvPr>
        </p:nvGraphicFramePr>
        <p:xfrm>
          <a:off x="1543785" y="1196752"/>
          <a:ext cx="6056430" cy="5661248"/>
        </p:xfrm>
        <a:graphic>
          <a:graphicData uri="http://schemas.openxmlformats.org/drawingml/2006/table">
            <a:tbl>
              <a:tblPr firstRow="1" bandRow="1">
                <a:tableStyleId>{93296810-A885-4BE3-A3E7-6D5BEEA58F35}</a:tableStyleId>
              </a:tblPr>
              <a:tblGrid>
                <a:gridCol w="2488155"/>
                <a:gridCol w="3568275"/>
              </a:tblGrid>
              <a:tr h="542852">
                <a:tc gridSpan="2">
                  <a:txBody>
                    <a:bodyPr/>
                    <a:lstStyle/>
                    <a:p>
                      <a:pPr algn="ctr"/>
                      <a:r>
                        <a:rPr lang="en-CA" sz="2800" noProof="0" dirty="0" smtClean="0"/>
                        <a:t>A Question of Ethics: Four Perspectives</a:t>
                      </a:r>
                      <a:endParaRPr lang="en-CA" sz="2800" noProof="0" dirty="0"/>
                    </a:p>
                  </a:txBody>
                  <a:tcPr marL="68580" marR="68580"/>
                </a:tc>
                <a:tc hMerge="1">
                  <a:txBody>
                    <a:bodyPr/>
                    <a:lstStyle/>
                    <a:p>
                      <a:endParaRPr lang="fr-CA" dirty="0"/>
                    </a:p>
                  </a:txBody>
                  <a:tcPr/>
                </a:tc>
              </a:tr>
              <a:tr h="1167806">
                <a:tc>
                  <a:txBody>
                    <a:bodyPr/>
                    <a:lstStyle/>
                    <a:p>
                      <a:r>
                        <a:rPr lang="en-CA" sz="2200" b="1" noProof="0" dirty="0" smtClean="0"/>
                        <a:t>Compassion</a:t>
                      </a:r>
                      <a:endParaRPr lang="en-CA" sz="2200" noProof="0" dirty="0" smtClean="0"/>
                    </a:p>
                    <a:p>
                      <a:r>
                        <a:rPr lang="en-CA" sz="2200" noProof="0" dirty="0" smtClean="0"/>
                        <a:t>(caring)</a:t>
                      </a:r>
                      <a:endParaRPr lang="en-CA" sz="2200" noProof="0" dirty="0"/>
                    </a:p>
                  </a:txBody>
                  <a:tcPr marL="68580" marR="68580"/>
                </a:tc>
                <a:tc>
                  <a:txBody>
                    <a:bodyPr/>
                    <a:lstStyle/>
                    <a:p>
                      <a:r>
                        <a:rPr lang="en-CA" sz="2000" i="1" noProof="0" dirty="0" smtClean="0"/>
                        <a:t>Recognition,</a:t>
                      </a:r>
                      <a:r>
                        <a:rPr lang="en-CA" sz="2000" i="1" baseline="0" noProof="0" dirty="0" smtClean="0"/>
                        <a:t> respect, accepting the other, compassion</a:t>
                      </a:r>
                      <a:endParaRPr lang="en-CA" sz="2000" i="1" noProof="0" dirty="0"/>
                    </a:p>
                  </a:txBody>
                  <a:tcPr marL="68580" marR="68580"/>
                </a:tc>
              </a:tr>
              <a:tr h="894110">
                <a:tc>
                  <a:txBody>
                    <a:bodyPr/>
                    <a:lstStyle/>
                    <a:p>
                      <a:r>
                        <a:rPr lang="en-CA" sz="2200" b="1" noProof="0" dirty="0" smtClean="0"/>
                        <a:t>Justice</a:t>
                      </a:r>
                      <a:endParaRPr lang="en-CA" sz="2200" noProof="0" dirty="0" smtClean="0"/>
                    </a:p>
                    <a:p>
                      <a:r>
                        <a:rPr lang="en-CA" sz="2200" noProof="0" dirty="0" smtClean="0"/>
                        <a:t>(fairness)</a:t>
                      </a:r>
                      <a:endParaRPr lang="en-CA" sz="2200" noProof="0" dirty="0"/>
                    </a:p>
                  </a:txBody>
                  <a:tcPr marL="68580" marR="68580"/>
                </a:tc>
                <a:tc>
                  <a:txBody>
                    <a:bodyPr/>
                    <a:lstStyle/>
                    <a:p>
                      <a:r>
                        <a:rPr lang="en-CA" sz="2000" i="1" noProof="0" dirty="0" smtClean="0"/>
                        <a:t>Equity, real equality, respect for rights</a:t>
                      </a:r>
                      <a:endParaRPr lang="en-CA" sz="2000" i="1" noProof="0" dirty="0"/>
                    </a:p>
                  </a:txBody>
                  <a:tcPr marL="68580" marR="68580"/>
                </a:tc>
              </a:tr>
              <a:tr h="1888674">
                <a:tc>
                  <a:txBody>
                    <a:bodyPr/>
                    <a:lstStyle/>
                    <a:p>
                      <a:r>
                        <a:rPr lang="en-CA" sz="2200" b="1" noProof="0" dirty="0" smtClean="0"/>
                        <a:t>Critical thinking </a:t>
                      </a:r>
                      <a:r>
                        <a:rPr lang="en-CA" sz="2200" noProof="0" dirty="0" smtClean="0"/>
                        <a:t>(systemic barriers)</a:t>
                      </a:r>
                      <a:endParaRPr lang="en-CA" sz="2200" noProof="0" dirty="0"/>
                    </a:p>
                  </a:txBody>
                  <a:tcPr marL="68580" marR="68580"/>
                </a:tc>
                <a:tc>
                  <a:txBody>
                    <a:bodyPr/>
                    <a:lstStyle/>
                    <a:p>
                      <a:r>
                        <a:rPr lang="en-CA" sz="2000" i="1" noProof="0" dirty="0" smtClean="0"/>
                        <a:t>Identifying</a:t>
                      </a:r>
                      <a:r>
                        <a:rPr lang="en-CA" sz="2000" i="1" baseline="0" noProof="0" dirty="0" smtClean="0"/>
                        <a:t> disparities within the system, questioning the status quo, going beyond what is required</a:t>
                      </a:r>
                      <a:endParaRPr lang="en-CA" sz="2000" i="1" noProof="0" dirty="0"/>
                    </a:p>
                  </a:txBody>
                  <a:tcPr marL="68580" marR="68580"/>
                </a:tc>
              </a:tr>
              <a:tr h="1167806">
                <a:tc>
                  <a:txBody>
                    <a:bodyPr/>
                    <a:lstStyle/>
                    <a:p>
                      <a:r>
                        <a:rPr lang="en-CA" sz="2200" b="1" noProof="0" dirty="0" smtClean="0"/>
                        <a:t>Professional</a:t>
                      </a:r>
                    </a:p>
                    <a:p>
                      <a:r>
                        <a:rPr lang="en-CA" sz="2200" noProof="0" dirty="0" smtClean="0"/>
                        <a:t>(Code of Ethics)</a:t>
                      </a:r>
                      <a:endParaRPr lang="en-CA" sz="2200" noProof="0" dirty="0"/>
                    </a:p>
                  </a:txBody>
                  <a:tcPr marL="68580" marR="68580"/>
                </a:tc>
                <a:tc>
                  <a:txBody>
                    <a:bodyPr/>
                    <a:lstStyle/>
                    <a:p>
                      <a:r>
                        <a:rPr lang="en-CA" sz="2000" i="1" noProof="0" dirty="0" smtClean="0"/>
                        <a:t>Human dignity,</a:t>
                      </a:r>
                      <a:r>
                        <a:rPr lang="en-CA" sz="2000" i="1" baseline="0" noProof="0" dirty="0" smtClean="0"/>
                        <a:t> justice, autonomy, respect for rights</a:t>
                      </a:r>
                      <a:endParaRPr lang="en-CA" sz="2000" i="1" noProof="0" dirty="0"/>
                    </a:p>
                  </a:txBody>
                  <a:tcPr marL="68580" marR="68580"/>
                </a:tc>
              </a:tr>
            </a:tbl>
          </a:graphicData>
        </a:graphic>
      </p:graphicFrame>
    </p:spTree>
    <p:extLst>
      <p:ext uri="{BB962C8B-B14F-4D97-AF65-F5344CB8AC3E}">
        <p14:creationId xmlns:p14="http://schemas.microsoft.com/office/powerpoint/2010/main" val="43562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13546</TotalTime>
  <Words>3758</Words>
  <Application>Microsoft Office PowerPoint</Application>
  <PresentationFormat>Affichage à l'écran (4:3)</PresentationFormat>
  <Paragraphs>426</Paragraphs>
  <Slides>25</Slides>
  <Notes>25</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25</vt:i4>
      </vt:variant>
    </vt:vector>
  </HeadingPairs>
  <TitlesOfParts>
    <vt:vector size="38" baseType="lpstr">
      <vt:lpstr>Arial</vt:lpstr>
      <vt:lpstr>Bradley Hand ITC</vt:lpstr>
      <vt:lpstr>Calibri</vt:lpstr>
      <vt:lpstr>Calibri Light</vt:lpstr>
      <vt:lpstr>Cambria</vt:lpstr>
      <vt:lpstr>Mangal</vt:lpstr>
      <vt:lpstr>Times New Roman</vt:lpstr>
      <vt:lpstr>Wingdings</vt:lpstr>
      <vt:lpstr>Office Theme</vt:lpstr>
      <vt:lpstr>1_Office Theme</vt:lpstr>
      <vt:lpstr>3_Office Theme</vt:lpstr>
      <vt:lpstr>4_Office Theme</vt:lpstr>
      <vt:lpstr>1_Thème Office</vt:lpstr>
      <vt:lpstr>Active offer and request of French-language services</vt:lpstr>
      <vt:lpstr>Active Offer of French-language Services: Definition</vt:lpstr>
      <vt:lpstr>Actively Offering French-language Services to the Public</vt:lpstr>
      <vt:lpstr>Encouraging the General Public to Use French-language Services</vt:lpstr>
      <vt:lpstr>Services of Comparable Quality  </vt:lpstr>
      <vt:lpstr>Passive Offer: Definition</vt:lpstr>
      <vt:lpstr>Présentation PowerPoint</vt:lpstr>
      <vt:lpstr>The Foundations of Active Offer</vt:lpstr>
      <vt:lpstr>The Fundamentals of Active Offer</vt:lpstr>
      <vt:lpstr>Active Offer is a Question of Leadership</vt:lpstr>
      <vt:lpstr>Exercising Ethical and Collaborative Leadership at All Levels</vt:lpstr>
      <vt:lpstr>A Favourable Climate in Saskatchewan</vt:lpstr>
      <vt:lpstr>The Offer Must Come First!</vt:lpstr>
      <vt:lpstr>“Active Request” Is a Question of Leadership!</vt:lpstr>
      <vt:lpstr>Community Leadership: A Definition</vt:lpstr>
      <vt:lpstr>Community Leadership:  How Can It Manifest Itself on a Personal Level?</vt:lpstr>
      <vt:lpstr>Developing a Francophone Reflex!</vt:lpstr>
      <vt:lpstr>Community Leadership:  How Can It Manifest Itself on a Collective Level?</vt:lpstr>
      <vt:lpstr>Active Offer and Active Request: Effects</vt:lpstr>
      <vt:lpstr>Présentation PowerPoint</vt:lpstr>
      <vt:lpstr>Collaboration Between Multiple Partners</vt:lpstr>
      <vt:lpstr>The Standard for French-language Services in Saskatchewan</vt:lpstr>
      <vt:lpstr>In brief</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285</cp:revision>
  <cp:lastPrinted>2017-11-14T16:52:00Z</cp:lastPrinted>
  <dcterms:created xsi:type="dcterms:W3CDTF">2015-09-22T19:20:58Z</dcterms:created>
  <dcterms:modified xsi:type="dcterms:W3CDTF">2019-02-05T22:19:25Z</dcterms:modified>
</cp:coreProperties>
</file>