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31"/>
  </p:notesMasterIdLst>
  <p:handoutMasterIdLst>
    <p:handoutMasterId r:id="rId32"/>
  </p:handoutMasterIdLst>
  <p:sldIdLst>
    <p:sldId id="256" r:id="rId6"/>
    <p:sldId id="275" r:id="rId7"/>
    <p:sldId id="318" r:id="rId8"/>
    <p:sldId id="319" r:id="rId9"/>
    <p:sldId id="299" r:id="rId10"/>
    <p:sldId id="273" r:id="rId11"/>
    <p:sldId id="342" r:id="rId12"/>
    <p:sldId id="257" r:id="rId13"/>
    <p:sldId id="324" r:id="rId14"/>
    <p:sldId id="325" r:id="rId15"/>
    <p:sldId id="338" r:id="rId16"/>
    <p:sldId id="339" r:id="rId17"/>
    <p:sldId id="289" r:id="rId18"/>
    <p:sldId id="332" r:id="rId19"/>
    <p:sldId id="326" r:id="rId20"/>
    <p:sldId id="328" r:id="rId21"/>
    <p:sldId id="330" r:id="rId22"/>
    <p:sldId id="329" r:id="rId23"/>
    <p:sldId id="334" r:id="rId24"/>
    <p:sldId id="343" r:id="rId25"/>
    <p:sldId id="337" r:id="rId26"/>
    <p:sldId id="341" r:id="rId27"/>
    <p:sldId id="295" r:id="rId28"/>
    <p:sldId id="272" r:id="rId29"/>
    <p:sldId id="344" r:id="rId30"/>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BFD"/>
    <a:srgbClr val="F5F6F8"/>
    <a:srgbClr val="FCFCFE"/>
    <a:srgbClr val="F6F7F9"/>
    <a:srgbClr val="188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27" autoAdjust="0"/>
    <p:restoredTop sz="77213" autoAdjust="0"/>
  </p:normalViewPr>
  <p:slideViewPr>
    <p:cSldViewPr>
      <p:cViewPr varScale="1">
        <p:scale>
          <a:sx n="71" d="100"/>
          <a:sy n="71"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9"/>
    </p:cViewPr>
  </p:sorterViewPr>
  <p:notesViewPr>
    <p:cSldViewPr>
      <p:cViewPr>
        <p:scale>
          <a:sx n="164" d="100"/>
          <a:sy n="164" d="100"/>
        </p:scale>
        <p:origin x="1140" y="-117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851343" y="0"/>
            <a:ext cx="2946347" cy="496491"/>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9431599"/>
            <a:ext cx="2946347" cy="496491"/>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851343" y="0"/>
            <a:ext cx="2946347" cy="498215"/>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hac-aspc.gc.ca/ph-sp/determinants/determinants-fra.php#socia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bonjour.alberta.ca/" TargetMode="External"/><Relationship Id="rId5" Type="http://schemas.openxmlformats.org/officeDocument/2006/relationships/hyperlink" Target="http://www.gov.nu.ca/fr%20/" TargetMode="External"/><Relationship Id="rId4" Type="http://schemas.openxmlformats.org/officeDocument/2006/relationships/hyperlink" Target="http://www.csbsc.mb.ca/index.fr.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skinfojustice.ca/public/droits-linguistiqu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Webinaire à l’intention</a:t>
            </a:r>
            <a:r>
              <a:rPr lang="fr-CA" baseline="0" dirty="0"/>
              <a:t> des </a:t>
            </a:r>
            <a:r>
              <a:rPr lang="fr-CA" dirty="0"/>
              <a:t>francophones et francophiles de la Saskatchewan ainsi que des organismes et institutions qui les regroupent et les représentent.</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Alors si j’ai bien compris, l’offre active de services en français aux francophones est un question de </a:t>
            </a:r>
            <a:r>
              <a:rPr lang="fr-CA" b="1" dirty="0"/>
              <a:t>droits</a:t>
            </a:r>
            <a:r>
              <a:rPr lang="fr-CA" dirty="0"/>
              <a:t>, </a:t>
            </a:r>
            <a:r>
              <a:rPr lang="fr-CA" b="1" dirty="0"/>
              <a:t>d’obligations</a:t>
            </a:r>
            <a:r>
              <a:rPr lang="fr-CA" dirty="0"/>
              <a:t>, de </a:t>
            </a:r>
            <a:r>
              <a:rPr lang="fr-CA" b="1" dirty="0"/>
              <a:t>qualité</a:t>
            </a:r>
            <a:r>
              <a:rPr lang="fr-CA" dirty="0"/>
              <a:t> et </a:t>
            </a:r>
            <a:r>
              <a:rPr lang="fr-CA" b="1" dirty="0"/>
              <a:t>d’éthique</a:t>
            </a:r>
            <a:r>
              <a:rPr lang="fr-CA" dirty="0"/>
              <a:t>?</a:t>
            </a:r>
          </a:p>
          <a:p>
            <a:r>
              <a:rPr lang="fr-CA" b="1" dirty="0"/>
              <a:t>Réponse </a:t>
            </a:r>
            <a:r>
              <a:rPr lang="fr-CA" dirty="0"/>
              <a:t>:</a:t>
            </a:r>
            <a:r>
              <a:rPr lang="fr-CA" b="1" dirty="0"/>
              <a:t> </a:t>
            </a:r>
            <a:r>
              <a:rPr lang="fr-CA" dirty="0"/>
              <a:t>Tout à fait. Mais c’est encore plus.</a:t>
            </a:r>
          </a:p>
          <a:p>
            <a:pPr defTabSz="931774">
              <a:defRPr/>
            </a:pPr>
            <a:endParaRPr lang="fr-CA" altLang="fr-FR" dirty="0" smtClean="0"/>
          </a:p>
          <a:p>
            <a:pPr defTabSz="931774">
              <a:defRPr/>
            </a:pPr>
            <a:r>
              <a:rPr lang="fr-CA" altLang="fr-FR" dirty="0" smtClean="0"/>
              <a:t>Passer </a:t>
            </a:r>
            <a:r>
              <a:rPr lang="fr-CA" altLang="fr-FR" dirty="0"/>
              <a:t>de l’offre passive à l’offre active de services de qualité en français exige l’exercice d’un </a:t>
            </a:r>
            <a:r>
              <a:rPr lang="fr-CA" altLang="fr-FR" b="1" dirty="0"/>
              <a:t>leadership éthique </a:t>
            </a:r>
            <a:r>
              <a:rPr lang="fr-CA" altLang="fr-FR" dirty="0"/>
              <a:t>sur 4 fronts : </a:t>
            </a:r>
            <a:r>
              <a:rPr lang="fr-CA" altLang="fr-FR" b="1" dirty="0"/>
              <a:t>systémique, organisationnel, professionnel et communautaire.</a:t>
            </a:r>
          </a:p>
          <a:p>
            <a:pPr defTabSz="931774">
              <a:defRPr/>
            </a:pPr>
            <a:r>
              <a:rPr lang="fr-CA" altLang="fr-FR" b="0" dirty="0"/>
              <a:t>On entend par leadership ici la capacité d’influencer et la prise de responsabilité par rapport aux résultats.</a:t>
            </a:r>
          </a:p>
          <a:p>
            <a:pPr defTabSz="931774">
              <a:defRPr/>
            </a:pPr>
            <a:r>
              <a:rPr lang="fr-CA" altLang="fr-FR" b="0" dirty="0"/>
              <a:t>Chacun est responsable de l’offre active dans sa juridiction et dans son domaine d’intervention. Le fardeau ne repose pas uniquement sur les épaules du public d’expression française.</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10</a:t>
            </a:fld>
            <a:endParaRPr lang="fr-CA" altLang="fr-FR">
              <a:solidFill>
                <a:prstClr val="black"/>
              </a:solidFill>
            </a:endParaRPr>
          </a:p>
        </p:txBody>
      </p:sp>
    </p:spTree>
    <p:extLst>
      <p:ext uri="{BB962C8B-B14F-4D97-AF65-F5344CB8AC3E}">
        <p14:creationId xmlns:p14="http://schemas.microsoft.com/office/powerpoint/2010/main" val="80645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Peut-on décrire le rôle de chacun?</a:t>
            </a:r>
          </a:p>
          <a:p>
            <a:endParaRPr lang="fr-CA" b="1" dirty="0" smtClean="0"/>
          </a:p>
          <a:p>
            <a:r>
              <a:rPr lang="fr-CA" b="1" dirty="0" smtClean="0"/>
              <a:t>Réponse </a:t>
            </a:r>
            <a:r>
              <a:rPr lang="fr-CA" dirty="0"/>
              <a:t>:</a:t>
            </a:r>
            <a:r>
              <a:rPr lang="fr-CA" b="1" dirty="0"/>
              <a:t> </a:t>
            </a:r>
            <a:r>
              <a:rPr lang="fr-CA" dirty="0"/>
              <a:t>On peut au moins répartir les grandes fonctions qui seront requises pour assurer une offre active efficace.</a:t>
            </a:r>
          </a:p>
          <a:p>
            <a:pPr marL="524123" indent="-524123" eaLnBrk="1" hangingPunct="1">
              <a:buFont typeface="Calibri" panose="020F0502020204030204" pitchFamily="34" charset="0"/>
              <a:buAutoNum type="arabicPeriod"/>
            </a:pPr>
            <a:r>
              <a:rPr lang="fr-CA" altLang="fr-FR" dirty="0"/>
              <a:t>Créer des conditions favorables - </a:t>
            </a:r>
            <a:r>
              <a:rPr lang="fr-CA" altLang="fr-FR" i="1" dirty="0"/>
              <a:t>systémique</a:t>
            </a:r>
          </a:p>
          <a:p>
            <a:pPr marL="524123" indent="-524123" eaLnBrk="1" hangingPunct="1">
              <a:buFont typeface="Calibri" panose="020F0502020204030204" pitchFamily="34" charset="0"/>
              <a:buAutoNum type="arabicPeriod"/>
            </a:pPr>
            <a:r>
              <a:rPr lang="fr-CA" altLang="fr-FR" dirty="0"/>
              <a:t>Mettre en place les structures et les processus - </a:t>
            </a:r>
            <a:r>
              <a:rPr lang="fr-CA" altLang="fr-FR" i="1" dirty="0"/>
              <a:t>organisationnel</a:t>
            </a:r>
          </a:p>
          <a:p>
            <a:pPr marL="524123" indent="-524123" eaLnBrk="1" hangingPunct="1">
              <a:buFont typeface="Calibri" panose="020F0502020204030204" pitchFamily="34" charset="0"/>
              <a:buAutoNum type="arabicPeriod"/>
            </a:pPr>
            <a:r>
              <a:rPr lang="fr-CA" altLang="fr-FR" dirty="0"/>
              <a:t>Renforcer les capacités - </a:t>
            </a:r>
            <a:r>
              <a:rPr lang="fr-CA" altLang="fr-FR" i="1" dirty="0"/>
              <a:t>professionnel</a:t>
            </a:r>
          </a:p>
          <a:p>
            <a:pPr marL="524123" indent="-524123" eaLnBrk="1" hangingPunct="1">
              <a:buFont typeface="Calibri" panose="020F0502020204030204" pitchFamily="34" charset="0"/>
              <a:buAutoNum type="arabicPeriod"/>
            </a:pPr>
            <a:r>
              <a:rPr lang="fr-CA" altLang="fr-FR" dirty="0"/>
              <a:t>Stimuler la demande active – un leadership </a:t>
            </a:r>
            <a:r>
              <a:rPr lang="fr-CA" altLang="fr-FR" i="1" dirty="0"/>
              <a:t>communautaire</a:t>
            </a:r>
          </a:p>
          <a:p>
            <a:pPr marL="171450" indent="-171450">
              <a:buFont typeface="Arial" panose="020B0604020202020204" pitchFamily="34" charset="0"/>
              <a:buChar char="•"/>
            </a:pPr>
            <a:r>
              <a:rPr lang="fr-CA" dirty="0"/>
              <a:t>Ces 4 rôles de leadership sont interdépendants et interconnectés dans tout le système. De là la nécessité d’établir un plan d’action concerté et cohérent entre les acteurs et l’importance pour la communauté d’y participer activement.</a:t>
            </a:r>
          </a:p>
          <a:p>
            <a:pPr marL="171450" indent="-171450">
              <a:buFont typeface="Arial" panose="020B0604020202020204" pitchFamily="34" charset="0"/>
              <a:buChar char="•"/>
            </a:pPr>
            <a:r>
              <a:rPr lang="fr-CA" dirty="0"/>
              <a:t>Nous nous pencherons sur le leadership communautaire dans quelques instants.</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11</a:t>
            </a:fld>
            <a:endParaRPr lang="fr-CA" altLang="fr-FR">
              <a:solidFill>
                <a:prstClr val="black"/>
              </a:solidFill>
            </a:endParaRPr>
          </a:p>
        </p:txBody>
      </p:sp>
    </p:spTree>
    <p:extLst>
      <p:ext uri="{BB962C8B-B14F-4D97-AF65-F5344CB8AC3E}">
        <p14:creationId xmlns:p14="http://schemas.microsoft.com/office/powerpoint/2010/main" val="374506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a:t>
            </a:r>
            <a:r>
              <a:rPr lang="fr-CA" b="1" dirty="0"/>
              <a:t> </a:t>
            </a:r>
            <a:r>
              <a:rPr lang="fr-CA" dirty="0" smtClean="0"/>
              <a:t>Le moment est-il opportun pour instaurer une offre active de services en français</a:t>
            </a:r>
            <a:r>
              <a:rPr lang="fr-CA" baseline="0" dirty="0" smtClean="0"/>
              <a:t> en Saskatchewan ?                              </a:t>
            </a:r>
            <a:endParaRPr lang="fr-CA" baseline="0" dirty="0"/>
          </a:p>
          <a:p>
            <a:r>
              <a:rPr lang="fr-CA" sz="1100" b="1" baseline="0" dirty="0"/>
              <a:t>Réponse</a:t>
            </a:r>
            <a:r>
              <a:rPr lang="fr-CA" sz="1100" baseline="0" dirty="0"/>
              <a:t> : En plus d’instaurer un </a:t>
            </a:r>
            <a:r>
              <a:rPr lang="fr-CA" sz="1100" dirty="0"/>
              <a:t>climat d’ouverture, ces mesures et ces transformations notables viennent</a:t>
            </a:r>
            <a:r>
              <a:rPr lang="fr-CA" sz="1100" baseline="0" dirty="0"/>
              <a:t> r</a:t>
            </a:r>
            <a:r>
              <a:rPr lang="fr-CA" sz="1100" dirty="0"/>
              <a:t>enforcer</a:t>
            </a:r>
            <a:r>
              <a:rPr lang="fr-CA" sz="1100" baseline="0" dirty="0"/>
              <a:t> la légitimité du français en Saskatchewan et la pertinence de l’offre active</a:t>
            </a:r>
            <a:r>
              <a:rPr lang="fr-CA" baseline="0" dirty="0"/>
              <a:t>.</a:t>
            </a:r>
          </a:p>
          <a:p>
            <a:endParaRPr lang="fr-CA" b="1" baseline="0" dirty="0"/>
          </a:p>
          <a:p>
            <a:r>
              <a:rPr lang="fr-CA" sz="1100" b="1" dirty="0"/>
              <a:t>Notes pour l’animateur</a:t>
            </a:r>
          </a:p>
          <a:p>
            <a:r>
              <a:rPr lang="fr-CA" sz="1100" kern="1200" dirty="0">
                <a:solidFill>
                  <a:schemeClr val="tx1"/>
                </a:solidFill>
                <a:effectLst/>
                <a:latin typeface="+mn-lt"/>
                <a:ea typeface="+mn-ea"/>
                <a:cs typeface="+mn-cs"/>
              </a:rPr>
              <a:t>Les éléments qui suivent mettent en évidence la conjoncture favorable qui se dessine pour favoriser et faciliter la mise en place de l’offre active :</a:t>
            </a:r>
          </a:p>
          <a:p>
            <a:pPr lvl="0"/>
            <a:r>
              <a:rPr lang="fr-CA" sz="1100" kern="1200" dirty="0">
                <a:solidFill>
                  <a:schemeClr val="tx1"/>
                </a:solidFill>
                <a:effectLst/>
                <a:latin typeface="+mn-lt"/>
                <a:ea typeface="+mn-ea"/>
                <a:cs typeface="+mn-cs"/>
              </a:rPr>
              <a:t>Par</a:t>
            </a:r>
            <a:r>
              <a:rPr lang="fr-CA" sz="1100" kern="1200" baseline="0" dirty="0">
                <a:solidFill>
                  <a:schemeClr val="tx1"/>
                </a:solidFill>
                <a:effectLst/>
                <a:latin typeface="+mn-lt"/>
                <a:ea typeface="+mn-ea"/>
                <a:cs typeface="+mn-cs"/>
              </a:rPr>
              <a:t> exemple, l</a:t>
            </a:r>
            <a:r>
              <a:rPr lang="fr-CA" sz="1100" kern="1200" dirty="0">
                <a:solidFill>
                  <a:schemeClr val="tx1"/>
                </a:solidFill>
                <a:effectLst/>
                <a:latin typeface="+mn-lt"/>
                <a:ea typeface="+mn-ea"/>
                <a:cs typeface="+mn-cs"/>
              </a:rPr>
              <a:t>a population fransaskoise est en croissance pour la première fois en 60 ans. Se référer au cadre de référence</a:t>
            </a:r>
            <a:r>
              <a:rPr lang="fr-CA" sz="1100" kern="1200" baseline="0" dirty="0">
                <a:solidFill>
                  <a:schemeClr val="tx1"/>
                </a:solidFill>
                <a:effectLst/>
                <a:latin typeface="+mn-lt"/>
                <a:ea typeface="+mn-ea"/>
                <a:cs typeface="+mn-cs"/>
              </a:rPr>
              <a:t>, Une conjoncture favorable à l’établissement d’une offre active, page </a:t>
            </a:r>
            <a:r>
              <a:rPr lang="fr-CA" sz="1100" dirty="0"/>
              <a:t>20</a:t>
            </a:r>
            <a:r>
              <a:rPr lang="fr-CA" sz="1100" kern="1200" baseline="0" dirty="0">
                <a:solidFill>
                  <a:schemeClr val="tx1"/>
                </a:solidFill>
                <a:effectLst/>
                <a:latin typeface="+mn-lt"/>
                <a:ea typeface="+mn-ea"/>
                <a:cs typeface="+mn-cs"/>
              </a:rPr>
              <a:t>.</a:t>
            </a:r>
            <a:endParaRPr lang="fr-CA" sz="1100" kern="1200" dirty="0">
              <a:solidFill>
                <a:schemeClr val="tx1"/>
              </a:solidFill>
              <a:effectLst/>
              <a:latin typeface="+mn-lt"/>
              <a:ea typeface="+mn-ea"/>
              <a:cs typeface="+mn-cs"/>
            </a:endParaRPr>
          </a:p>
          <a:p>
            <a:r>
              <a:rPr lang="fr-CA" sz="1100" kern="1200" dirty="0">
                <a:solidFill>
                  <a:schemeClr val="tx1"/>
                </a:solidFill>
                <a:effectLst/>
                <a:latin typeface="+mn-lt"/>
                <a:ea typeface="+mn-ea"/>
                <a:cs typeface="+mn-cs"/>
              </a:rPr>
              <a:t> </a:t>
            </a:r>
          </a:p>
          <a:p>
            <a:pPr lvl="0"/>
            <a:endParaRPr lang="fr-CA" sz="900" kern="1200" dirty="0">
              <a:solidFill>
                <a:schemeClr val="tx1"/>
              </a:solidFill>
              <a:effectLst/>
              <a:latin typeface="+mn-lt"/>
              <a:ea typeface="+mn-ea"/>
              <a:cs typeface="+mn-cs"/>
            </a:endParaRPr>
          </a:p>
          <a:p>
            <a:endParaRPr lang="fr-CA" b="1"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12</a:t>
            </a:fld>
            <a:endParaRPr lang="fr-CA" altLang="fr-FR">
              <a:solidFill>
                <a:prstClr val="black"/>
              </a:solidFill>
            </a:endParaRPr>
          </a:p>
        </p:txBody>
      </p:sp>
    </p:spTree>
    <p:extLst>
      <p:ext uri="{BB962C8B-B14F-4D97-AF65-F5344CB8AC3E}">
        <p14:creationId xmlns:p14="http://schemas.microsoft.com/office/powerpoint/2010/main" val="240866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000" kern="1200" dirty="0" smtClean="0">
                <a:solidFill>
                  <a:schemeClr val="tx1"/>
                </a:solidFill>
                <a:effectLst/>
                <a:latin typeface="+mn-lt"/>
                <a:ea typeface="+mn-ea"/>
                <a:cs typeface="+mn-cs"/>
              </a:rPr>
              <a:t>Quels sont les facteurs qui influencent la demande</a:t>
            </a:r>
            <a:r>
              <a:rPr lang="fr-CA" sz="1000" kern="1200" baseline="0" dirty="0" smtClean="0">
                <a:solidFill>
                  <a:schemeClr val="tx1"/>
                </a:solidFill>
                <a:effectLst/>
                <a:latin typeface="+mn-lt"/>
                <a:ea typeface="+mn-ea"/>
                <a:cs typeface="+mn-cs"/>
              </a:rPr>
              <a:t> de services en français ?</a:t>
            </a:r>
          </a:p>
          <a:p>
            <a:endParaRPr lang="fr-CA" sz="10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L’application </a:t>
            </a:r>
            <a:r>
              <a:rPr lang="fr-CA" sz="1000" kern="1200" dirty="0">
                <a:solidFill>
                  <a:schemeClr val="tx1"/>
                </a:solidFill>
                <a:effectLst/>
                <a:latin typeface="+mn-lt"/>
                <a:ea typeface="+mn-ea"/>
                <a:cs typeface="+mn-cs"/>
              </a:rPr>
              <a:t>de la logique selon laquelle la demande doit précéder l’offre ne permettrait pas de saisir des nuances importantes qui existent dans le contexte d’une minorité linguistique comme l’indique l’étude de </a:t>
            </a:r>
            <a:r>
              <a:rPr lang="fr-CA" sz="1000" kern="1200" dirty="0" err="1">
                <a:solidFill>
                  <a:schemeClr val="tx1"/>
                </a:solidFill>
                <a:effectLst/>
                <a:latin typeface="+mn-lt"/>
                <a:ea typeface="+mn-ea"/>
                <a:cs typeface="+mn-cs"/>
              </a:rPr>
              <a:t>Frenette</a:t>
            </a:r>
            <a:r>
              <a:rPr lang="fr-CA" sz="1000" kern="1200" dirty="0">
                <a:solidFill>
                  <a:schemeClr val="tx1"/>
                </a:solidFill>
                <a:effectLst/>
                <a:latin typeface="+mn-lt"/>
                <a:ea typeface="+mn-ea"/>
                <a:cs typeface="+mn-cs"/>
              </a:rPr>
              <a:t> et </a:t>
            </a:r>
            <a:r>
              <a:rPr lang="fr-CA" sz="1000" kern="1200" dirty="0" err="1">
                <a:solidFill>
                  <a:schemeClr val="tx1"/>
                </a:solidFill>
                <a:effectLst/>
                <a:latin typeface="+mn-lt"/>
                <a:ea typeface="+mn-ea"/>
                <a:cs typeface="+mn-cs"/>
              </a:rPr>
              <a:t>Quazi</a:t>
            </a:r>
            <a:r>
              <a:rPr lang="fr-CA" sz="1000" kern="1200" dirty="0">
                <a:solidFill>
                  <a:schemeClr val="tx1"/>
                </a:solidFill>
                <a:effectLst/>
                <a:latin typeface="+mn-lt"/>
                <a:ea typeface="+mn-ea"/>
                <a:cs typeface="+mn-cs"/>
              </a:rPr>
              <a:t> : «quand on est habitué depuis longtemps (parfois depuis des générations) à l’inexistence des services en français, il est difficile d’habituer les gens à croire que c’est à force d’en faire la demande que le service va finir par exister.» </a:t>
            </a:r>
          </a:p>
          <a:p>
            <a:r>
              <a:rPr lang="fr-CA" sz="1000" kern="1200" cap="all" dirty="0" err="1">
                <a:solidFill>
                  <a:schemeClr val="tx1"/>
                </a:solidFill>
                <a:effectLst/>
                <a:latin typeface="+mn-lt"/>
                <a:ea typeface="+mn-ea"/>
                <a:cs typeface="+mn-cs"/>
              </a:rPr>
              <a:t>Frenette</a:t>
            </a:r>
            <a:r>
              <a:rPr lang="fr-CA" sz="1000" kern="1200" dirty="0">
                <a:solidFill>
                  <a:schemeClr val="tx1"/>
                </a:solidFill>
                <a:effectLst/>
                <a:latin typeface="+mn-lt"/>
                <a:ea typeface="+mn-ea"/>
                <a:cs typeface="+mn-cs"/>
              </a:rPr>
              <a:t>, Normand et </a:t>
            </a:r>
            <a:r>
              <a:rPr lang="fr-CA" sz="1000" kern="1200" dirty="0" err="1">
                <a:solidFill>
                  <a:schemeClr val="tx1"/>
                </a:solidFill>
                <a:effectLst/>
                <a:latin typeface="+mn-lt"/>
                <a:ea typeface="+mn-ea"/>
                <a:cs typeface="+mn-cs"/>
              </a:rPr>
              <a:t>Saeed</a:t>
            </a:r>
            <a:r>
              <a:rPr lang="fr-CA" sz="1000" kern="1200" dirty="0">
                <a:solidFill>
                  <a:schemeClr val="tx1"/>
                </a:solidFill>
                <a:effectLst/>
                <a:latin typeface="+mn-lt"/>
                <a:ea typeface="+mn-ea"/>
                <a:cs typeface="+mn-cs"/>
              </a:rPr>
              <a:t> </a:t>
            </a:r>
            <a:r>
              <a:rPr lang="fr-CA" sz="1000" kern="1200" cap="all" dirty="0" err="1">
                <a:solidFill>
                  <a:schemeClr val="tx1"/>
                </a:solidFill>
                <a:effectLst/>
                <a:latin typeface="+mn-lt"/>
                <a:ea typeface="+mn-ea"/>
                <a:cs typeface="+mn-cs"/>
              </a:rPr>
              <a:t>Quazi</a:t>
            </a:r>
            <a:r>
              <a:rPr lang="fr-CA" sz="1000" kern="1200" dirty="0">
                <a:solidFill>
                  <a:schemeClr val="tx1"/>
                </a:solidFill>
                <a:effectLst/>
                <a:latin typeface="+mn-lt"/>
                <a:ea typeface="+mn-ea"/>
                <a:cs typeface="+mn-cs"/>
              </a:rPr>
              <a:t>. </a:t>
            </a:r>
            <a:r>
              <a:rPr lang="fr-CA" sz="1000" i="1" kern="1200" dirty="0">
                <a:solidFill>
                  <a:schemeClr val="tx1"/>
                </a:solidFill>
                <a:effectLst/>
                <a:latin typeface="+mn-lt"/>
                <a:ea typeface="+mn-ea"/>
                <a:cs typeface="+mn-cs"/>
              </a:rPr>
              <a:t>Accessibilité et participation des francophones de l’Ontario à l’éducation postsecondaire, 1979–1994</a:t>
            </a:r>
            <a:r>
              <a:rPr lang="fr-CA" sz="1000" kern="1200" dirty="0">
                <a:solidFill>
                  <a:schemeClr val="tx1"/>
                </a:solidFill>
                <a:effectLst/>
                <a:latin typeface="+mn-lt"/>
                <a:ea typeface="+mn-ea"/>
                <a:cs typeface="+mn-cs"/>
              </a:rPr>
              <a:t>. Volume 1 : Rapport final. Collège Boréal 111, rue </a:t>
            </a:r>
            <a:r>
              <a:rPr lang="fr-CA" sz="1000" kern="1200" dirty="0" err="1">
                <a:solidFill>
                  <a:schemeClr val="tx1"/>
                </a:solidFill>
                <a:effectLst/>
                <a:latin typeface="+mn-lt"/>
                <a:ea typeface="+mn-ea"/>
                <a:cs typeface="+mn-cs"/>
              </a:rPr>
              <a:t>Elm</a:t>
            </a:r>
            <a:r>
              <a:rPr lang="fr-CA" sz="1000" kern="1200" dirty="0">
                <a:solidFill>
                  <a:schemeClr val="tx1"/>
                </a:solidFill>
                <a:effectLst/>
                <a:latin typeface="+mn-lt"/>
                <a:ea typeface="+mn-ea"/>
                <a:cs typeface="+mn-cs"/>
              </a:rPr>
              <a:t> Sudbury (Ontario) P3C 1T3. Octobre 1996.</a:t>
            </a:r>
          </a:p>
          <a:p>
            <a:endParaRPr lang="fr-CA" sz="800" kern="1200" dirty="0">
              <a:solidFill>
                <a:schemeClr val="tx1"/>
              </a:solidFill>
              <a:effectLst/>
              <a:latin typeface="+mn-lt"/>
              <a:ea typeface="+mn-ea"/>
              <a:cs typeface="+mn-cs"/>
            </a:endParaRPr>
          </a:p>
          <a:p>
            <a:r>
              <a:rPr lang="fr-CA" sz="1000" kern="1200" dirty="0">
                <a:solidFill>
                  <a:schemeClr val="tx1"/>
                </a:solidFill>
                <a:effectLst/>
              </a:rPr>
              <a:t>Facteurs qui influencent la demande :</a:t>
            </a:r>
          </a:p>
          <a:p>
            <a:pPr marL="609600" indent="-609600" eaLnBrk="1" hangingPunct="1">
              <a:buFont typeface="Arial" panose="020B0604020202020204" pitchFamily="34" charset="0"/>
              <a:buChar char="•"/>
            </a:pPr>
            <a:r>
              <a:rPr lang="fr-FR" altLang="fr-FR" sz="1000" dirty="0"/>
              <a:t>Délais d’attente</a:t>
            </a:r>
          </a:p>
          <a:p>
            <a:pPr marL="609600" indent="-609600" eaLnBrk="1" hangingPunct="1">
              <a:buFont typeface="Arial" panose="020B0604020202020204" pitchFamily="34" charset="0"/>
              <a:buChar char="•"/>
            </a:pPr>
            <a:r>
              <a:rPr lang="fr-FR" altLang="fr-FR" sz="1000" dirty="0"/>
              <a:t>Peur d’être traité de façon inéquitable</a:t>
            </a:r>
          </a:p>
          <a:p>
            <a:pPr marL="609600" indent="-609600" eaLnBrk="1" hangingPunct="1">
              <a:buFont typeface="Arial" panose="020B0604020202020204" pitchFamily="34" charset="0"/>
              <a:buChar char="•"/>
            </a:pPr>
            <a:r>
              <a:rPr lang="fr-FR" altLang="fr-FR" sz="1000" dirty="0"/>
              <a:t>Culture du minoritaire </a:t>
            </a:r>
          </a:p>
          <a:p>
            <a:pPr marL="609600" indent="-609600" eaLnBrk="1" hangingPunct="1">
              <a:buFont typeface="Arial" panose="020B0604020202020204" pitchFamily="34" charset="0"/>
              <a:buChar char="•"/>
            </a:pPr>
            <a:r>
              <a:rPr lang="fr-FR" altLang="fr-FR" sz="1000" dirty="0"/>
              <a:t>Disparité des conditions et des services disponibles</a:t>
            </a:r>
          </a:p>
          <a:p>
            <a:pPr marL="609600" indent="-609600" eaLnBrk="1" hangingPunct="1">
              <a:buFont typeface="Arial" panose="020B0604020202020204" pitchFamily="34" charset="0"/>
              <a:buChar char="•"/>
            </a:pPr>
            <a:r>
              <a:rPr lang="fr-FR" altLang="fr-FR" sz="1000" dirty="0"/>
              <a:t>Les </a:t>
            </a:r>
            <a:r>
              <a:rPr lang="fr-CA" altLang="fr-FR" sz="1000" dirty="0"/>
              <a:t>« </a:t>
            </a:r>
            <a:r>
              <a:rPr lang="fr-CA" altLang="fr-FR" sz="1000" dirty="0" err="1"/>
              <a:t>Francogênes</a:t>
            </a:r>
            <a:r>
              <a:rPr lang="fr-CA" altLang="fr-FR" sz="1000" dirty="0"/>
              <a:t> » : développer le réflexe francophone</a:t>
            </a:r>
            <a:endParaRPr lang="fr-FR" altLang="fr-FR" sz="1000" dirty="0">
              <a:hlinkClick r:id="rId3"/>
            </a:endParaRPr>
          </a:p>
          <a:p>
            <a:endParaRPr lang="fr-CA" sz="8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Ainsi, pour augmenter la demande, il s'agit d'abord d'augmenter la capacité du système judiciaire à fonctionner dans les deux langues officielles afin d’accroître la confiance de la population d’expression française à demander aisément des services en français. Comment peut-il être efficace de sensibiliser la population francophone à un service qui, soit n'existe pas, soit est perçu comme inefficace et inéquitable ? </a:t>
            </a:r>
          </a:p>
          <a:p>
            <a:endParaRPr lang="fr-FR" sz="1000" kern="1200" dirty="0">
              <a:solidFill>
                <a:schemeClr val="tx1"/>
              </a:solidFill>
              <a:effectLst/>
              <a:latin typeface="+mn-lt"/>
              <a:ea typeface="+mn-ea"/>
              <a:cs typeface="+mn-cs"/>
            </a:endParaRPr>
          </a:p>
          <a:p>
            <a:r>
              <a:rPr lang="fr-FR" sz="1000" kern="1200" dirty="0">
                <a:effectLst/>
                <a:latin typeface="+mn-lt"/>
                <a:ea typeface="+mn-ea"/>
                <a:cs typeface="+mn-cs"/>
              </a:rPr>
              <a:t>L’offre doit précéder la demande!</a:t>
            </a:r>
          </a:p>
          <a:p>
            <a:r>
              <a:rPr lang="fr-FR" sz="1000" kern="1200" dirty="0">
                <a:effectLst/>
                <a:latin typeface="+mn-lt"/>
                <a:ea typeface="+mn-ea"/>
                <a:cs typeface="+mn-cs"/>
              </a:rPr>
              <a:t>•       C’est connu que les francophones ne demanderont pas un service qui n'existe pas ou qui est perçu comme inefficace et inéquitable.</a:t>
            </a:r>
          </a:p>
          <a:p>
            <a:r>
              <a:rPr lang="fr-FR" sz="1000" kern="1200" dirty="0">
                <a:effectLst/>
                <a:latin typeface="+mn-lt"/>
                <a:ea typeface="+mn-ea"/>
                <a:cs typeface="+mn-cs"/>
              </a:rPr>
              <a:t>•       L'offre active doit précéder la demande puisque la demande découlera normalement d'une offre plus adéquate. </a:t>
            </a:r>
          </a:p>
          <a:p>
            <a:r>
              <a:rPr lang="fr-FR" sz="1000" kern="1200" dirty="0">
                <a:effectLst/>
                <a:latin typeface="+mn-lt"/>
                <a:ea typeface="+mn-ea"/>
                <a:cs typeface="+mn-cs"/>
              </a:rPr>
              <a:t>•       Exemples dans d’autres juridictions et dans d’autres domaines (éducation, santé, autres provinces et territoires)</a:t>
            </a:r>
          </a:p>
          <a:p>
            <a:r>
              <a:rPr lang="fr-CA" sz="1000" kern="1200" dirty="0">
                <a:effectLst/>
                <a:latin typeface="+mn-lt"/>
                <a:ea typeface="+mn-ea"/>
                <a:cs typeface="+mn-cs"/>
              </a:rPr>
              <a:t> </a:t>
            </a:r>
            <a:endParaRPr lang="fr-FR" sz="1000" kern="1200" dirty="0">
              <a:effectLst/>
              <a:latin typeface="+mn-lt"/>
              <a:ea typeface="+mn-ea"/>
              <a:cs typeface="+mn-cs"/>
            </a:endParaRPr>
          </a:p>
          <a:p>
            <a:r>
              <a:rPr lang="fr-CA" sz="1000" kern="1200" dirty="0">
                <a:effectLst/>
                <a:latin typeface="+mn-lt"/>
                <a:ea typeface="+mn-ea"/>
                <a:cs typeface="+mn-cs"/>
              </a:rPr>
              <a:t>Exemples :</a:t>
            </a:r>
            <a:endParaRPr lang="fr-FR" sz="1000" kern="1200" dirty="0">
              <a:effectLst/>
              <a:latin typeface="+mn-lt"/>
              <a:ea typeface="+mn-ea"/>
              <a:cs typeface="+mn-cs"/>
            </a:endParaRPr>
          </a:p>
          <a:p>
            <a:r>
              <a:rPr lang="fr-CA" sz="1000" kern="1200" dirty="0">
                <a:effectLst/>
                <a:latin typeface="+mn-lt"/>
                <a:ea typeface="+mn-ea"/>
                <a:cs typeface="+mn-cs"/>
              </a:rPr>
              <a:t>Éducation : prolifération des écoles de langue française depuis la gestion scolaire</a:t>
            </a:r>
            <a:endParaRPr lang="fr-FR" sz="1000" kern="1200" dirty="0">
              <a:effectLst/>
              <a:latin typeface="+mn-lt"/>
              <a:ea typeface="+mn-ea"/>
              <a:cs typeface="+mn-cs"/>
            </a:endParaRPr>
          </a:p>
          <a:p>
            <a:r>
              <a:rPr lang="fr-CA" sz="1000" kern="1200" dirty="0">
                <a:effectLst/>
                <a:latin typeface="+mn-lt"/>
                <a:ea typeface="+mn-ea"/>
                <a:cs typeface="+mn-cs"/>
              </a:rPr>
              <a:t>Santé : offre active essentielle – c’est une question de sécurité du patient</a:t>
            </a:r>
            <a:endParaRPr lang="fr-FR" sz="1000" kern="1200" dirty="0">
              <a:effectLst/>
              <a:latin typeface="+mn-lt"/>
              <a:ea typeface="+mn-ea"/>
              <a:cs typeface="+mn-cs"/>
            </a:endParaRPr>
          </a:p>
          <a:p>
            <a:r>
              <a:rPr lang="fr-CA" sz="1000" kern="1200" dirty="0">
                <a:effectLst/>
                <a:latin typeface="+mn-lt"/>
                <a:ea typeface="+mn-ea"/>
                <a:cs typeface="+mn-cs"/>
              </a:rPr>
              <a:t>Hello/bonjour – sécurité dans les aéroports</a:t>
            </a:r>
            <a:endParaRPr lang="fr-FR" sz="1000" kern="1200" dirty="0">
              <a:effectLst/>
              <a:latin typeface="+mn-lt"/>
              <a:ea typeface="+mn-ea"/>
              <a:cs typeface="+mn-cs"/>
            </a:endParaRPr>
          </a:p>
          <a:p>
            <a:r>
              <a:rPr lang="fr-CA" sz="1000" kern="1200" dirty="0">
                <a:effectLst/>
                <a:latin typeface="+mn-lt"/>
                <a:ea typeface="+mn-ea"/>
                <a:cs typeface="+mn-cs"/>
              </a:rPr>
              <a:t>Postes désignés bilingues au provincial</a:t>
            </a:r>
            <a:endParaRPr lang="fr-FR" sz="1000" kern="1200" dirty="0">
              <a:effectLst/>
              <a:latin typeface="+mn-lt"/>
              <a:ea typeface="+mn-ea"/>
              <a:cs typeface="+mn-cs"/>
            </a:endParaRPr>
          </a:p>
          <a:p>
            <a:r>
              <a:rPr lang="fr-FR" sz="1000" kern="1200" dirty="0">
                <a:effectLst/>
                <a:latin typeface="+mn-lt"/>
                <a:ea typeface="+mn-ea"/>
                <a:cs typeface="+mn-cs"/>
              </a:rPr>
              <a:t>Il y a des </a:t>
            </a:r>
            <a:r>
              <a:rPr lang="fr-CA" sz="1000" kern="1200" dirty="0">
                <a:effectLst/>
                <a:latin typeface="+mn-lt"/>
                <a:ea typeface="+mn-ea"/>
                <a:cs typeface="+mn-cs"/>
              </a:rPr>
              <a:t>Centres d’information ou sites Internet sur les services disponibles en français dans les provinces et territoires, </a:t>
            </a:r>
            <a:r>
              <a:rPr lang="fr-FR" sz="1000" kern="1200" dirty="0">
                <a:effectLst/>
                <a:latin typeface="+mn-lt"/>
                <a:ea typeface="+mn-ea"/>
                <a:cs typeface="+mn-cs"/>
              </a:rPr>
              <a:t>entre autres :</a:t>
            </a:r>
          </a:p>
          <a:p>
            <a:r>
              <a:rPr lang="fr-FR" sz="1000" kern="1200" dirty="0">
                <a:effectLst/>
                <a:latin typeface="+mn-lt"/>
                <a:ea typeface="+mn-ea"/>
                <a:cs typeface="+mn-cs"/>
              </a:rPr>
              <a:t>-              Les Centres de services bilingues au Manitoba  </a:t>
            </a:r>
            <a:r>
              <a:rPr lang="fr-FR" sz="1000" kern="1200" dirty="0">
                <a:effectLst/>
                <a:latin typeface="+mn-lt"/>
                <a:ea typeface="+mn-ea"/>
                <a:cs typeface="+mn-cs"/>
                <a:hlinkClick r:id="rId4"/>
              </a:rPr>
              <a:t>http://www.csbsc.mb.ca/index.fr.html</a:t>
            </a:r>
            <a:endParaRPr lang="fr-FR" sz="1000" kern="1200" dirty="0">
              <a:effectLst/>
              <a:latin typeface="+mn-lt"/>
              <a:ea typeface="+mn-ea"/>
              <a:cs typeface="+mn-cs"/>
            </a:endParaRPr>
          </a:p>
          <a:p>
            <a:r>
              <a:rPr lang="fr-CA" sz="1000" kern="1200" dirty="0">
                <a:effectLst/>
                <a:latin typeface="+mn-lt"/>
                <a:ea typeface="+mn-ea"/>
                <a:cs typeface="+mn-cs"/>
              </a:rPr>
              <a:t>-              Les s</a:t>
            </a:r>
            <a:r>
              <a:rPr lang="fr-FR" sz="1000" kern="1200" dirty="0" err="1">
                <a:effectLst/>
                <a:latin typeface="+mn-lt"/>
                <a:ea typeface="+mn-ea"/>
                <a:cs typeface="+mn-cs"/>
              </a:rPr>
              <a:t>ites</a:t>
            </a:r>
            <a:r>
              <a:rPr lang="fr-FR" sz="1000" kern="1200" dirty="0">
                <a:effectLst/>
                <a:latin typeface="+mn-lt"/>
                <a:ea typeface="+mn-ea"/>
                <a:cs typeface="+mn-cs"/>
              </a:rPr>
              <a:t> des gouvernements du Nunavut et de l’Alberta : </a:t>
            </a:r>
            <a:r>
              <a:rPr lang="fr-CA" sz="1000" kern="1200" dirty="0">
                <a:effectLst/>
                <a:latin typeface="+mn-lt"/>
                <a:ea typeface="+mn-ea"/>
                <a:cs typeface="+mn-cs"/>
                <a:hlinkClick r:id="rId5"/>
              </a:rPr>
              <a:t>http://www.gov.nu.ca/fr</a:t>
            </a:r>
            <a:r>
              <a:rPr lang="fr-FR" sz="1000" kern="1200" dirty="0">
                <a:effectLst/>
                <a:latin typeface="+mn-lt"/>
                <a:ea typeface="+mn-ea"/>
                <a:cs typeface="+mn-cs"/>
                <a:hlinkClick r:id="rId5"/>
              </a:rPr>
              <a:t> /</a:t>
            </a:r>
            <a:r>
              <a:rPr lang="fr-CA" sz="1000" kern="1200" dirty="0">
                <a:effectLst/>
                <a:latin typeface="+mn-lt"/>
                <a:ea typeface="+mn-ea"/>
                <a:cs typeface="+mn-cs"/>
              </a:rPr>
              <a:t> </a:t>
            </a:r>
            <a:r>
              <a:rPr lang="fr-CA" sz="1000" kern="1200" dirty="0">
                <a:effectLst/>
                <a:latin typeface="+mn-lt"/>
                <a:ea typeface="+mn-ea"/>
                <a:cs typeface="+mn-cs"/>
                <a:hlinkClick r:id="rId6"/>
              </a:rPr>
              <a:t>http://www.bonjour.alberta.ca/</a:t>
            </a:r>
            <a:r>
              <a:rPr lang="fr-CA" sz="1000" b="1" kern="1200" dirty="0">
                <a:effectLst/>
                <a:latin typeface="+mn-lt"/>
                <a:ea typeface="+mn-ea"/>
                <a:cs typeface="+mn-cs"/>
              </a:rPr>
              <a:t> </a:t>
            </a:r>
            <a:endParaRPr lang="fr-FR" sz="1000" kern="1200" dirty="0">
              <a:effectLst/>
              <a:latin typeface="+mn-lt"/>
              <a:ea typeface="+mn-ea"/>
              <a:cs typeface="+mn-cs"/>
            </a:endParaRPr>
          </a:p>
          <a:p>
            <a:r>
              <a:rPr lang="fr-CA" sz="1000" kern="1200" dirty="0">
                <a:effectLst/>
                <a:latin typeface="+mn-lt"/>
                <a:ea typeface="+mn-ea"/>
                <a:cs typeface="+mn-cs"/>
              </a:rPr>
              <a:t>Comme ici nous avons le "</a:t>
            </a:r>
            <a:r>
              <a:rPr lang="fr-FR" sz="1000" kern="1200" dirty="0">
                <a:effectLst/>
                <a:latin typeface="+mn-lt"/>
                <a:ea typeface="+mn-ea"/>
                <a:cs typeface="+mn-cs"/>
              </a:rPr>
              <a:t>Centre de services aux citoyens Bonjour! du gouvernement de la Saskatchewan</a:t>
            </a:r>
            <a:r>
              <a:rPr lang="fr-FR" sz="1000" kern="1200" dirty="0">
                <a:solidFill>
                  <a:srgbClr val="FF0000"/>
                </a:solidFill>
                <a:effectLst/>
                <a:latin typeface="+mn-lt"/>
                <a:ea typeface="+mn-ea"/>
                <a:cs typeface="+mn-cs"/>
              </a:rPr>
              <a: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8E4FA5-22EB-4709-AA77-EA8D71927BAF}" type="slidenum">
              <a:rPr lang="fr-CA" altLang="fr-FR"/>
              <a:pPr eaLnBrk="1" hangingPunct="1"/>
              <a:t>13</a:t>
            </a:fld>
            <a:endParaRPr lang="fr-CA" altLang="fr-FR"/>
          </a:p>
        </p:txBody>
      </p:sp>
    </p:spTree>
    <p:extLst>
      <p:ext uri="{BB962C8B-B14F-4D97-AF65-F5344CB8AC3E}">
        <p14:creationId xmlns:p14="http://schemas.microsoft.com/office/powerpoint/2010/main" val="70972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50" b="1" dirty="0"/>
              <a:t>Question </a:t>
            </a:r>
            <a:r>
              <a:rPr lang="fr-CA" sz="1050" dirty="0"/>
              <a:t>: Pourquoi</a:t>
            </a:r>
            <a:r>
              <a:rPr lang="fr-CA" sz="1050" baseline="0" dirty="0"/>
              <a:t> demander activement un service en français c’est exercer un leadership?</a:t>
            </a:r>
            <a:endParaRPr lang="fr-CA" sz="1050" dirty="0"/>
          </a:p>
          <a:p>
            <a:endParaRPr lang="fr-CA" sz="1050" b="1" dirty="0" smtClean="0"/>
          </a:p>
          <a:p>
            <a:r>
              <a:rPr lang="fr-CA" sz="1050" b="1" dirty="0" smtClean="0"/>
              <a:t>Réponse </a:t>
            </a:r>
            <a:r>
              <a:rPr lang="fr-CA" sz="1050" dirty="0"/>
              <a:t>:</a:t>
            </a:r>
            <a:r>
              <a:rPr lang="fr-CA" sz="1050" b="1" dirty="0"/>
              <a:t> </a:t>
            </a:r>
            <a:r>
              <a:rPr lang="fr-CA" sz="1050" dirty="0"/>
              <a:t>Parce que c’est un acte qui a le pouvoir de changer les choses, de transformer la</a:t>
            </a:r>
            <a:r>
              <a:rPr lang="fr-CA" sz="1050" baseline="0" dirty="0"/>
              <a:t> réalité, </a:t>
            </a:r>
            <a:r>
              <a:rPr lang="fr-CA" sz="1050" dirty="0"/>
              <a:t>d’influencer l’évolution d’une offre passive</a:t>
            </a:r>
            <a:r>
              <a:rPr lang="fr-CA" sz="1050" baseline="0" dirty="0"/>
              <a:t> à une offre active. D’autre part, une personne francophone qui communique son point de vue quant à la qualité des services reçus exerce un leadership car elle participe à l’amélioration des services en français. Les services seront de plus en plus disponibles et de qualité pour les francophones et les collectivités d’aujourd’hui et de demain.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050" baseline="0" dirty="0"/>
          </a:p>
          <a:p>
            <a:r>
              <a:rPr lang="fr-CA" sz="1050" baseline="0" dirty="0"/>
              <a:t>Ces gestes contribuent à renforcer la légitimité du français, une langue officielle du Canada. C’est contribuer à faire rayonner la langue française et les communautés francophones en Saskatchewan et au Canada. </a:t>
            </a:r>
          </a:p>
          <a:p>
            <a:endParaRPr lang="fr-CA" sz="1050" baseline="0" dirty="0"/>
          </a:p>
          <a:p>
            <a:r>
              <a:rPr lang="fr-CA" sz="1050" baseline="0" dirty="0"/>
              <a:t>C’est pourquoi on le qualifie comme l’exercice d’un leadership communautaire qui englobe à la fois le leadership citoyen et le leadership collectif. </a:t>
            </a:r>
            <a:endParaRPr lang="fr-CA" sz="105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14</a:t>
            </a:fld>
            <a:endParaRPr lang="fr-CA" altLang="fr-FR">
              <a:solidFill>
                <a:prstClr val="black"/>
              </a:solidFill>
            </a:endParaRPr>
          </a:p>
        </p:txBody>
      </p:sp>
    </p:spTree>
    <p:extLst>
      <p:ext uri="{BB962C8B-B14F-4D97-AF65-F5344CB8AC3E}">
        <p14:creationId xmlns:p14="http://schemas.microsoft.com/office/powerpoint/2010/main" val="390238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a:t>
            </a:r>
            <a:r>
              <a:rPr lang="fr-CA" b="1" dirty="0"/>
              <a:t> </a:t>
            </a:r>
            <a:r>
              <a:rPr lang="fr-CA" dirty="0"/>
              <a:t>Qu’entend-on par leadership communautaire?</a:t>
            </a:r>
          </a:p>
          <a:p>
            <a:r>
              <a:rPr lang="fr-CA" b="1" dirty="0"/>
              <a:t>Réponse </a:t>
            </a:r>
            <a:r>
              <a:rPr lang="fr-CA" dirty="0"/>
              <a:t>: C’est d’abord le leadership personnel que doivent exercer les francophones</a:t>
            </a:r>
            <a:r>
              <a:rPr lang="fr-CA" baseline="0" dirty="0"/>
              <a:t> et francophiles</a:t>
            </a:r>
            <a:r>
              <a:rPr lang="fr-CA" dirty="0"/>
              <a:t> et le leadership </a:t>
            </a:r>
            <a:r>
              <a:rPr lang="fr-CA" dirty="0" smtClean="0"/>
              <a:t>collectif. </a:t>
            </a:r>
            <a:r>
              <a:rPr lang="fr-CA" dirty="0"/>
              <a:t>Dans les deux cas, </a:t>
            </a:r>
          </a:p>
          <a:p>
            <a:r>
              <a:rPr lang="fr-CA" dirty="0"/>
              <a:t>il</a:t>
            </a:r>
            <a:r>
              <a:rPr lang="fr-CA" baseline="0" dirty="0"/>
              <a:t> s’agit d’être :</a:t>
            </a:r>
            <a:endParaRPr lang="fr-CA" dirty="0"/>
          </a:p>
          <a:p>
            <a:pPr marL="171450" indent="-171450">
              <a:buFont typeface="Arial" panose="020B0604020202020204" pitchFamily="34" charset="0"/>
              <a:buChar char="•"/>
            </a:pPr>
            <a:r>
              <a:rPr lang="fr-CA" sz="1200" dirty="0"/>
              <a:t>Un agent de changement : engagement et motivation à améliorer la qualité de vie dans la collectivité;</a:t>
            </a:r>
          </a:p>
          <a:p>
            <a:pPr marL="171450" indent="-171450">
              <a:buFont typeface="Arial" panose="020B0604020202020204" pitchFamily="34" charset="0"/>
              <a:buChar char="•"/>
            </a:pPr>
            <a:r>
              <a:rPr lang="fr-CA" sz="1200" dirty="0"/>
              <a:t>Un modèle accessible : authentique - source d’aide et d’inspiration pour les personnes dans son entourage;</a:t>
            </a:r>
          </a:p>
          <a:p>
            <a:pPr marL="171450" indent="-171450">
              <a:buFont typeface="Arial" panose="020B0604020202020204" pitchFamily="34" charset="0"/>
              <a:buChar char="•"/>
            </a:pPr>
            <a:r>
              <a:rPr lang="fr-CA" sz="1200" dirty="0"/>
              <a:t>Éthique : promotion de l’honnêteté, la justice, l’équité, la confiance, l’ouverture, la responsabilité; </a:t>
            </a:r>
          </a:p>
          <a:p>
            <a:pPr marL="171450" indent="-171450">
              <a:buFont typeface="Arial" panose="020B0604020202020204" pitchFamily="34" charset="0"/>
              <a:buChar char="•"/>
            </a:pPr>
            <a:r>
              <a:rPr lang="fr-CA" sz="1200" dirty="0"/>
              <a:t>Inclusif : accueil et respect de la diversité dans toutes ses formes.</a:t>
            </a:r>
          </a:p>
          <a:p>
            <a:r>
              <a:rPr lang="fr-CA" sz="1200" dirty="0"/>
              <a:t>Il</a:t>
            </a:r>
            <a:r>
              <a:rPr lang="fr-CA" sz="1200" baseline="0" dirty="0"/>
              <a:t> s’agit aussi d</a:t>
            </a:r>
            <a:r>
              <a:rPr lang="fr-CA" sz="1200" dirty="0"/>
              <a:t>’avoir :</a:t>
            </a:r>
          </a:p>
          <a:p>
            <a:pPr marL="171450" indent="-171450">
              <a:buFont typeface="Arial" panose="020B0604020202020204" pitchFamily="34" charset="0"/>
              <a:buChar char="•"/>
            </a:pPr>
            <a:r>
              <a:rPr lang="fr-CA" sz="1200" dirty="0"/>
              <a:t>La</a:t>
            </a:r>
            <a:r>
              <a:rPr lang="fr-CA" sz="1200" baseline="0" dirty="0"/>
              <a:t> c</a:t>
            </a:r>
            <a:r>
              <a:rPr lang="fr-CA" sz="1200" dirty="0"/>
              <a:t>apacité d’établir des relations saines et productives;</a:t>
            </a:r>
          </a:p>
          <a:p>
            <a:pPr marL="171450" indent="-171450">
              <a:buFont typeface="Arial" panose="020B0604020202020204" pitchFamily="34" charset="0"/>
              <a:buChar char="•"/>
            </a:pPr>
            <a:r>
              <a:rPr lang="fr-CA" sz="1200" dirty="0"/>
              <a:t>La</a:t>
            </a:r>
            <a:r>
              <a:rPr lang="fr-CA" sz="1200" baseline="0" dirty="0"/>
              <a:t> c</a:t>
            </a:r>
            <a:r>
              <a:rPr lang="fr-CA" sz="1200" dirty="0"/>
              <a:t>apacité de bien travailler et de collaborer avec des personnes à l’intérieur et à l’extérieur de l’organisation;</a:t>
            </a:r>
          </a:p>
          <a:p>
            <a:pPr marL="171450" indent="-171450">
              <a:buFont typeface="Arial" panose="020B0604020202020204" pitchFamily="34" charset="0"/>
              <a:buChar char="•"/>
            </a:pPr>
            <a:r>
              <a:rPr lang="fr-CA" sz="1200" dirty="0"/>
              <a:t>La capacité de gérer</a:t>
            </a:r>
            <a:r>
              <a:rPr lang="fr-CA" sz="1200" baseline="0" dirty="0"/>
              <a:t> </a:t>
            </a:r>
            <a:r>
              <a:rPr lang="fr-CA" sz="1200" dirty="0"/>
              <a:t>la complexité.</a:t>
            </a:r>
          </a:p>
          <a:p>
            <a:r>
              <a:rPr lang="fr-CA" sz="1200" dirty="0"/>
              <a:t>Le</a:t>
            </a:r>
            <a:r>
              <a:rPr lang="fr-CA" sz="1200" baseline="0" dirty="0"/>
              <a:t> courage, l’espoir et la résilience sont des caractéristiques d’un leader communautaire.</a:t>
            </a:r>
            <a:endParaRPr lang="fr-CA" sz="1200" dirty="0"/>
          </a:p>
          <a:p>
            <a:endParaRPr lang="fr-CA" sz="12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15</a:t>
            </a:fld>
            <a:endParaRPr lang="fr-CA" altLang="fr-FR">
              <a:solidFill>
                <a:prstClr val="black"/>
              </a:solidFill>
            </a:endParaRPr>
          </a:p>
        </p:txBody>
      </p:sp>
    </p:spTree>
    <p:extLst>
      <p:ext uri="{BB962C8B-B14F-4D97-AF65-F5344CB8AC3E}">
        <p14:creationId xmlns:p14="http://schemas.microsoft.com/office/powerpoint/2010/main" val="240982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a:t>
            </a:r>
            <a:r>
              <a:rPr lang="fr-CA" b="1" dirty="0"/>
              <a:t> </a:t>
            </a:r>
            <a:r>
              <a:rPr lang="fr-CA" dirty="0"/>
              <a:t>Sur le plan personnel, comment peut-on exercer un leadership communautaire?</a:t>
            </a:r>
          </a:p>
          <a:p>
            <a:r>
              <a:rPr lang="fr-CA" b="1" dirty="0"/>
              <a:t>Réponse </a:t>
            </a:r>
            <a:r>
              <a:rPr lang="fr-CA" dirty="0"/>
              <a:t>: En cultivant ta francophonie!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a:t>Cultiver ici dans le sens de : développer, étendre, faire prospérer, entretenir, pratiquer, s’adonner, perfectionner</a:t>
            </a:r>
          </a:p>
          <a:p>
            <a:r>
              <a:rPr lang="fr-CA" sz="1200" i="1" dirty="0"/>
              <a:t>Cultiver</a:t>
            </a:r>
            <a:r>
              <a:rPr lang="fr-CA" sz="1200" i="1" baseline="0" dirty="0"/>
              <a:t> la francophonie en :</a:t>
            </a:r>
            <a:endParaRPr lang="fr-CA" sz="1200" i="1" dirty="0"/>
          </a:p>
          <a:p>
            <a:r>
              <a:rPr lang="fr-CA" sz="1200" dirty="0"/>
              <a:t>Saisissant toutes les occasions de parler et d’utiliser le français par exemple, à la maison, entre amis, etc.</a:t>
            </a:r>
          </a:p>
          <a:p>
            <a:r>
              <a:rPr lang="fr-CA" sz="1200" dirty="0"/>
              <a:t>S’affichant : « Je suis francophone »</a:t>
            </a:r>
          </a:p>
          <a:p>
            <a:r>
              <a:rPr lang="fr-CA" sz="1200" dirty="0"/>
              <a:t>Demandant les services en français</a:t>
            </a:r>
          </a:p>
          <a:p>
            <a:r>
              <a:rPr lang="fr-CA" sz="1200" dirty="0"/>
              <a:t>Utilisant les services en français </a:t>
            </a:r>
          </a:p>
          <a:p>
            <a:r>
              <a:rPr lang="fr-CA" sz="1200" dirty="0"/>
              <a:t>Pour</a:t>
            </a:r>
            <a:r>
              <a:rPr lang="fr-CA" sz="1200" baseline="0" dirty="0"/>
              <a:t> cultiver ta francophonie, il faut chercher à d</a:t>
            </a:r>
            <a:r>
              <a:rPr lang="fr-CA" sz="1200" dirty="0"/>
              <a:t>évelopper le réflexe francophone!</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16</a:t>
            </a:fld>
            <a:endParaRPr lang="fr-CA" altLang="fr-FR">
              <a:solidFill>
                <a:prstClr val="black"/>
              </a:solidFill>
            </a:endParaRPr>
          </a:p>
        </p:txBody>
      </p:sp>
    </p:spTree>
    <p:extLst>
      <p:ext uri="{BB962C8B-B14F-4D97-AF65-F5344CB8AC3E}">
        <p14:creationId xmlns:p14="http://schemas.microsoft.com/office/powerpoint/2010/main" val="382314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Sur le plan </a:t>
            </a:r>
            <a:r>
              <a:rPr lang="fr-CA" b="1" dirty="0"/>
              <a:t>personnel</a:t>
            </a:r>
            <a:r>
              <a:rPr lang="fr-CA" dirty="0"/>
              <a:t>, comment peut-on exercer un leadership communautaire?</a:t>
            </a:r>
          </a:p>
          <a:p>
            <a:r>
              <a:rPr lang="fr-CA" b="1" dirty="0"/>
              <a:t>Réponse </a:t>
            </a:r>
            <a:r>
              <a:rPr lang="fr-CA" dirty="0"/>
              <a:t>: En développant le réflexe francophone!</a:t>
            </a:r>
          </a:p>
          <a:p>
            <a:endParaRPr lang="fr-CA" dirty="0"/>
          </a:p>
          <a:p>
            <a:pPr marL="171450" lvl="0" indent="-171450">
              <a:spcBef>
                <a:spcPct val="30000"/>
              </a:spcBef>
              <a:defRPr/>
            </a:pPr>
            <a:r>
              <a:rPr lang="fr-CA" sz="1200" dirty="0"/>
              <a:t>Choisir des services professionnels francophones: médecin, massothérapeute, courtier d’assurance, avocat, optométriste, dentiste</a:t>
            </a:r>
          </a:p>
          <a:p>
            <a:pPr marL="171450" lvl="0" indent="-171450">
              <a:spcBef>
                <a:spcPct val="30000"/>
              </a:spcBef>
              <a:defRPr/>
            </a:pPr>
            <a:r>
              <a:rPr lang="fr-CA" sz="1200" dirty="0"/>
              <a:t>Choisir des entrepreneurs d’expression française : plombier, électricien, mécanicien</a:t>
            </a:r>
          </a:p>
          <a:p>
            <a:pPr marL="171450" lvl="0" indent="-171450">
              <a:spcBef>
                <a:spcPct val="30000"/>
              </a:spcBef>
              <a:defRPr/>
            </a:pPr>
            <a:r>
              <a:rPr lang="fr-CA" sz="1200" dirty="0"/>
              <a:t>Utiliser les médias francophones</a:t>
            </a:r>
          </a:p>
          <a:p>
            <a:pPr marL="171450" lvl="0" indent="-171450">
              <a:spcBef>
                <a:spcPct val="30000"/>
              </a:spcBef>
              <a:defRPr/>
            </a:pPr>
            <a:r>
              <a:rPr lang="fr-CA" sz="1200" dirty="0"/>
              <a:t>Aller à un spectacle francophone</a:t>
            </a:r>
          </a:p>
          <a:p>
            <a:pPr marL="171450" lvl="0" indent="-171450">
              <a:spcBef>
                <a:spcPct val="30000"/>
              </a:spcBef>
              <a:defRPr/>
            </a:pPr>
            <a:r>
              <a:rPr lang="fr-CA" sz="1200" dirty="0"/>
              <a:t>Naviguer sur le web en français (recherche, médias sociaux)</a:t>
            </a:r>
          </a:p>
          <a:p>
            <a:pPr marL="171450" lvl="0" indent="-171450">
              <a:spcBef>
                <a:spcPct val="30000"/>
              </a:spcBef>
              <a:defRPr/>
            </a:pPr>
            <a:r>
              <a:rPr lang="fr-CA" sz="1200" dirty="0"/>
              <a:t>Sélectionner « français » au téléphone, au guichet automatique*</a:t>
            </a:r>
          </a:p>
          <a:p>
            <a:pPr marL="171450" lvl="0" indent="-171450">
              <a:spcBef>
                <a:spcPct val="30000"/>
              </a:spcBef>
              <a:defRPr/>
            </a:pPr>
            <a:r>
              <a:rPr lang="fr-CA" sz="1200" dirty="0"/>
              <a:t>Répondre aux sondages visant à évaluer la qualité du service</a:t>
            </a:r>
          </a:p>
          <a:p>
            <a:pPr marL="171450" indent="-171450">
              <a:spcBef>
                <a:spcPct val="30000"/>
              </a:spcBef>
              <a:defRPr/>
            </a:pPr>
            <a:r>
              <a:rPr lang="fr-CA" sz="1200" dirty="0"/>
              <a:t>Demander et utiliser les documents et formulaires en français</a:t>
            </a:r>
          </a:p>
          <a:p>
            <a:pPr marL="171450" indent="-171450">
              <a:spcBef>
                <a:spcPct val="30000"/>
              </a:spcBef>
              <a:defRPr/>
            </a:pPr>
            <a:r>
              <a:rPr lang="fr-CA" sz="1200" dirty="0"/>
              <a:t>Se procurer des documents légaux en français : testament,  directive en matière de soins de santé en français</a:t>
            </a:r>
          </a:p>
          <a:p>
            <a:endParaRPr lang="fr-CA" dirty="0"/>
          </a:p>
          <a:p>
            <a:r>
              <a:rPr lang="fr-CA" dirty="0"/>
              <a:t>*Les statistiques sur le taux d’utilisation de l’option </a:t>
            </a:r>
            <a:r>
              <a:rPr lang="fr-CA" baseline="0" dirty="0"/>
              <a:t>« français » sont souvent compilées et aident à déterminer le besoin d’offrir les services dans les deux langues officielles.</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17</a:t>
            </a:fld>
            <a:endParaRPr lang="fr-CA" altLang="fr-FR">
              <a:solidFill>
                <a:prstClr val="black"/>
              </a:solidFill>
            </a:endParaRPr>
          </a:p>
        </p:txBody>
      </p:sp>
    </p:spTree>
    <p:extLst>
      <p:ext uri="{BB962C8B-B14F-4D97-AF65-F5344CB8AC3E}">
        <p14:creationId xmlns:p14="http://schemas.microsoft.com/office/powerpoint/2010/main" val="65099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a:t>
            </a:r>
            <a:r>
              <a:rPr lang="fr-CA" b="1" dirty="0"/>
              <a:t> </a:t>
            </a:r>
            <a:r>
              <a:rPr lang="fr-CA" dirty="0"/>
              <a:t>Sur le plan </a:t>
            </a:r>
            <a:r>
              <a:rPr lang="fr-CA" b="1" dirty="0"/>
              <a:t>collectif</a:t>
            </a:r>
            <a:r>
              <a:rPr lang="fr-CA" dirty="0"/>
              <a:t>, comment peut se manifester le leadership communautaire?</a:t>
            </a:r>
          </a:p>
          <a:p>
            <a:r>
              <a:rPr lang="fr-CA" b="1" dirty="0"/>
              <a:t>Réponse </a:t>
            </a:r>
            <a:r>
              <a:rPr lang="fr-CA" dirty="0"/>
              <a:t>:</a:t>
            </a:r>
          </a:p>
          <a:p>
            <a:r>
              <a:rPr lang="fr-CA" sz="1200" dirty="0"/>
              <a:t>Promouvoir la demande active de services en français – campagne.</a:t>
            </a:r>
          </a:p>
          <a:p>
            <a:r>
              <a:rPr lang="fr-CA" sz="1200" dirty="0"/>
              <a:t>Saisir toutes les occasions de promouvoir les services en français déjà disponibles </a:t>
            </a:r>
          </a:p>
          <a:p>
            <a:r>
              <a:rPr lang="fr-CA" sz="1200" dirty="0"/>
              <a:t>Augmenter la visibilité des organismes et institutions de la francophonie (affichage, médias sociaux, etc.)</a:t>
            </a:r>
          </a:p>
          <a:p>
            <a:r>
              <a:rPr lang="fr-CA" sz="1200" dirty="0"/>
              <a:t>Miser sur la collaboration pour répertorier et promouvoir les services en français.</a:t>
            </a:r>
          </a:p>
          <a:p>
            <a:r>
              <a:rPr lang="fr-CA" sz="1200" dirty="0"/>
              <a:t>Miser sur la solidarité francophone pour augmenter l’impact de l’action collective.</a:t>
            </a:r>
          </a:p>
          <a:p>
            <a:r>
              <a:rPr lang="fr-CA" sz="1200" dirty="0"/>
              <a:t>En</a:t>
            </a:r>
            <a:r>
              <a:rPr lang="fr-CA" sz="1200" baseline="0" dirty="0"/>
              <a:t> faire un objectif commun au Plan de développement global de la communauté </a:t>
            </a:r>
            <a:r>
              <a:rPr lang="fr-CA" sz="1200" baseline="0" dirty="0" err="1"/>
              <a:t>fransaskoise</a:t>
            </a:r>
            <a:r>
              <a:rPr lang="fr-CA" sz="1200" baseline="0" dirty="0"/>
              <a:t>.</a:t>
            </a:r>
            <a:endParaRPr lang="fr-CA" sz="1200" dirty="0"/>
          </a:p>
          <a:p>
            <a:r>
              <a:rPr lang="fr-CA" sz="1200" dirty="0"/>
              <a:t>Tenir des forums de dialogue communautaires pour susciter l’engagement et la mobilisation des forces vives. </a:t>
            </a:r>
          </a:p>
          <a:p>
            <a:endParaRPr lang="fr-CA" b="1"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18</a:t>
            </a:fld>
            <a:endParaRPr lang="fr-CA" altLang="fr-FR">
              <a:solidFill>
                <a:prstClr val="black"/>
              </a:solidFill>
            </a:endParaRPr>
          </a:p>
        </p:txBody>
      </p:sp>
    </p:spTree>
    <p:extLst>
      <p:ext uri="{BB962C8B-B14F-4D97-AF65-F5344CB8AC3E}">
        <p14:creationId xmlns:p14="http://schemas.microsoft.com/office/powerpoint/2010/main" val="126172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Quels résultats aurons-nous</a:t>
            </a:r>
            <a:r>
              <a:rPr lang="fr-CA" baseline="0" dirty="0"/>
              <a:t> atteint en exerçant un leadership communautaire et collaboratif?</a:t>
            </a:r>
            <a:endParaRPr lang="fr-CA" dirty="0"/>
          </a:p>
          <a:p>
            <a:r>
              <a:rPr lang="fr-CA" b="1" dirty="0"/>
              <a:t>Réponse </a:t>
            </a:r>
            <a:r>
              <a:rPr lang="fr-CA" dirty="0"/>
              <a:t>:</a:t>
            </a:r>
          </a:p>
          <a:p>
            <a:pPr eaLnBrk="1" hangingPunct="1">
              <a:defRPr/>
            </a:pPr>
            <a:r>
              <a:rPr lang="fr-CA" altLang="fr-FR" sz="1200" dirty="0"/>
              <a:t>Accès accru à des services en français de qualité</a:t>
            </a:r>
          </a:p>
          <a:p>
            <a:pPr eaLnBrk="1" hangingPunct="1">
              <a:defRPr/>
            </a:pPr>
            <a:endParaRPr lang="fr-CA" altLang="fr-FR" sz="1200" dirty="0"/>
          </a:p>
          <a:p>
            <a:pPr eaLnBrk="1" hangingPunct="1">
              <a:defRPr/>
            </a:pPr>
            <a:r>
              <a:rPr lang="fr-CA" altLang="fr-FR" sz="1200" dirty="0"/>
              <a:t>Plus grande légitimité et reconnaissance du français</a:t>
            </a:r>
          </a:p>
          <a:p>
            <a:pPr marL="0" indent="0" eaLnBrk="1" hangingPunct="1">
              <a:buNone/>
              <a:defRPr/>
            </a:pPr>
            <a:endParaRPr lang="fr-CA" altLang="fr-FR" sz="1200" dirty="0"/>
          </a:p>
          <a:p>
            <a:pPr eaLnBrk="1" hangingPunct="1">
              <a:defRPr/>
            </a:pPr>
            <a:r>
              <a:rPr lang="fr-CA" altLang="fr-FR" sz="1200" dirty="0"/>
              <a:t>Valorisation et visibilité du français en Saskatchewan</a:t>
            </a:r>
          </a:p>
          <a:p>
            <a:pPr eaLnBrk="1" hangingPunct="1">
              <a:defRPr/>
            </a:pPr>
            <a:endParaRPr lang="fr-CA" altLang="fr-FR" sz="1200" dirty="0"/>
          </a:p>
          <a:p>
            <a:pPr eaLnBrk="1" hangingPunct="1">
              <a:defRPr/>
            </a:pPr>
            <a:r>
              <a:rPr lang="fr-CA" altLang="fr-FR" sz="1200" dirty="0"/>
              <a:t>Fierté et sens d’appartenance </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19</a:t>
            </a:fld>
            <a:endParaRPr lang="fr-CA" altLang="fr-FR">
              <a:solidFill>
                <a:prstClr val="black"/>
              </a:solidFill>
            </a:endParaRPr>
          </a:p>
        </p:txBody>
      </p:sp>
    </p:spTree>
    <p:extLst>
      <p:ext uri="{BB962C8B-B14F-4D97-AF65-F5344CB8AC3E}">
        <p14:creationId xmlns:p14="http://schemas.microsoft.com/office/powerpoint/2010/main" val="220158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 Qu’est-ce que l’offre active?</a:t>
            </a:r>
          </a:p>
          <a:p>
            <a:r>
              <a:rPr lang="fr-CA" b="1" dirty="0"/>
              <a:t>Réponse </a:t>
            </a:r>
            <a:r>
              <a:rPr lang="fr-CA" dirty="0"/>
              <a:t>:</a:t>
            </a:r>
          </a:p>
          <a:p>
            <a:pPr>
              <a:buFont typeface="Arial" panose="020B0604020202020204" pitchFamily="34" charset="0"/>
              <a:buNone/>
              <a:defRPr/>
            </a:pPr>
            <a:r>
              <a:rPr lang="fr-CA" altLang="fr-FR" dirty="0"/>
              <a:t>« L’offre </a:t>
            </a:r>
            <a:r>
              <a:rPr lang="fr-CA" altLang="fr-FR" b="1" dirty="0"/>
              <a:t>active</a:t>
            </a:r>
            <a:r>
              <a:rPr lang="fr-CA" altLang="fr-FR" dirty="0"/>
              <a:t> signifie que le service en question est manifesté aux utilisateurs potentiels, que le grand public est incité à l’utiliser, se sent à l’aise de le</a:t>
            </a:r>
            <a:r>
              <a:rPr lang="fr-CA" altLang="fr-FR" baseline="0" dirty="0"/>
              <a:t> faire</a:t>
            </a:r>
            <a:r>
              <a:rPr lang="fr-CA" altLang="fr-FR" dirty="0"/>
              <a:t> et que la qualité des services est comparable à ceux qui sont offerts en anglais. » </a:t>
            </a:r>
          </a:p>
          <a:p>
            <a:pPr>
              <a:buFont typeface="Arial" panose="020B0604020202020204" pitchFamily="34" charset="0"/>
              <a:buNone/>
              <a:defRPr/>
            </a:pPr>
            <a:endParaRPr lang="fr-CA" altLang="fr-FR" dirty="0"/>
          </a:p>
          <a:p>
            <a:pPr>
              <a:buFont typeface="Arial" panose="020B0604020202020204" pitchFamily="34" charset="0"/>
              <a:buNone/>
              <a:defRPr/>
            </a:pPr>
            <a:r>
              <a:rPr lang="fr-CA" altLang="fr-FR" dirty="0"/>
              <a:t>L’offre active est généralement nécessaire en milieu linguistique minoritaire pour assurer un accès égal/équitable aux services offerts. Elle est</a:t>
            </a:r>
            <a:r>
              <a:rPr lang="fr-CA" altLang="fr-FR" baseline="0" dirty="0"/>
              <a:t> proactive versus réactive.</a:t>
            </a:r>
            <a:endParaRPr lang="fr-CA" altLang="fr-FR" dirty="0"/>
          </a:p>
          <a:p>
            <a:pPr>
              <a:defRPr/>
            </a:pPr>
            <a:endParaRPr lang="fr-CA" altLang="fr-FR" dirty="0"/>
          </a:p>
          <a:p>
            <a:pPr lvl="1">
              <a:defRPr/>
            </a:pPr>
            <a:r>
              <a:rPr lang="fr-CA" altLang="fr-FR" sz="900" dirty="0"/>
              <a:t>Politique de services en langue française du gouvernement de la </a:t>
            </a:r>
            <a:r>
              <a:rPr lang="fr-CA" altLang="fr-FR" sz="900" dirty="0" smtClean="0"/>
              <a:t>Saskatchewan.</a:t>
            </a:r>
            <a:r>
              <a:rPr lang="fr-CA" altLang="fr-FR" sz="900" baseline="0" dirty="0" smtClean="0"/>
              <a:t> </a:t>
            </a:r>
            <a:r>
              <a:rPr lang="fr-CA" altLang="fr-FR" sz="900" dirty="0" smtClean="0"/>
              <a:t>Bureau </a:t>
            </a:r>
            <a:r>
              <a:rPr lang="fr-CA" altLang="fr-FR" sz="900" dirty="0"/>
              <a:t>du secrétaire provincial de la Saskatchewan. Mai 2009.</a:t>
            </a:r>
          </a:p>
          <a:p>
            <a:endParaRPr lang="fr-CA" altLang="fr-FR" sz="16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58909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altLang="fr-FR" b="1" dirty="0"/>
              <a:t>Question </a:t>
            </a:r>
            <a:r>
              <a:rPr lang="fr-CA" altLang="fr-FR" dirty="0"/>
              <a:t>: Qu’en est-il de l’offre active de services en français dans le domaine de la justice?</a:t>
            </a:r>
          </a:p>
          <a:p>
            <a:pPr defTabSz="931774">
              <a:defRPr/>
            </a:pPr>
            <a:endParaRPr lang="fr-CA" altLang="fr-FR" b="1" dirty="0"/>
          </a:p>
          <a:p>
            <a:pPr defTabSz="931774">
              <a:defRPr/>
            </a:pPr>
            <a:r>
              <a:rPr lang="fr-CA" altLang="fr-FR" b="1" dirty="0"/>
              <a:t>Réponse </a:t>
            </a:r>
            <a:r>
              <a:rPr lang="fr-CA" altLang="fr-FR" dirty="0"/>
              <a:t>:</a:t>
            </a:r>
          </a:p>
          <a:p>
            <a:pPr defTabSz="931774">
              <a:defRPr/>
            </a:pPr>
            <a:r>
              <a:rPr lang="fr-CA" altLang="fr-FR" dirty="0"/>
              <a:t>Dans le domaine de la justice, passer à une offre active de services de qualité en français exige aussi l’exercice d’un leadership sur 4 fronts : </a:t>
            </a:r>
            <a:r>
              <a:rPr lang="fr-CA" altLang="fr-FR" b="1" dirty="0"/>
              <a:t>systémique, organisationnel, professionnel et communautaire</a:t>
            </a:r>
            <a:r>
              <a:rPr lang="fr-CA" altLang="fr-FR" b="1" baseline="0" dirty="0"/>
              <a:t> </a:t>
            </a:r>
            <a:r>
              <a:rPr lang="fr-CA" altLang="fr-FR" b="0" baseline="0" dirty="0"/>
              <a:t>et cela nécessite la collaboration de multiples partenaires. </a:t>
            </a:r>
            <a:endParaRPr lang="fr-CA" altLang="fr-FR" b="1" dirty="0"/>
          </a:p>
          <a:p>
            <a:pPr defTabSz="931774">
              <a:defRPr/>
            </a:pPr>
            <a:endParaRPr lang="fr-CA" altLang="fr-FR" b="0" dirty="0"/>
          </a:p>
          <a:p>
            <a:endParaRPr lang="fr-CA" dirty="0"/>
          </a:p>
          <a:p>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20</a:t>
            </a:fld>
            <a:endParaRPr lang="fr-CA" altLang="fr-FR">
              <a:solidFill>
                <a:prstClr val="black"/>
              </a:solidFill>
            </a:endParaRPr>
          </a:p>
        </p:txBody>
      </p:sp>
    </p:spTree>
    <p:extLst>
      <p:ext uri="{BB962C8B-B14F-4D97-AF65-F5344CB8AC3E}">
        <p14:creationId xmlns:p14="http://schemas.microsoft.com/office/powerpoint/2010/main" val="1619970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050" b="1" dirty="0"/>
              <a:t>Question </a:t>
            </a:r>
            <a:r>
              <a:rPr lang="fr-CA" sz="1050" dirty="0"/>
              <a:t>: </a:t>
            </a:r>
            <a:r>
              <a:rPr lang="fr-CA" sz="1050" b="0" dirty="0"/>
              <a:t>Quelles collaborations la </a:t>
            </a:r>
            <a:r>
              <a:rPr lang="fr-CA" sz="1050" b="1" dirty="0"/>
              <a:t>communauté</a:t>
            </a:r>
            <a:r>
              <a:rPr lang="fr-CA" sz="1050" b="0" dirty="0"/>
              <a:t> peut-elle générer pour faire progresser l’offre active de services en français dans</a:t>
            </a:r>
            <a:r>
              <a:rPr lang="fr-CA" sz="1050" b="0" baseline="0" dirty="0"/>
              <a:t> le domaine de la justice</a:t>
            </a:r>
            <a:r>
              <a:rPr lang="fr-CA" sz="1050" b="0" dirty="0"/>
              <a:t>?</a:t>
            </a:r>
          </a:p>
          <a:p>
            <a:endParaRPr lang="fr-CA" sz="1050" b="1" dirty="0" smtClean="0"/>
          </a:p>
          <a:p>
            <a:r>
              <a:rPr lang="fr-CA" sz="1050" b="1" dirty="0" smtClean="0"/>
              <a:t>Réponse </a:t>
            </a:r>
            <a:r>
              <a:rPr lang="fr-CA" sz="1050" dirty="0"/>
              <a:t>: </a:t>
            </a:r>
            <a:r>
              <a:rPr lang="fr-CA" sz="1050" b="0" dirty="0"/>
              <a:t>Les organismes de la communauté peuvent collaborer avec le système de justice en contribuant aux sondages, en précisant les besoins prioritaires des francophones, en stimulant la demande services en français.</a:t>
            </a:r>
          </a:p>
          <a:p>
            <a:endParaRPr lang="fr-CA" sz="1050" b="0" dirty="0"/>
          </a:p>
          <a:p>
            <a:r>
              <a:rPr lang="fr-CA" sz="1050" b="0" dirty="0"/>
              <a:t>Les organismes et institutions de la communauté fransaskoise peuvent également concerter leurs efforts de promotion de l’accès à la justice en français en augmentant les événements publics et ciblés qui valorisent l’accès à la justice en français. Campagnes de promotion, conférences, ateliers, contacts avec les fournisseurs, avec les juristes, etc. Enfin les organismes et institutions doivent continuer à favoriser et faciliter l’accès à la formation en français dans le domaine du droit et de la justice et promouvoir les carrières en justice.</a:t>
            </a:r>
          </a:p>
          <a:p>
            <a:endParaRPr lang="fr-CA" sz="1050" b="0" dirty="0"/>
          </a:p>
          <a:p>
            <a:r>
              <a:rPr lang="fr-CA" sz="1050" b="0" dirty="0"/>
              <a:t>Le</a:t>
            </a:r>
            <a:r>
              <a:rPr lang="fr-CA" sz="1050" b="0" baseline="0" dirty="0"/>
              <a:t> leadership communautaire des francophones et francophiles ainsi que les efforts collectifs des organismes et institutions de la communauté </a:t>
            </a:r>
            <a:r>
              <a:rPr lang="fr-CA" sz="1050" b="0" baseline="0" dirty="0" err="1"/>
              <a:t>fransaskoise</a:t>
            </a:r>
            <a:r>
              <a:rPr lang="fr-CA" sz="1050" b="0" baseline="0" dirty="0"/>
              <a:t> peuvent contribuer à ce que l’offre active </a:t>
            </a:r>
            <a:r>
              <a:rPr lang="fr-CA" sz="1050" baseline="0" dirty="0"/>
              <a:t>devienne véritablement la norme en Saskatchewan.</a:t>
            </a:r>
            <a:endParaRPr lang="fr-CA" sz="1050" dirty="0"/>
          </a:p>
          <a:p>
            <a:endParaRPr lang="fr-CA" sz="1050" b="0" dirty="0"/>
          </a:p>
          <a:p>
            <a:endParaRPr lang="fr-CA" sz="1050" b="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21</a:t>
            </a:fld>
            <a:endParaRPr lang="fr-CA" altLang="fr-FR">
              <a:solidFill>
                <a:prstClr val="black"/>
              </a:solidFill>
            </a:endParaRPr>
          </a:p>
        </p:txBody>
      </p:sp>
    </p:spTree>
    <p:extLst>
      <p:ext uri="{BB962C8B-B14F-4D97-AF65-F5344CB8AC3E}">
        <p14:creationId xmlns:p14="http://schemas.microsoft.com/office/powerpoint/2010/main" val="4327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50" b="1" dirty="0"/>
              <a:t>Question </a:t>
            </a:r>
            <a:r>
              <a:rPr lang="fr-CA" sz="1050" dirty="0"/>
              <a:t>: Sur quoi vous fondez–vous pour dire que l’offre active est la </a:t>
            </a:r>
            <a:r>
              <a:rPr lang="fr-CA" sz="1050" b="1" dirty="0"/>
              <a:t>norme</a:t>
            </a:r>
            <a:r>
              <a:rPr lang="fr-CA" sz="1050" dirty="0"/>
              <a:t> en matière de services en français en Saskatchewan?</a:t>
            </a:r>
          </a:p>
          <a:p>
            <a:r>
              <a:rPr lang="fr-CA" sz="1050" b="1" dirty="0"/>
              <a:t>Réponse :</a:t>
            </a:r>
          </a:p>
          <a:p>
            <a:pPr defTabSz="931774">
              <a:defRPr/>
            </a:pPr>
            <a:r>
              <a:rPr lang="fr-CA" sz="1050" dirty="0"/>
              <a:t>Ce n’est pas moi qui le dit mais la province elle-même dans sa </a:t>
            </a:r>
            <a:r>
              <a:rPr lang="fr-CA" altLang="fr-FR" sz="1050" dirty="0"/>
              <a:t>Politique de services en langue française du gouvernement de la Saskatchewan. Bureau du secrétaire provincial de la Saskatchewan. Mai 2009.</a:t>
            </a:r>
          </a:p>
          <a:p>
            <a:endParaRPr lang="fr-CA" sz="1050" dirty="0"/>
          </a:p>
          <a:p>
            <a:r>
              <a:rPr lang="fr-CA" sz="1050" b="1" i="1" dirty="0"/>
              <a:t>« Il importe que tous ceux</a:t>
            </a:r>
            <a:r>
              <a:rPr lang="fr-CA" sz="1050" i="1" dirty="0"/>
              <a:t> qui sont engagés dans le processus judiciaire comprennent leur obligation d’offrir des services en langue française et que tous les citoyens</a:t>
            </a:r>
            <a:r>
              <a:rPr lang="fr-CA" sz="1050" i="1" baseline="0" dirty="0"/>
              <a:t> et citoyennes </a:t>
            </a:r>
            <a:r>
              <a:rPr lang="fr-CA" sz="1050" i="1" dirty="0"/>
              <a:t>soient informés que des services judiciaires sont offerts dans les deux langues officielles. »</a:t>
            </a:r>
            <a:endParaRPr lang="fr-CA" sz="1050" dirty="0"/>
          </a:p>
          <a:p>
            <a:r>
              <a:rPr lang="fr-CA" sz="900" dirty="0">
                <a:hlinkClick r:id="rId3"/>
              </a:rPr>
              <a:t>http://www.saskinfojustice.ca/public/droits-linguistiques</a:t>
            </a:r>
            <a:r>
              <a:rPr lang="fr-CA" sz="900" dirty="0"/>
              <a:t>. 2002. Source : Association des juristes d’expression française de la Saskatchewan. Page consultée le 22 avril 2015.</a:t>
            </a: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22</a:t>
            </a:fld>
            <a:endParaRPr lang="fr-CA" altLang="fr-FR">
              <a:solidFill>
                <a:prstClr val="black"/>
              </a:solidFill>
            </a:endParaRPr>
          </a:p>
        </p:txBody>
      </p:sp>
    </p:spTree>
    <p:extLst>
      <p:ext uri="{BB962C8B-B14F-4D97-AF65-F5344CB8AC3E}">
        <p14:creationId xmlns:p14="http://schemas.microsoft.com/office/powerpoint/2010/main" val="243769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buFont typeface="Wingdings" panose="05000000000000000000" pitchFamily="2" charset="2"/>
              <a:buNone/>
              <a:defRPr/>
            </a:pPr>
            <a:endParaRPr lang="fr-CA" altLang="fr-FR" sz="2400" b="1" i="1"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23</a:t>
            </a:fld>
            <a:endParaRPr lang="fr-CA" altLang="fr-FR"/>
          </a:p>
        </p:txBody>
      </p:sp>
    </p:spTree>
    <p:extLst>
      <p:ext uri="{BB962C8B-B14F-4D97-AF65-F5344CB8AC3E}">
        <p14:creationId xmlns:p14="http://schemas.microsoft.com/office/powerpoint/2010/main" val="22611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prstClr val="black"/>
                </a:solidFill>
                <a:effectLst/>
                <a:uLnTx/>
                <a:uFillTx/>
                <a:latin typeface="+mn-lt"/>
                <a:ea typeface="+mn-ea"/>
                <a:cs typeface="+mn-cs"/>
              </a:rPr>
              <a:t>Le Centre offre de l’information et des ressources juridiques à la disposition du grand public et des professionnels.</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24</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toute question</a:t>
            </a:r>
            <a:r>
              <a:rPr lang="fr-CA" baseline="0" dirty="0"/>
              <a:t>, commentaire ou suggestion, n’hésitez pas à communiquer avec le Centre Info-Justice de l’AJEFS dont les coordonnées apparaissent à l’écran.</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25</a:t>
            </a:fld>
            <a:endParaRPr lang="fr-CA" altLang="fr-FR">
              <a:solidFill>
                <a:prstClr val="black"/>
              </a:solidFill>
            </a:endParaRPr>
          </a:p>
        </p:txBody>
      </p:sp>
    </p:spTree>
    <p:extLst>
      <p:ext uri="{BB962C8B-B14F-4D97-AF65-F5344CB8AC3E}">
        <p14:creationId xmlns:p14="http://schemas.microsoft.com/office/powerpoint/2010/main" val="71491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50" b="1" dirty="0"/>
              <a:t>Question </a:t>
            </a:r>
            <a:r>
              <a:rPr lang="fr-CA" sz="1050" dirty="0"/>
              <a:t>: Comment </a:t>
            </a:r>
            <a:r>
              <a:rPr lang="fr-CA" sz="1050" dirty="0" smtClean="0"/>
              <a:t>se manifeste une offre active de </a:t>
            </a:r>
            <a:r>
              <a:rPr lang="fr-CA" sz="1050" dirty="0"/>
              <a:t>services en français </a:t>
            </a:r>
            <a:r>
              <a:rPr lang="fr-CA" sz="1050" dirty="0" smtClean="0"/>
              <a:t>au </a:t>
            </a:r>
            <a:r>
              <a:rPr lang="fr-CA" sz="1050" dirty="0"/>
              <a:t>grand public? </a:t>
            </a:r>
          </a:p>
          <a:p>
            <a:r>
              <a:rPr lang="fr-CA" sz="1050" b="1" dirty="0"/>
              <a:t>Réponse</a:t>
            </a:r>
            <a:r>
              <a:rPr lang="fr-CA" sz="1050" dirty="0"/>
              <a:t> : </a:t>
            </a:r>
          </a:p>
          <a:p>
            <a:r>
              <a:rPr lang="fr-CA" sz="1050" dirty="0"/>
              <a:t>Pour les prestataires de services publics tels que dans</a:t>
            </a:r>
            <a:r>
              <a:rPr lang="fr-CA" sz="1050" baseline="0" dirty="0"/>
              <a:t> les services gouvernementaux </a:t>
            </a:r>
            <a:r>
              <a:rPr lang="fr-CA" sz="1050" dirty="0"/>
              <a:t>:</a:t>
            </a:r>
          </a:p>
          <a:p>
            <a:r>
              <a:rPr lang="fr-CA" sz="1050" dirty="0"/>
              <a:t>Affichage extérieur et intérieur dans les deux langues officielles</a:t>
            </a:r>
          </a:p>
          <a:p>
            <a:pPr lvl="1"/>
            <a:r>
              <a:rPr lang="fr-FR" sz="1050" dirty="0"/>
              <a:t>- Services gouvernementaux, agences gouvernementales, hôpitaux, palais de justice,  cabinets de professionnels,</a:t>
            </a:r>
            <a:endParaRPr lang="fr-CA" sz="1050" dirty="0"/>
          </a:p>
          <a:p>
            <a:r>
              <a:rPr lang="fr-CA" sz="1050" dirty="0"/>
              <a:t>Accueil dans les deux langues officielles;</a:t>
            </a:r>
          </a:p>
          <a:p>
            <a:r>
              <a:rPr lang="fr-CA" sz="1050" dirty="0"/>
              <a:t>Site web dans les deux langues officielles;</a:t>
            </a:r>
          </a:p>
          <a:p>
            <a:r>
              <a:rPr lang="fr-CA" sz="1050" dirty="0"/>
              <a:t>Personnel bilingue clairement identifié et facilement disponible;</a:t>
            </a:r>
          </a:p>
          <a:p>
            <a:r>
              <a:rPr lang="fr-CA" sz="1050" dirty="0"/>
              <a:t>Documentation dans les deux langues officielles;</a:t>
            </a:r>
          </a:p>
          <a:p>
            <a:r>
              <a:rPr lang="fr-CA" sz="1050" dirty="0"/>
              <a:t>Communications diffusées dans les deux langues officielles;</a:t>
            </a:r>
          </a:p>
          <a:p>
            <a:r>
              <a:rPr lang="fr-CA" sz="1050" dirty="0"/>
              <a:t>Avis, directives et formulaires publiés dans les deux langues officielles et facilement disponibles aux utilisateurs.</a:t>
            </a:r>
          </a:p>
          <a:p>
            <a:endParaRPr lang="fr-CA" sz="1050" dirty="0"/>
          </a:p>
          <a:p>
            <a:r>
              <a:rPr lang="fr-CA" sz="1050" dirty="0"/>
              <a:t>Pour les organismes</a:t>
            </a:r>
            <a:r>
              <a:rPr lang="fr-CA" sz="1050" baseline="0" dirty="0"/>
              <a:t> et institutions communautaires francophones :</a:t>
            </a:r>
          </a:p>
          <a:p>
            <a:r>
              <a:rPr lang="fr-CA" sz="1050" baseline="0" dirty="0"/>
              <a:t>Affichage assurant une visibilité de la francophonie et ajoutant à la légitimité du français dans l’espace public.</a:t>
            </a:r>
            <a:endParaRPr lang="fr-CA" sz="105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176559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dirty="0"/>
              <a:t>Question </a:t>
            </a:r>
            <a:r>
              <a:rPr lang="fr-CA" sz="1100" dirty="0"/>
              <a:t>: Comment peut-on encourager le grand public à utiliser les</a:t>
            </a:r>
            <a:r>
              <a:rPr lang="fr-CA" sz="1100" baseline="0" dirty="0"/>
              <a:t> </a:t>
            </a:r>
            <a:r>
              <a:rPr lang="fr-CA" sz="1100" dirty="0"/>
              <a:t>services en français?</a:t>
            </a:r>
          </a:p>
          <a:p>
            <a:r>
              <a:rPr lang="fr-CA" sz="1100" b="1" dirty="0"/>
              <a:t>Réponse </a:t>
            </a:r>
            <a:r>
              <a:rPr lang="fr-CA" sz="1100" dirty="0"/>
              <a:t>:</a:t>
            </a:r>
            <a:r>
              <a:rPr lang="fr-CA" sz="1100" b="1" dirty="0"/>
              <a:t> </a:t>
            </a:r>
          </a:p>
          <a:p>
            <a:endParaRPr lang="fr-CA" sz="1100" dirty="0"/>
          </a:p>
          <a:p>
            <a:r>
              <a:rPr lang="fr-CA" sz="1100" dirty="0"/>
              <a:t>En déployant des campagnes d’information et de conscientisation auprès des francophones et francophiles.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100" dirty="0"/>
              <a:t>En faisant des présentations dans les communautés et aux organismes/institutions regroupant les francophones et francophiles.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100" dirty="0"/>
              <a:t>En suscitant un dialogue autour de la demande active de services en français.</a:t>
            </a:r>
          </a:p>
          <a:p>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150711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a:t>
            </a:r>
            <a:r>
              <a:rPr lang="fr-CA" b="1" dirty="0"/>
              <a:t> </a:t>
            </a:r>
            <a:r>
              <a:rPr lang="fr-CA" dirty="0"/>
              <a:t>Comment peut-on s’assurer que les services en français soient de qualité comparable aux services offerts en anglais?</a:t>
            </a:r>
          </a:p>
          <a:p>
            <a:r>
              <a:rPr lang="fr-CA" b="1" dirty="0"/>
              <a:t>Réponse </a:t>
            </a:r>
            <a:r>
              <a:rPr lang="fr-CA" dirty="0"/>
              <a:t>:</a:t>
            </a:r>
          </a:p>
          <a:p>
            <a:r>
              <a:rPr lang="fr-CA" dirty="0"/>
              <a:t>Personnel bilingue</a:t>
            </a:r>
          </a:p>
          <a:p>
            <a:r>
              <a:rPr lang="fr-CA" dirty="0"/>
              <a:t>Documentation de qualité en français</a:t>
            </a:r>
          </a:p>
          <a:p>
            <a:r>
              <a:rPr lang="fr-CA" dirty="0"/>
              <a:t>Traductions de qualité</a:t>
            </a:r>
          </a:p>
          <a:p>
            <a:r>
              <a:rPr lang="fr-CA" dirty="0"/>
              <a:t>Disponibilité d’interprètes</a:t>
            </a:r>
          </a:p>
          <a:p>
            <a:r>
              <a:rPr lang="fr-CA" dirty="0"/>
              <a:t>Évaluation de la qualité</a:t>
            </a:r>
          </a:p>
          <a:p>
            <a:r>
              <a:rPr lang="fr-CA" dirty="0"/>
              <a:t>Modèles innovateurs de prestation de services – par exemple, guichet unique, clinique mobile…</a:t>
            </a:r>
          </a:p>
          <a:p>
            <a:endParaRPr lang="fr-CA" dirty="0">
              <a:solidFill>
                <a:srgbClr val="0070C0"/>
              </a:solidFill>
            </a:endParaRP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363679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z="1050" b="1" dirty="0"/>
              <a:t>Question </a:t>
            </a:r>
            <a:r>
              <a:rPr lang="fr-CA" sz="1050" dirty="0"/>
              <a:t>: Comment pourrions-nous décrire l’offre de service actuel en français dans les communautés francophones en situation minoritaire?</a:t>
            </a:r>
          </a:p>
          <a:p>
            <a:endParaRPr lang="fr-CA" sz="1050" b="1" dirty="0" smtClean="0"/>
          </a:p>
          <a:p>
            <a:r>
              <a:rPr lang="fr-CA" sz="1050" b="1" dirty="0" smtClean="0"/>
              <a:t>Réponse </a:t>
            </a:r>
            <a:r>
              <a:rPr lang="fr-CA" sz="1050" dirty="0"/>
              <a:t>:</a:t>
            </a:r>
            <a:r>
              <a:rPr lang="fr-CA" sz="1050" b="1" dirty="0"/>
              <a:t> </a:t>
            </a:r>
            <a:r>
              <a:rPr lang="fr-CA" sz="1050" b="0" dirty="0"/>
              <a:t>Dans</a:t>
            </a:r>
            <a:r>
              <a:rPr lang="fr-CA" sz="1050" b="0" baseline="0" dirty="0"/>
              <a:t> plusieurs domaines, o</a:t>
            </a:r>
            <a:r>
              <a:rPr lang="fr-CA" sz="1050" dirty="0"/>
              <a:t>n pourrait la définir comme une offre passive. </a:t>
            </a:r>
          </a:p>
          <a:p>
            <a:pPr eaLnBrk="1" hangingPunct="1">
              <a:spcBef>
                <a:spcPct val="0"/>
              </a:spcBef>
            </a:pPr>
            <a:endParaRPr lang="fr-CA" altLang="fr-FR" sz="1050" b="0" i="0" dirty="0"/>
          </a:p>
          <a:p>
            <a:pPr eaLnBrk="1" hangingPunct="1">
              <a:spcBef>
                <a:spcPct val="0"/>
              </a:spcBef>
            </a:pPr>
            <a:r>
              <a:rPr lang="fr-CA" altLang="fr-FR" sz="1050" b="0" i="0" dirty="0"/>
              <a:t>Linda Cardinal et </a:t>
            </a:r>
            <a:r>
              <a:rPr lang="fr-CA" altLang="fr-FR" sz="1050" b="0" i="0" dirty="0" err="1"/>
              <a:t>Anik</a:t>
            </a:r>
            <a:r>
              <a:rPr lang="fr-CA" altLang="fr-FR" sz="1050" b="0" i="0" dirty="0"/>
              <a:t> Sauvé de la Chaire de recherche sur la francophonie et les politiques publiques de l’Université d’Ottawa mentionnent dans leur étude: De la théorie à la pratique</a:t>
            </a:r>
            <a:r>
              <a:rPr lang="fr-CA" altLang="fr-FR" sz="1050" b="1" i="1" dirty="0"/>
              <a:t>…une offre passive peut contribuer à créer une atmosphère moins propice et moins favorable à l’exercice du droit à des SEF (services en français). En effet, même si le service au sein d’un organisme est disponible, les francophones risquent de l’ignorer s’il ne fait pas l’objet d’une promotion active et verbale ou s’ils ne se sentent pas à l’aise de le demander.</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CA" altLang="fr-FR" sz="1050" dirty="0"/>
          </a:p>
          <a:p>
            <a:pPr marL="0" marR="0" lvl="0" indent="0" algn="l" defTabSz="914400" rtl="0" eaLnBrk="1" fontAlgn="base" latinLnBrk="0" hangingPunct="1">
              <a:lnSpc>
                <a:spcPct val="100000"/>
              </a:lnSpc>
              <a:spcBef>
                <a:spcPct val="0"/>
              </a:spcBef>
              <a:spcAft>
                <a:spcPct val="0"/>
              </a:spcAft>
              <a:buClrTx/>
              <a:buSzTx/>
              <a:buFontTx/>
              <a:buNone/>
              <a:tabLst/>
              <a:defRPr/>
            </a:pPr>
            <a:r>
              <a:rPr lang="fr-CA" altLang="fr-FR" sz="1050" dirty="0"/>
              <a:t>Une offre passive consiste à attendre que le francophone</a:t>
            </a:r>
            <a:r>
              <a:rPr lang="fr-CA" altLang="fr-FR" sz="1050" baseline="0" dirty="0"/>
              <a:t> </a:t>
            </a:r>
            <a:r>
              <a:rPr lang="fr-CA" altLang="fr-FR" sz="1050" dirty="0"/>
              <a:t>exprime le besoin de recevoir des services en français. Puis, lorsqu’il en fait la demande, le francophone risque de subir des délais, des coûts supplémentaires ou, dans certains cas, peut même faire l’objet de préjudices parce qu’il a choisi d’être servi</a:t>
            </a:r>
            <a:r>
              <a:rPr lang="fr-CA" altLang="fr-FR" sz="1050" baseline="0" dirty="0"/>
              <a:t> </a:t>
            </a:r>
            <a:r>
              <a:rPr lang="fr-CA" altLang="fr-FR" sz="1050" dirty="0"/>
              <a:t>en français. Or, la</a:t>
            </a:r>
            <a:r>
              <a:rPr lang="fr-CA" altLang="fr-FR" sz="1050" baseline="0" dirty="0"/>
              <a:t> personne </a:t>
            </a:r>
            <a:r>
              <a:rPr lang="fr-CA" altLang="fr-FR" sz="1050" dirty="0"/>
              <a:t>anglophone n’a pas à demander le service pour l’obtenir. Il peut y avoir accès de manière cohérente en tout temps.</a:t>
            </a:r>
          </a:p>
          <a:p>
            <a:endParaRPr lang="fr-CA" sz="1050" dirty="0"/>
          </a:p>
          <a:p>
            <a:pPr eaLnBrk="1" hangingPunct="1">
              <a:spcBef>
                <a:spcPct val="0"/>
              </a:spcBef>
            </a:pPr>
            <a:r>
              <a:rPr lang="fr-FR" altLang="fr-FR" sz="1050" dirty="0"/>
              <a:t>En Saskatchewan, l’offre de services </a:t>
            </a:r>
            <a:r>
              <a:rPr lang="fr-CA" altLang="fr-FR" sz="1050" dirty="0"/>
              <a:t>en français (SEF) s’apparente plutôt à une « offre passive » puisque les services ne sont pas toujours disponibles, ni offerts activement en français et sont généralement fondés sur la demande</a:t>
            </a:r>
            <a:r>
              <a:rPr lang="fr-CA" altLang="fr-FR" sz="1200" dirty="0"/>
              <a:t>.  </a:t>
            </a: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2E5DAA-AB40-4EE2-BCCB-54941A003C0E}" type="slidenum">
              <a:rPr lang="fr-CA" altLang="fr-FR"/>
              <a:pPr eaLnBrk="1" hangingPunct="1"/>
              <a:t>6</a:t>
            </a:fld>
            <a:endParaRPr lang="fr-CA" altLang="fr-FR"/>
          </a:p>
        </p:txBody>
      </p:sp>
    </p:spTree>
    <p:extLst>
      <p:ext uri="{BB962C8B-B14F-4D97-AF65-F5344CB8AC3E}">
        <p14:creationId xmlns:p14="http://schemas.microsoft.com/office/powerpoint/2010/main" val="44222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t>
            </a:r>
            <a:r>
              <a:rPr lang="fr-CA" dirty="0"/>
              <a:t>:</a:t>
            </a:r>
            <a:r>
              <a:rPr lang="fr-CA" b="1" dirty="0"/>
              <a:t> </a:t>
            </a:r>
            <a:r>
              <a:rPr lang="fr-CA" dirty="0"/>
              <a:t>Donc, l’idée c’est de passer de l’offre passive à une offre active?</a:t>
            </a:r>
          </a:p>
          <a:p>
            <a:endParaRPr lang="fr-CA" b="1" dirty="0" smtClean="0"/>
          </a:p>
          <a:p>
            <a:r>
              <a:rPr lang="fr-CA" b="1" dirty="0" smtClean="0"/>
              <a:t>Réponse </a:t>
            </a:r>
            <a:r>
              <a:rPr lang="fr-CA" dirty="0"/>
              <a:t>: Oui</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C’est un changement réel qui doit être soutenu par un leadership mobilisateur et collaboratif qui est appelé à provoquer des changements de connaissances, de comportements et d’attitudes tant chez les fournisseurs de services que chez les utilisateurs.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C00000"/>
              </a:solidFill>
            </a:endParaRPr>
          </a:p>
          <a:p>
            <a:r>
              <a:rPr lang="fr-CA" sz="1200" dirty="0"/>
              <a:t>La recherche et l’expérience montrent que lorsqu’il doit demander un service en français, le francophone peut choisir parmi plusieurs options :</a:t>
            </a:r>
          </a:p>
          <a:p>
            <a:pPr marL="174708" indent="-174708">
              <a:buFont typeface="Arial" panose="020B0604020202020204" pitchFamily="34" charset="0"/>
              <a:buChar char="•"/>
            </a:pPr>
            <a:r>
              <a:rPr lang="fr-CA" sz="1200" dirty="0"/>
              <a:t>Exiger le service en français, attendre les délais qui suivront, encourir des frais supplémentaires et souvent recevoir un service de qualité inférieure.</a:t>
            </a:r>
          </a:p>
          <a:p>
            <a:pPr marL="174708" indent="-174708">
              <a:buFont typeface="Arial" panose="020B0604020202020204" pitchFamily="34" charset="0"/>
              <a:buChar char="•"/>
            </a:pPr>
            <a:r>
              <a:rPr lang="fr-CA" sz="1200" dirty="0"/>
              <a:t>Accepter de se faire servir en anglais et ainsi se passer du service auquel il a droit.</a:t>
            </a:r>
          </a:p>
          <a:p>
            <a:pPr marL="174708" indent="-174708">
              <a:buFont typeface="Arial" panose="020B0604020202020204" pitchFamily="34" charset="0"/>
              <a:buChar char="•"/>
            </a:pPr>
            <a:r>
              <a:rPr lang="fr-CA" sz="1200" dirty="0"/>
              <a:t>Se</a:t>
            </a:r>
            <a:r>
              <a:rPr lang="fr-CA" sz="1200" baseline="0" dirty="0"/>
              <a:t> laisser surprendre en se faisant répondre en français.</a:t>
            </a:r>
            <a:endParaRPr lang="fr-CA"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C00000"/>
              </a:solidFill>
            </a:endParaRP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270994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50" b="1" dirty="0"/>
              <a:t>Question </a:t>
            </a:r>
            <a:r>
              <a:rPr lang="fr-CA" sz="1050" dirty="0"/>
              <a:t>: Y </a:t>
            </a:r>
            <a:r>
              <a:rPr lang="fr-CA" sz="1050" dirty="0" err="1"/>
              <a:t>a-t-il</a:t>
            </a:r>
            <a:r>
              <a:rPr lang="fr-CA" sz="1050" dirty="0"/>
              <a:t> aussi des fondements légaux ou juridiques pour une offre active de services en français?</a:t>
            </a:r>
          </a:p>
          <a:p>
            <a:r>
              <a:rPr lang="fr-CA" sz="1050" b="1" dirty="0"/>
              <a:t>Réponse </a:t>
            </a:r>
            <a:r>
              <a:rPr lang="fr-CA" sz="1050" dirty="0"/>
              <a:t>:</a:t>
            </a:r>
          </a:p>
          <a:p>
            <a:r>
              <a:rPr lang="fr-CA" sz="1050" b="0" dirty="0"/>
              <a:t>Oui, par exemple, la </a:t>
            </a:r>
            <a:r>
              <a:rPr lang="fr-CA" sz="1050" b="0" i="1" dirty="0"/>
              <a:t>Charte</a:t>
            </a:r>
            <a:r>
              <a:rPr lang="fr-CA" sz="1050" b="0" i="1" baseline="0" dirty="0"/>
              <a:t> canadienne des droits et libertés </a:t>
            </a:r>
            <a:r>
              <a:rPr lang="fr-CA" sz="1050" b="0" baseline="0" dirty="0"/>
              <a:t>et, plus particulièrement, </a:t>
            </a:r>
            <a:r>
              <a:rPr lang="fr-CA" sz="1050" b="0" dirty="0"/>
              <a:t>la </a:t>
            </a:r>
            <a:r>
              <a:rPr lang="fr-CA" sz="1050" b="0" i="1" dirty="0"/>
              <a:t>Loi sur les langues officielles</a:t>
            </a:r>
            <a:r>
              <a:rPr lang="fr-CA" sz="1050" b="0" dirty="0"/>
              <a:t> qui</a:t>
            </a:r>
            <a:r>
              <a:rPr lang="fr-CA" sz="1050" b="0" baseline="0" dirty="0"/>
              <a:t> </a:t>
            </a:r>
            <a:r>
              <a:rPr lang="fr-CA" sz="1050" dirty="0"/>
              <a:t>a pour objet :</a:t>
            </a:r>
          </a:p>
          <a:p>
            <a:r>
              <a:rPr lang="fr-CA" sz="1050" dirty="0"/>
              <a:t>a) d’assurer le respect du français et de l’anglais à titre de langues officielles du Canada, leur égalité de statut et l’égalité de droits et privilèges quant à leur usage dans les institutions fédérales, notamment en ce qui touche les débats et travaux du Parlement, les actes législatifs et autres, l’administration de la justice, les communications avec le public et la prestation des services, ainsi que la mise en œuvre des objectifs de ces institutions.</a:t>
            </a:r>
          </a:p>
          <a:p>
            <a:r>
              <a:rPr lang="fr-CA" sz="1050" dirty="0"/>
              <a:t>b) d’appuyer le développement des minorités francophones et anglophones et, d’une façon générale, de favoriser, au sein de la société canadienne, la progression vers l’égalité de statut et d’usage du français et de l’anglais.</a:t>
            </a:r>
          </a:p>
          <a:p>
            <a:endParaRPr lang="fr-CA" sz="105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050" dirty="0"/>
              <a:t>Au Canada, il y a deux langues officielles – elles sont égales – il n’y en a pas une plus importante que l’autre.</a:t>
            </a:r>
          </a:p>
          <a:p>
            <a:endParaRPr lang="fr-CA" sz="1050" b="1" dirty="0"/>
          </a:p>
          <a:p>
            <a:pPr eaLnBrk="1" fontAlgn="auto" hangingPunct="1">
              <a:spcBef>
                <a:spcPts val="0"/>
              </a:spcBef>
              <a:spcAft>
                <a:spcPts val="0"/>
              </a:spcAft>
              <a:defRPr/>
            </a:pPr>
            <a:endParaRPr lang="fr-CA" sz="1050" dirty="0"/>
          </a:p>
          <a:p>
            <a:pPr eaLnBrk="1" fontAlgn="auto" hangingPunct="1">
              <a:spcBef>
                <a:spcPts val="0"/>
              </a:spcBef>
              <a:spcAft>
                <a:spcPts val="0"/>
              </a:spcAft>
              <a:defRPr/>
            </a:pPr>
            <a:endParaRPr lang="fr-CA" sz="105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297268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sz="1050" b="1" dirty="0"/>
              <a:t>Question </a:t>
            </a:r>
            <a:r>
              <a:rPr lang="fr-FR" sz="1050" dirty="0"/>
              <a:t>:</a:t>
            </a:r>
            <a:r>
              <a:rPr lang="fr-FR" sz="1050" b="1" dirty="0"/>
              <a:t> </a:t>
            </a:r>
            <a:r>
              <a:rPr lang="fr-FR" sz="1050" b="0" dirty="0"/>
              <a:t>l’offre active de services dans les deux langues officielles est donc une question de </a:t>
            </a:r>
            <a:r>
              <a:rPr lang="fr-FR" sz="1050" b="1" dirty="0"/>
              <a:t>droits</a:t>
            </a:r>
            <a:r>
              <a:rPr lang="fr-FR" sz="1050" b="0" dirty="0"/>
              <a:t> et </a:t>
            </a:r>
            <a:r>
              <a:rPr lang="fr-FR" sz="1050" b="1" dirty="0"/>
              <a:t>d’obligations</a:t>
            </a:r>
            <a:r>
              <a:rPr lang="fr-FR" sz="1050" b="0" dirty="0"/>
              <a:t>?</a:t>
            </a:r>
          </a:p>
          <a:p>
            <a:pPr eaLnBrk="1" fontAlgn="auto" hangingPunct="1">
              <a:spcBef>
                <a:spcPts val="0"/>
              </a:spcBef>
              <a:spcAft>
                <a:spcPts val="0"/>
              </a:spcAft>
              <a:defRPr/>
            </a:pPr>
            <a:r>
              <a:rPr lang="fr-FR" sz="1050" b="1" dirty="0"/>
              <a:t>Réponse </a:t>
            </a:r>
            <a:r>
              <a:rPr lang="fr-FR" sz="1050" b="0" dirty="0"/>
              <a:t>: Oui, mais c’est bien plus que cela. C’est aussi une question d’éthique fondamentale et d’éthique professionnelle pour les fournisseurs de services.</a:t>
            </a:r>
          </a:p>
          <a:p>
            <a:pPr eaLnBrk="1" fontAlgn="auto" hangingPunct="1">
              <a:spcBef>
                <a:spcPts val="0"/>
              </a:spcBef>
              <a:spcAft>
                <a:spcPts val="0"/>
              </a:spcAft>
              <a:defRPr/>
            </a:pPr>
            <a:endParaRPr lang="fr-FR" sz="1000" b="0" dirty="0"/>
          </a:p>
          <a:p>
            <a:pPr eaLnBrk="1" fontAlgn="auto" hangingPunct="1">
              <a:spcBef>
                <a:spcPts val="0"/>
              </a:spcBef>
              <a:spcAft>
                <a:spcPts val="0"/>
              </a:spcAft>
              <a:defRPr/>
            </a:pPr>
            <a:r>
              <a:rPr lang="fr-FR" sz="1000" b="0" dirty="0"/>
              <a:t>Par exemple, dans le domaine de la santé, l</a:t>
            </a:r>
            <a:r>
              <a:rPr lang="fr-CA" sz="1000" dirty="0"/>
              <a:t>’efficacité des soins dépend d’une communication sans obstacle entre les patients et le personnel de la santé. L’accès à des services de santé en français est important parce que la langue joue un rôle crucial en matière</a:t>
            </a:r>
            <a:r>
              <a:rPr lang="fr-CA" sz="1000" baseline="0" dirty="0"/>
              <a:t> de</a:t>
            </a:r>
            <a:r>
              <a:rPr lang="fr-CA" sz="1000" dirty="0"/>
              <a:t> santé. Cela devient même une</a:t>
            </a:r>
            <a:r>
              <a:rPr lang="fr-CA" sz="1000" baseline="0" dirty="0"/>
              <a:t> question de sécurité pour le patient. </a:t>
            </a:r>
            <a:r>
              <a:rPr lang="fr-CA" sz="1000" dirty="0"/>
              <a:t>Souvent, les francophones ont du mal à admettre qu’ils ne comprennent pas les renseignements médicaux en anglais, ce qui peut mener à un mauvais traitement ou à des malentendus dangereux.</a:t>
            </a:r>
            <a:endParaRPr lang="fr-FR" sz="1000" b="0" dirty="0"/>
          </a:p>
          <a:p>
            <a:pPr eaLnBrk="1" fontAlgn="auto" hangingPunct="1">
              <a:spcBef>
                <a:spcPts val="0"/>
              </a:spcBef>
              <a:spcAft>
                <a:spcPts val="0"/>
              </a:spcAft>
              <a:defRPr/>
            </a:pPr>
            <a:endParaRPr lang="fr-FR" sz="1000" b="0" dirty="0"/>
          </a:p>
          <a:p>
            <a:pPr eaLnBrk="1" fontAlgn="auto" hangingPunct="1">
              <a:spcBef>
                <a:spcPts val="0"/>
              </a:spcBef>
              <a:spcAft>
                <a:spcPts val="0"/>
              </a:spcAft>
              <a:defRPr/>
            </a:pPr>
            <a:r>
              <a:rPr lang="fr-FR" sz="1000" b="0" dirty="0"/>
              <a:t>En ce qui a trait aux services gouvernementaux, sans l’offre active de services dans les deux langues officielles, comment les fournisseurs de services peuvent-ils affirmer le respect de l’autre et de ses droits, comment peuvent-ils affirmer que les services sont rendus sur une base équitable et juste pour tous, comment peuvent-ils contribuer à faire disparaître les injustices systémiques? </a:t>
            </a:r>
          </a:p>
          <a:p>
            <a:endParaRPr lang="fr-CA" altLang="fr-FR" sz="1000" i="1" dirty="0"/>
          </a:p>
          <a:p>
            <a:r>
              <a:rPr lang="fr-CA" altLang="fr-FR" sz="1000" i="1" dirty="0"/>
              <a:t>« Il faut instaurer un véritable esprit de leadership et de respect en matière de droits linguistiques des individus, en qualité de citoyens et citoyennes ou de fonctionnaires fédéraux. C’est fondamentalement une question d’éthique professionnelle et de dignité.» Commissaire aux langues officielles, 2002.                      </a:t>
            </a:r>
            <a:r>
              <a:rPr lang="fr-CA" sz="1000" dirty="0"/>
              <a:t>Cadre</a:t>
            </a:r>
            <a:r>
              <a:rPr lang="fr-CA" sz="1000" baseline="0" dirty="0"/>
              <a:t> de référence - Les fondements de l’offre active, page 15</a:t>
            </a:r>
            <a:endParaRPr lang="fr-CA" sz="1100" dirty="0"/>
          </a:p>
          <a:p>
            <a:pPr eaLnBrk="1" fontAlgn="auto" hangingPunct="1">
              <a:spcBef>
                <a:spcPts val="0"/>
              </a:spcBef>
              <a:spcAft>
                <a:spcPts val="0"/>
              </a:spcAft>
              <a:defRPr/>
            </a:pPr>
            <a:endParaRPr lang="fr-CA" sz="1100" dirty="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30766E-3BA2-4F42-8D28-1081289B4210}" type="slidenum">
              <a:rPr lang="fr-CA" altLang="fr-FR"/>
              <a:pPr eaLnBrk="1" hangingPunct="1"/>
              <a:t>9</a:t>
            </a:fld>
            <a:endParaRPr lang="fr-CA" altLang="fr-FR"/>
          </a:p>
        </p:txBody>
      </p:sp>
    </p:spTree>
    <p:extLst>
      <p:ext uri="{BB962C8B-B14F-4D97-AF65-F5344CB8AC3E}">
        <p14:creationId xmlns:p14="http://schemas.microsoft.com/office/powerpoint/2010/main" val="167525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EC9013D7-97D4-476A-8B54-35201C8691D0}"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1823F0F5-5676-4D32-97AB-B36A7F9BEC2D}"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3A5CC8C-FDFE-4C7C-9189-F48C156EF8E9}"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B22B65D-EE81-4727-8410-BB08CE32EB8F}"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378231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B1F90AC7-71C0-4BE1-809A-382C937B3F9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85956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DF8ECA-4620-4A31-9FC4-DCD11C717AC6}"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154567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91FBCC2F-02EC-40F5-874C-6969BD60DBED}"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32685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B0E5418C-5330-4A6C-9E80-8D606DF5BB98}"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5882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8CA6165-902D-4C2D-81AD-09C21DDBB3CC}"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887766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C94132-6D59-47DE-A7E8-90ED5ADA59CE}"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303979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6F9F78-817E-46E1-A8F7-0EE36824D08E}"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80820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4E07495-3DBC-4153-8131-470E2073213C}"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ECDA1F-760C-4FAA-93C4-2FB45B23F9AE}"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314485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C14AAF65-4E96-422A-9ED6-448A4095ADB7}"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3169957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1925824-2B55-4A02-9FD7-25003805D42F}"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95032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0CA5E20-B6DD-4DC2-B22A-027E29EAA175}"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22855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A3B47D5-D8E4-4111-AE16-D46C812E3CDB}"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3955583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45F2DF-AFAD-462C-8B1C-4D37FDF7F65A}"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139311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8C0D33A1-6096-43EA-A0B8-DCFDB45BCE56}"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1521792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112873A0-D86E-4BEE-9438-BC2085E375A1}"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1896530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0396002-E082-460A-8B7E-420B927AAB22}"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2846031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1C5AAD-EDF6-408B-890F-5D37F77B39AC}"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100068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0BE473-B1FC-4DAE-B076-026F20AECEC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0122AB-68A2-4147-AB1A-73C4F5113B3D}"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3644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E68644-E9B6-4F1A-B719-734CB6642B8B}"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59262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ABAC2BC7-8DA5-4F17-8530-6C5A5003E9E0}"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47547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9AB59F2C-D07F-4625-9F4A-D4D911D6EF33}"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804189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173CD65-27A3-44CC-8CBE-E4EE8C20414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149342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125314F9-6247-4C01-BB06-044432924521}"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3594829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AEE2670-7670-474B-83B4-DD3CB9A56691}"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535915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88ABCDAC-92BF-4D6F-B0DB-328C8229C580}"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378705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858672B3-0C5F-4C63-8D27-3A2183BD1822}" type="datetime1">
              <a:rPr lang="fr-CA" smtClean="0">
                <a:solidFill>
                  <a:prstClr val="black">
                    <a:tint val="75000"/>
                  </a:prstClr>
                </a:solidFill>
              </a:rPr>
              <a:t>2019-02-05</a:t>
            </a:fld>
            <a:endParaRPr lang="fr-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281125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BF366D4-076B-4C25-8BFB-86841498A89E}" type="datetime1">
              <a:rPr lang="fr-CA" smtClean="0">
                <a:solidFill>
                  <a:prstClr val="black">
                    <a:tint val="75000"/>
                  </a:prstClr>
                </a:solidFill>
              </a:rPr>
              <a:t>2019-02-05</a:t>
            </a:fld>
            <a:endParaRPr lang="fr-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01724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477707D3-3EC0-4BE5-8817-21A89448BFC1}"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B95CFE-BD3C-4B60-B913-C793F04D3100}" type="datetime1">
              <a:rPr lang="fr-CA" smtClean="0">
                <a:solidFill>
                  <a:prstClr val="black">
                    <a:tint val="75000"/>
                  </a:prstClr>
                </a:solidFill>
              </a:rPr>
              <a:t>2019-02-05</a:t>
            </a:fld>
            <a:endParaRPr lang="fr-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745156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39B231-603F-4A7F-9FD9-9ED72455D660}"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10268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643254-5973-4DEA-B92D-C2A8E9826519}" type="datetime1">
              <a:rPr lang="fr-CA" smtClean="0">
                <a:solidFill>
                  <a:prstClr val="black">
                    <a:tint val="75000"/>
                  </a:prstClr>
                </a:solidFill>
              </a:rPr>
              <a:t>2019-02-05</a:t>
            </a:fld>
            <a:endParaRPr lang="fr-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2692605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01FD4E3-20C1-4590-B37F-AEC5936C95F8}"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3717005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860F309F-8EC7-4965-82C7-ED78E37D3ECA}"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3649578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00297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183642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CA"/>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67157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054626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0111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CA98746F-5149-430B-A527-1910A3C189F0}"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7287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714308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35459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CA"/>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239020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43373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11AE96F-32D3-4391-8DB3-652A39E8C23E}" type="datetimeFigureOut">
              <a:rPr lang="fr-CA" smtClean="0">
                <a:solidFill>
                  <a:prstClr val="black">
                    <a:tint val="75000"/>
                  </a:prstClr>
                </a:solidFill>
              </a:rPr>
              <a:pPr/>
              <a:t>2019-02-05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2B59633-3566-42CA-9E90-95D93B3739D6}"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7922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C5B37F4-3BDF-4330-AE5E-324A90873389}"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299F2C-C774-4063-8ACD-686138FA91E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EBA167-5DBC-44FC-8A04-CD1107371032}"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B648D0-90C7-49A1-BD5F-D015AC41EAD8}"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B75D529-4A49-4CD5-8D32-390AC25D20F0}"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4C5F90-DADC-4D5E-94D8-FDC68FA57298}"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96379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446CC8-EDAC-434F-909B-EC0E042334BE}"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641851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861320A-1A2F-43BF-914E-895E8F8A8005}" type="datetime1">
              <a:rPr lang="fr-CA" smtClean="0">
                <a:solidFill>
                  <a:prstClr val="black">
                    <a:tint val="75000"/>
                  </a:prstClr>
                </a:solidFill>
              </a:rPr>
              <a:t>2019-02-05</a:t>
            </a:fld>
            <a:endParaRPr lang="fr-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extLst>
      <p:ext uri="{BB962C8B-B14F-4D97-AF65-F5344CB8AC3E}">
        <p14:creationId xmlns:p14="http://schemas.microsoft.com/office/powerpoint/2010/main" val="1951482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11AE96F-32D3-4391-8DB3-652A39E8C23E}" type="datetimeFigureOut">
              <a:rPr lang="fr-CA" smtClean="0">
                <a:solidFill>
                  <a:prstClr val="black">
                    <a:tint val="75000"/>
                  </a:prstClr>
                </a:solidFill>
                <a:latin typeface="Calibri" panose="020F0502020204030204"/>
                <a:cs typeface="+mn-cs"/>
              </a:rPr>
              <a:pPr fontAlgn="auto">
                <a:spcBef>
                  <a:spcPts val="0"/>
                </a:spcBef>
                <a:spcAft>
                  <a:spcPts val="0"/>
                </a:spcAft>
              </a:pPr>
              <a:t>2019-02-05</a:t>
            </a:fld>
            <a:endParaRPr lang="fr-CA">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fr-CA">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2B59633-3566-42CA-9E90-95D93B3739D6}" type="slidenum">
              <a:rPr lang="fr-CA" smtClean="0">
                <a:solidFill>
                  <a:prstClr val="black">
                    <a:tint val="75000"/>
                  </a:prstClr>
                </a:solidFill>
                <a:latin typeface="Calibri" panose="020F0502020204030204"/>
                <a:cs typeface="+mn-cs"/>
              </a:rPr>
              <a:pPr fontAlgn="auto">
                <a:spcBef>
                  <a:spcPts val="0"/>
                </a:spcBef>
                <a:spcAft>
                  <a:spcPts val="0"/>
                </a:spcAft>
              </a:pPr>
              <a:t>‹N°›</a:t>
            </a:fld>
            <a:endParaRPr lang="fr-C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108848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bonjour@gov.sk.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15616" y="280459"/>
            <a:ext cx="7772400" cy="3292557"/>
          </a:xfrm>
        </p:spPr>
        <p:txBody>
          <a:bodyPr/>
          <a:lstStyle/>
          <a:p>
            <a:pPr eaLnBrk="1" hangingPunct="1"/>
            <a:r>
              <a:rPr lang="fr-CA" altLang="fr-FR" b="1" dirty="0"/>
              <a:t>L’offre et la demande actives </a:t>
            </a:r>
            <a:br>
              <a:rPr lang="fr-CA" altLang="fr-FR" b="1" dirty="0"/>
            </a:br>
            <a:r>
              <a:rPr lang="fr-CA" altLang="fr-FR" b="1" dirty="0"/>
              <a:t>de services en français</a:t>
            </a:r>
          </a:p>
        </p:txBody>
      </p:sp>
      <p:sp>
        <p:nvSpPr>
          <p:cNvPr id="3" name="Subtitle 2"/>
          <p:cNvSpPr>
            <a:spLocks noGrp="1"/>
          </p:cNvSpPr>
          <p:nvPr>
            <p:ph type="subTitle" idx="1"/>
          </p:nvPr>
        </p:nvSpPr>
        <p:spPr>
          <a:xfrm>
            <a:off x="1835697" y="3160059"/>
            <a:ext cx="6595610" cy="1925125"/>
          </a:xfrm>
        </p:spPr>
        <p:txBody>
          <a:bodyPr rtlCol="0">
            <a:normAutofit/>
          </a:bodyPr>
          <a:lstStyle/>
          <a:p>
            <a:pPr eaLnBrk="1" fontAlgn="auto" hangingPunct="1">
              <a:spcAft>
                <a:spcPts val="0"/>
              </a:spcAft>
              <a:defRPr/>
            </a:pPr>
            <a:r>
              <a:rPr lang="fr-CA" sz="3800" b="1" dirty="0">
                <a:solidFill>
                  <a:schemeClr val="tx1"/>
                </a:solidFill>
                <a:latin typeface="Cambria" panose="02040503050406030204" pitchFamily="18" charset="0"/>
              </a:rPr>
              <a:t>Le leadership communautaire</a:t>
            </a: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948" y="2493640"/>
            <a:ext cx="2646853" cy="21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39552" y="5445224"/>
            <a:ext cx="7776864" cy="1015663"/>
          </a:xfrm>
          <a:prstGeom prst="rect">
            <a:avLst/>
          </a:prstGeom>
          <a:noFill/>
        </p:spPr>
        <p:txBody>
          <a:bodyPr wrap="square" rtlCol="0">
            <a:spAutoFit/>
          </a:bodyPr>
          <a:lstStyle/>
          <a:p>
            <a:pPr algn="ctr" eaLnBrk="1" fontAlgn="auto" hangingPunct="1">
              <a:spcAft>
                <a:spcPts val="0"/>
              </a:spcAft>
              <a:defRPr/>
            </a:pPr>
            <a:r>
              <a:rPr lang="fr-CA" sz="2000" dirty="0"/>
              <a:t>Webinaire à l’intention des francophones et francophiles de la Saskatchewan, ainsi que des organismes et des institutions </a:t>
            </a:r>
            <a:r>
              <a:rPr lang="fr-CA" sz="2000" dirty="0" smtClean="0"/>
              <a:t>                      de </a:t>
            </a:r>
            <a:r>
              <a:rPr lang="fr-CA" sz="2000" dirty="0"/>
              <a:t>la communauté </a:t>
            </a:r>
            <a:r>
              <a:rPr lang="fr-CA" sz="2000" dirty="0" err="1"/>
              <a:t>fransaskoise</a:t>
            </a:r>
            <a:endParaRPr lang="fr-CA" sz="2000" dirty="0"/>
          </a:p>
        </p:txBody>
      </p:sp>
      <p:pic>
        <p:nvPicPr>
          <p:cNvPr id="6" name="Image 5"/>
          <p:cNvPicPr>
            <a:picLocks noChangeAspect="1"/>
          </p:cNvPicPr>
          <p:nvPr/>
        </p:nvPicPr>
        <p:blipFill>
          <a:blip r:embed="rId4"/>
          <a:stretch>
            <a:fillRect/>
          </a:stretch>
        </p:blipFill>
        <p:spPr>
          <a:xfrm>
            <a:off x="179512" y="0"/>
            <a:ext cx="2091109" cy="1048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57200" y="274638"/>
            <a:ext cx="8229600" cy="1138237"/>
          </a:xfrm>
        </p:spPr>
        <p:txBody>
          <a:bodyPr/>
          <a:lstStyle/>
          <a:p>
            <a:pPr algn="l"/>
            <a:r>
              <a:rPr lang="fr-CA" altLang="fr-FR" sz="3200" b="1" i="1" dirty="0"/>
              <a:t>L’offre active est une question de </a:t>
            </a:r>
            <a:r>
              <a:rPr lang="fr-CA" altLang="fr-FR" sz="3200" b="1" i="1" u="sng" dirty="0"/>
              <a:t>leadership</a:t>
            </a:r>
            <a:endParaRPr lang="fr-CA" altLang="fr-FR" sz="3200" u="sng" dirty="0"/>
          </a:p>
        </p:txBody>
      </p:sp>
      <p:pic>
        <p:nvPicPr>
          <p:cNvPr id="3" name="Image 2"/>
          <p:cNvPicPr>
            <a:picLocks noChangeAspect="1"/>
          </p:cNvPicPr>
          <p:nvPr/>
        </p:nvPicPr>
        <p:blipFill>
          <a:blip r:embed="rId3"/>
          <a:stretch>
            <a:fillRect/>
          </a:stretch>
        </p:blipFill>
        <p:spPr>
          <a:xfrm>
            <a:off x="3246140" y="1556792"/>
            <a:ext cx="5897860" cy="4982120"/>
          </a:xfrm>
          <a:prstGeom prst="rect">
            <a:avLst/>
          </a:prstGeom>
        </p:spPr>
      </p:pic>
      <p:sp>
        <p:nvSpPr>
          <p:cNvPr id="12291" name="Espace réservé du contenu 2"/>
          <p:cNvSpPr>
            <a:spLocks noGrp="1"/>
          </p:cNvSpPr>
          <p:nvPr>
            <p:ph idx="1"/>
          </p:nvPr>
        </p:nvSpPr>
        <p:spPr>
          <a:xfrm>
            <a:off x="206052" y="1195387"/>
            <a:ext cx="5014019" cy="5308600"/>
          </a:xfrm>
        </p:spPr>
        <p:txBody>
          <a:bodyPr/>
          <a:lstStyle/>
          <a:p>
            <a:pPr marL="0" indent="0">
              <a:buNone/>
            </a:pPr>
            <a:r>
              <a:rPr lang="fr-CA" altLang="fr-FR" sz="2600" dirty="0"/>
              <a:t>Passer de l’offre passive à l’offre active de services de qualité en français exige l’exercice d’un leadership sur 4 fronts :</a:t>
            </a:r>
          </a:p>
          <a:p>
            <a:endParaRPr lang="fr-CA" altLang="fr-FR" sz="1800" b="1" dirty="0"/>
          </a:p>
          <a:p>
            <a:r>
              <a:rPr lang="fr-CA" altLang="fr-FR" b="1" dirty="0"/>
              <a:t>Systémique </a:t>
            </a:r>
          </a:p>
          <a:p>
            <a:r>
              <a:rPr lang="fr-CA" altLang="fr-FR" b="1" dirty="0"/>
              <a:t>Organisationnel</a:t>
            </a:r>
          </a:p>
          <a:p>
            <a:r>
              <a:rPr lang="fr-CA" altLang="fr-FR" b="1" dirty="0"/>
              <a:t>Professionnel</a:t>
            </a:r>
          </a:p>
          <a:p>
            <a:r>
              <a:rPr lang="fr-CA" altLang="fr-FR" b="1" dirty="0"/>
              <a:t>Communautaire</a:t>
            </a:r>
            <a:endParaRPr lang="fr-CA" altLang="fr-FR"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extLst>
      <p:ext uri="{BB962C8B-B14F-4D97-AF65-F5344CB8AC3E}">
        <p14:creationId xmlns:p14="http://schemas.microsoft.com/office/powerpoint/2010/main" val="229950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eaLnBrk="1" hangingPunct="1"/>
            <a:r>
              <a:rPr lang="fr-CA" altLang="fr-FR" sz="3400" b="1" dirty="0"/>
              <a:t>L’exercice d’un leadership éthique et collaboratif à tous les niveaux</a:t>
            </a:r>
          </a:p>
        </p:txBody>
      </p:sp>
      <p:sp>
        <p:nvSpPr>
          <p:cNvPr id="17411" name="Content Placeholder 2"/>
          <p:cNvSpPr>
            <a:spLocks noGrp="1"/>
          </p:cNvSpPr>
          <p:nvPr>
            <p:ph idx="1"/>
          </p:nvPr>
        </p:nvSpPr>
        <p:spPr>
          <a:xfrm>
            <a:off x="611560" y="1628800"/>
            <a:ext cx="8229600" cy="4281488"/>
          </a:xfrm>
        </p:spPr>
        <p:txBody>
          <a:bodyPr/>
          <a:lstStyle/>
          <a:p>
            <a:pPr marL="514350" indent="-514350" eaLnBrk="1" hangingPunct="1">
              <a:buFont typeface="Calibri" panose="020F0502020204030204" pitchFamily="34" charset="0"/>
              <a:buAutoNum type="arabicPeriod"/>
            </a:pPr>
            <a:r>
              <a:rPr lang="fr-CA" altLang="fr-FR" sz="2600" dirty="0"/>
              <a:t>Créer des conditions favorables - </a:t>
            </a:r>
            <a:r>
              <a:rPr lang="fr-CA" altLang="fr-FR" sz="2600" i="1" dirty="0"/>
              <a:t>systémique</a:t>
            </a:r>
          </a:p>
          <a:p>
            <a:pPr marL="514350" indent="-514350" eaLnBrk="1" hangingPunct="1">
              <a:buFont typeface="Calibri" panose="020F0502020204030204" pitchFamily="34" charset="0"/>
              <a:buAutoNum type="arabicPeriod"/>
            </a:pPr>
            <a:r>
              <a:rPr lang="fr-CA" altLang="fr-FR" sz="2600" dirty="0"/>
              <a:t>Mettre en place les structures et les processus - </a:t>
            </a:r>
            <a:r>
              <a:rPr lang="fr-CA" altLang="fr-FR" sz="2600" i="1" dirty="0"/>
              <a:t>organisationnel</a:t>
            </a:r>
          </a:p>
          <a:p>
            <a:pPr marL="514350" indent="-514350" eaLnBrk="1" hangingPunct="1">
              <a:buFont typeface="Calibri" panose="020F0502020204030204" pitchFamily="34" charset="0"/>
              <a:buAutoNum type="arabicPeriod"/>
            </a:pPr>
            <a:r>
              <a:rPr lang="fr-CA" altLang="fr-FR" sz="2600" dirty="0"/>
              <a:t>Renforcer les capacités - </a:t>
            </a:r>
            <a:r>
              <a:rPr lang="fr-CA" altLang="fr-FR" sz="2600" i="1" dirty="0"/>
              <a:t>professionnel</a:t>
            </a:r>
          </a:p>
          <a:p>
            <a:pPr marL="514350" indent="-514350" eaLnBrk="1" hangingPunct="1">
              <a:buFont typeface="Calibri" panose="020F0502020204030204" pitchFamily="34" charset="0"/>
              <a:buAutoNum type="arabicPeriod"/>
            </a:pPr>
            <a:r>
              <a:rPr lang="fr-CA" altLang="fr-FR" sz="2600" dirty="0"/>
              <a:t>Stimuler la demande - </a:t>
            </a:r>
            <a:r>
              <a:rPr lang="fr-CA" altLang="fr-FR" sz="2600" i="1" dirty="0"/>
              <a:t>communautaire</a:t>
            </a:r>
          </a:p>
          <a:p>
            <a:pPr marL="0" indent="0" eaLnBrk="1" hangingPunct="1">
              <a:buNone/>
            </a:pPr>
            <a:endParaRPr lang="fr-CA" altLang="fr-FR" sz="2400" i="1"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15555" y="4005064"/>
            <a:ext cx="4021609"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extLst>
      <p:ext uri="{BB962C8B-B14F-4D97-AF65-F5344CB8AC3E}">
        <p14:creationId xmlns:p14="http://schemas.microsoft.com/office/powerpoint/2010/main" val="40585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4" y="0"/>
            <a:ext cx="9144000" cy="1143000"/>
          </a:xfrm>
        </p:spPr>
        <p:txBody>
          <a:bodyPr/>
          <a:lstStyle/>
          <a:p>
            <a:r>
              <a:rPr lang="fr-CA" sz="3400" b="1" dirty="0"/>
              <a:t>Une conjoncture favorable en Saskatchewan</a:t>
            </a:r>
          </a:p>
        </p:txBody>
      </p:sp>
      <p:pic>
        <p:nvPicPr>
          <p:cNvPr id="5" name="Image 4"/>
          <p:cNvPicPr>
            <a:picLocks noChangeAspect="1"/>
          </p:cNvPicPr>
          <p:nvPr/>
        </p:nvPicPr>
        <p:blipFill>
          <a:blip r:embed="rId3"/>
          <a:stretch>
            <a:fillRect/>
          </a:stretch>
        </p:blipFill>
        <p:spPr>
          <a:xfrm rot="16200000">
            <a:off x="4045632" y="1759632"/>
            <a:ext cx="1052736" cy="9144000"/>
          </a:xfrm>
          <a:prstGeom prst="rect">
            <a:avLst/>
          </a:prstGeom>
          <a:effectLst>
            <a:glow>
              <a:schemeClr val="accent1">
                <a:alpha val="0"/>
              </a:schemeClr>
            </a:glow>
          </a:effectLst>
        </p:spPr>
      </p:pic>
      <p:sp>
        <p:nvSpPr>
          <p:cNvPr id="3" name="Espace réservé du contenu 2"/>
          <p:cNvSpPr>
            <a:spLocks noGrp="1"/>
          </p:cNvSpPr>
          <p:nvPr>
            <p:ph idx="1"/>
          </p:nvPr>
        </p:nvSpPr>
        <p:spPr>
          <a:xfrm>
            <a:off x="251520" y="1124744"/>
            <a:ext cx="8712968" cy="5179714"/>
          </a:xfrm>
        </p:spPr>
        <p:txBody>
          <a:bodyPr/>
          <a:lstStyle/>
          <a:p>
            <a:r>
              <a:rPr lang="fr-CA" sz="2800" dirty="0"/>
              <a:t>Une population francophone en croissance</a:t>
            </a:r>
          </a:p>
          <a:p>
            <a:r>
              <a:rPr lang="fr-CA" sz="2800" dirty="0"/>
              <a:t>Une population générale qui appuie le bilinguisme</a:t>
            </a:r>
          </a:p>
          <a:p>
            <a:r>
              <a:rPr lang="fr-CA" sz="2800" dirty="0"/>
              <a:t>La </a:t>
            </a:r>
            <a:r>
              <a:rPr lang="fr-CA" sz="2800" i="1" dirty="0"/>
              <a:t>Loi linguistique de la Saskatchewan</a:t>
            </a:r>
          </a:p>
          <a:p>
            <a:r>
              <a:rPr lang="fr-CA" sz="2800" dirty="0"/>
              <a:t>Une Politique sur les services en français</a:t>
            </a:r>
          </a:p>
          <a:p>
            <a:r>
              <a:rPr lang="fr-CA" sz="2800" dirty="0"/>
              <a:t>Bonjour Saskatchewan </a:t>
            </a:r>
            <a:r>
              <a:rPr lang="fr-CA" sz="2800" dirty="0">
                <a:hlinkClick r:id="rId4"/>
              </a:rPr>
              <a:t>bonjour@gov.sk.ca</a:t>
            </a:r>
            <a:r>
              <a:rPr lang="fr-CA" sz="2800" dirty="0"/>
              <a:t> </a:t>
            </a:r>
          </a:p>
          <a:p>
            <a:r>
              <a:rPr lang="fr-CA" sz="2800" dirty="0"/>
              <a:t>La Direction des affaires francophones</a:t>
            </a:r>
          </a:p>
          <a:p>
            <a:r>
              <a:rPr lang="fr-CA" sz="2800" dirty="0"/>
              <a:t>Les ententes avec le gouvernement canadien sur les services en français, sur l’éducation et sur l’immigration</a:t>
            </a:r>
          </a:p>
          <a:p>
            <a:r>
              <a:rPr lang="fr-CA" sz="2800" dirty="0"/>
              <a:t>Une Politique sur les services judicaires</a:t>
            </a:r>
          </a:p>
          <a:p>
            <a:endParaRPr lang="fr-CA" sz="2800" dirty="0"/>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12</a:t>
            </a:fld>
            <a:endParaRPr lang="fr-CA" altLang="fr-FR" dirty="0"/>
          </a:p>
        </p:txBody>
      </p:sp>
    </p:spTree>
    <p:extLst>
      <p:ext uri="{BB962C8B-B14F-4D97-AF65-F5344CB8AC3E}">
        <p14:creationId xmlns:p14="http://schemas.microsoft.com/office/powerpoint/2010/main" val="168070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a:solidFill>
            <a:schemeClr val="accent6">
              <a:lumMod val="20000"/>
              <a:lumOff val="80000"/>
            </a:schemeClr>
          </a:solidFill>
        </p:spPr>
        <p:txBody>
          <a:bodyPr/>
          <a:lstStyle/>
          <a:p>
            <a:pPr>
              <a:defRPr/>
            </a:pPr>
            <a:r>
              <a:rPr lang="fr-CA" sz="3600" b="1" dirty="0"/>
              <a:t>L’offre doit précéder la demande!</a:t>
            </a:r>
          </a:p>
        </p:txBody>
      </p:sp>
      <p:sp>
        <p:nvSpPr>
          <p:cNvPr id="3" name="Espace réservé du contenu 2"/>
          <p:cNvSpPr>
            <a:spLocks noGrp="1"/>
          </p:cNvSpPr>
          <p:nvPr>
            <p:ph idx="1"/>
          </p:nvPr>
        </p:nvSpPr>
        <p:spPr>
          <a:xfrm>
            <a:off x="457200" y="1600200"/>
            <a:ext cx="6346825" cy="4852988"/>
          </a:xfrm>
          <a:solidFill>
            <a:schemeClr val="accent6">
              <a:lumMod val="20000"/>
              <a:lumOff val="80000"/>
            </a:schemeClr>
          </a:solidFill>
        </p:spPr>
        <p:txBody>
          <a:bodyPr/>
          <a:lstStyle/>
          <a:p>
            <a:pPr>
              <a:defRPr/>
            </a:pPr>
            <a:r>
              <a:rPr lang="fr-FR" sz="2400" dirty="0"/>
              <a:t>C’est connu que les francophones ne demanderont pas un service qui n'existe pas ou qui est perçu comme inefficace et inéquitable</a:t>
            </a:r>
          </a:p>
          <a:p>
            <a:pPr>
              <a:defRPr/>
            </a:pPr>
            <a:endParaRPr lang="fr-FR" sz="2400" dirty="0"/>
          </a:p>
          <a:p>
            <a:pPr>
              <a:defRPr/>
            </a:pPr>
            <a:r>
              <a:rPr lang="fr-FR" sz="2400" dirty="0"/>
              <a:t>L'offre active doit précéder la demande puisque la demande découlera normalement d'une offre plus adéquate </a:t>
            </a:r>
          </a:p>
          <a:p>
            <a:pPr>
              <a:defRPr/>
            </a:pPr>
            <a:endParaRPr lang="fr-FR" sz="2400" dirty="0"/>
          </a:p>
          <a:p>
            <a:pPr>
              <a:defRPr/>
            </a:pPr>
            <a:r>
              <a:rPr lang="fr-FR" sz="2400" dirty="0"/>
              <a:t>Exemples dans d’autres juridictions et dans d’autres domaines                                                    (santé, éducation, services fédéraux…)</a:t>
            </a:r>
          </a:p>
          <a:p>
            <a:pPr>
              <a:defRPr/>
            </a:pPr>
            <a:endParaRPr lang="fr-CA" sz="2800" dirty="0"/>
          </a:p>
          <a:p>
            <a:pPr>
              <a:defRPr/>
            </a:pPr>
            <a:endParaRPr lang="fr-CA" sz="2800" dirty="0"/>
          </a:p>
        </p:txBody>
      </p:sp>
      <p:pic>
        <p:nvPicPr>
          <p:cNvPr id="6" name="Image 5"/>
          <p:cNvPicPr>
            <a:picLocks noChangeAspect="1"/>
          </p:cNvPicPr>
          <p:nvPr/>
        </p:nvPicPr>
        <p:blipFill>
          <a:blip r:embed="rId3" cstate="print">
            <a:duotone>
              <a:schemeClr val="accent6">
                <a:shade val="45000"/>
                <a:satMod val="135000"/>
              </a:schemeClr>
              <a:prstClr val="white"/>
            </a:duotone>
            <a:extLst/>
          </a:blip>
          <a:stretch>
            <a:fillRect/>
          </a:stretch>
        </p:blipFill>
        <p:spPr>
          <a:xfrm>
            <a:off x="6839710" y="2852936"/>
            <a:ext cx="2286000" cy="2857500"/>
          </a:xfrm>
          <a:prstGeom prst="rect">
            <a:avLst/>
          </a:prstGeom>
          <a:solidFill>
            <a:schemeClr val="accent6">
              <a:lumMod val="20000"/>
              <a:lumOff val="80000"/>
            </a:schemeClr>
          </a:solidFill>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algn="l" eaLnBrk="1" hangingPunct="1"/>
            <a:r>
              <a:rPr lang="fr-CA" altLang="fr-FR" sz="2900" b="1" dirty="0"/>
              <a:t>La « demande active » est une question de </a:t>
            </a:r>
            <a:r>
              <a:rPr lang="fr-CA" altLang="fr-FR" sz="2900" b="1" u="sng" dirty="0"/>
              <a:t>leadership</a:t>
            </a:r>
            <a:r>
              <a:rPr lang="fr-CA" altLang="fr-FR" sz="2900" b="1" dirty="0"/>
              <a:t>!</a:t>
            </a:r>
          </a:p>
        </p:txBody>
      </p:sp>
      <p:pic>
        <p:nvPicPr>
          <p:cNvPr id="4" name="Image 3"/>
          <p:cNvPicPr>
            <a:picLocks noChangeAspect="1"/>
          </p:cNvPicPr>
          <p:nvPr/>
        </p:nvPicPr>
        <p:blipFill>
          <a:blip r:embed="rId3"/>
          <a:stretch>
            <a:fillRect/>
          </a:stretch>
        </p:blipFill>
        <p:spPr>
          <a:xfrm rot="16200000">
            <a:off x="4080520" y="1796752"/>
            <a:ext cx="954782" cy="9115822"/>
          </a:xfrm>
          <a:prstGeom prst="rect">
            <a:avLst/>
          </a:prstGeom>
        </p:spPr>
      </p:pic>
      <p:sp>
        <p:nvSpPr>
          <p:cNvPr id="17411" name="Content Placeholder 2"/>
          <p:cNvSpPr>
            <a:spLocks noGrp="1"/>
          </p:cNvSpPr>
          <p:nvPr>
            <p:ph idx="1"/>
          </p:nvPr>
        </p:nvSpPr>
        <p:spPr>
          <a:xfrm>
            <a:off x="179387" y="1268760"/>
            <a:ext cx="8785226" cy="5040560"/>
          </a:xfrm>
        </p:spPr>
        <p:txBody>
          <a:bodyPr/>
          <a:lstStyle/>
          <a:p>
            <a:pPr marL="514350" indent="-514350" eaLnBrk="1" hangingPunct="1">
              <a:buFont typeface="Calibri" panose="020F0502020204030204" pitchFamily="34" charset="0"/>
              <a:buAutoNum type="arabicPeriod"/>
            </a:pPr>
            <a:r>
              <a:rPr lang="fr-CA" sz="2600" dirty="0"/>
              <a:t>L’évolution des communautés francophones comporte une longue histoire de revendication pour faire reconnaître leurs droits linguistiques et leur légitimité</a:t>
            </a:r>
          </a:p>
          <a:p>
            <a:pPr marL="514350" indent="-514350" eaLnBrk="1" hangingPunct="1">
              <a:buFont typeface="Calibri" panose="020F0502020204030204" pitchFamily="34" charset="0"/>
              <a:buAutoNum type="arabicPeriod"/>
            </a:pPr>
            <a:r>
              <a:rPr lang="fr-CA" sz="2600" dirty="0"/>
              <a:t>En raison de ceci, la demande de services en français est souvent perçue comme une dynamique de confrontation, d’obligation ou d’accommodement aux yeux de la personne qui en fait la demande</a:t>
            </a:r>
          </a:p>
          <a:p>
            <a:pPr marL="514350" indent="-514350" eaLnBrk="1" hangingPunct="1">
              <a:buFont typeface="Calibri" panose="020F0502020204030204" pitchFamily="34" charset="0"/>
              <a:buAutoNum type="arabicPeriod"/>
            </a:pPr>
            <a:r>
              <a:rPr lang="fr-CA" sz="2600" dirty="0"/>
              <a:t>Aujourd’hui, il importe d’adopter une nouvelle perspective, une nouvelle façon de voir…</a:t>
            </a:r>
          </a:p>
          <a:p>
            <a:pPr marL="514350" indent="-514350" eaLnBrk="1" hangingPunct="1">
              <a:buFont typeface="Calibri" panose="020F0502020204030204" pitchFamily="34" charset="0"/>
              <a:buAutoNum type="arabicPeriod"/>
            </a:pPr>
            <a:endParaRPr lang="fr-CA" sz="900" dirty="0"/>
          </a:p>
          <a:p>
            <a:pPr marL="0" indent="0" algn="ctr" eaLnBrk="1" hangingPunct="1">
              <a:buNone/>
            </a:pPr>
            <a:r>
              <a:rPr lang="fr-CA" sz="3000" b="1" dirty="0">
                <a:solidFill>
                  <a:schemeClr val="accent6">
                    <a:lumMod val="50000"/>
                  </a:schemeClr>
                </a:solidFill>
              </a:rPr>
              <a:t>Lorsqu’une personne demande un service en français, il s’agit d’un acte de leadership. </a:t>
            </a:r>
          </a:p>
          <a:p>
            <a:pPr marL="514350" indent="-514350" eaLnBrk="1" hangingPunct="1">
              <a:buFont typeface="Calibri" panose="020F0502020204030204" pitchFamily="34" charset="0"/>
              <a:buAutoNum type="arabicPeriod"/>
            </a:pPr>
            <a:endParaRPr lang="fr-CA" altLang="fr-FR" sz="2400" i="1" dirty="0"/>
          </a:p>
          <a:p>
            <a:pPr marL="0" indent="0" eaLnBrk="1" hangingPunct="1">
              <a:buNone/>
            </a:pPr>
            <a:endParaRPr lang="fr-CA" altLang="fr-FR" sz="2400" i="1"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14</a:t>
            </a:fld>
            <a:endParaRPr lang="fr-CA" altLang="fr-FR"/>
          </a:p>
        </p:txBody>
      </p:sp>
    </p:spTree>
    <p:extLst>
      <p:ext uri="{BB962C8B-B14F-4D97-AF65-F5344CB8AC3E}">
        <p14:creationId xmlns:p14="http://schemas.microsoft.com/office/powerpoint/2010/main" val="24713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331640" y="999935"/>
            <a:ext cx="6264696" cy="485775"/>
          </a:xfrm>
          <a:prstGeom prst="rect">
            <a:avLst/>
          </a:prstGeom>
        </p:spPr>
      </p:pic>
      <p:sp>
        <p:nvSpPr>
          <p:cNvPr id="2" name="Titre 1"/>
          <p:cNvSpPr>
            <a:spLocks noGrp="1"/>
          </p:cNvSpPr>
          <p:nvPr>
            <p:ph type="title"/>
          </p:nvPr>
        </p:nvSpPr>
        <p:spPr>
          <a:xfrm>
            <a:off x="457200" y="59606"/>
            <a:ext cx="8229600" cy="1143000"/>
          </a:xfrm>
        </p:spPr>
        <p:txBody>
          <a:bodyPr/>
          <a:lstStyle/>
          <a:p>
            <a:r>
              <a:rPr lang="fr-CA" sz="3200" b="1" dirty="0"/>
              <a:t>Le leadership communautaire : une définition</a:t>
            </a:r>
          </a:p>
        </p:txBody>
      </p:sp>
      <p:sp>
        <p:nvSpPr>
          <p:cNvPr id="3" name="Espace réservé du contenu 2"/>
          <p:cNvSpPr>
            <a:spLocks noGrp="1"/>
          </p:cNvSpPr>
          <p:nvPr>
            <p:ph idx="1"/>
          </p:nvPr>
        </p:nvSpPr>
        <p:spPr>
          <a:xfrm>
            <a:off x="228600" y="1485710"/>
            <a:ext cx="8686800" cy="5328592"/>
          </a:xfrm>
        </p:spPr>
        <p:txBody>
          <a:bodyPr/>
          <a:lstStyle/>
          <a:p>
            <a:r>
              <a:rPr lang="fr-CA" sz="2400" dirty="0"/>
              <a:t>Agent de changement : engagement et motivation à améliorer la qualité de vie dans la collectivité</a:t>
            </a:r>
          </a:p>
          <a:p>
            <a:r>
              <a:rPr lang="fr-CA" sz="2400" dirty="0"/>
              <a:t>Modèle accessible : authentique - source d’aide et d’inspiration pour les personnes dans son entourage</a:t>
            </a:r>
          </a:p>
          <a:p>
            <a:r>
              <a:rPr lang="fr-CA" sz="2400" dirty="0"/>
              <a:t>Éthique : promotion de l’honnêteté, la justice, l’équité, la confiance, l’ouverture, la responsabilité</a:t>
            </a:r>
          </a:p>
          <a:p>
            <a:r>
              <a:rPr lang="fr-CA" sz="2400" dirty="0"/>
              <a:t>Inclusif : accueil et respect de la diversité dans toutes ses formes</a:t>
            </a:r>
          </a:p>
          <a:p>
            <a:r>
              <a:rPr lang="fr-CA" sz="2400" dirty="0"/>
              <a:t>Capacité d’établir des relations saines et productives</a:t>
            </a:r>
          </a:p>
          <a:p>
            <a:r>
              <a:rPr lang="fr-CA" sz="2400" dirty="0"/>
              <a:t>Capacité de bien travailler et de collaborer avec des personnes à l’intérieur et à l’extérieur de l’organisation</a:t>
            </a:r>
          </a:p>
          <a:p>
            <a:r>
              <a:rPr lang="fr-CA" sz="2400" dirty="0"/>
              <a:t>Gestion de la complexité</a:t>
            </a:r>
          </a:p>
          <a:p>
            <a:r>
              <a:rPr lang="fr-CA" sz="2400" dirty="0"/>
              <a:t>Courage, espoir et résilience</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15</a:t>
            </a:fld>
            <a:endParaRPr lang="fr-CA" altLang="fr-FR"/>
          </a:p>
        </p:txBody>
      </p:sp>
    </p:spTree>
    <p:extLst>
      <p:ext uri="{BB962C8B-B14F-4D97-AF65-F5344CB8AC3E}">
        <p14:creationId xmlns:p14="http://schemas.microsoft.com/office/powerpoint/2010/main" val="225493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rot="16200000">
            <a:off x="3901616" y="1615616"/>
            <a:ext cx="1340768" cy="9144000"/>
          </a:xfrm>
          <a:prstGeom prst="rect">
            <a:avLst/>
          </a:prstGeom>
          <a:effectLst>
            <a:glow>
              <a:schemeClr val="accent1">
                <a:alpha val="0"/>
              </a:schemeClr>
            </a:glow>
          </a:effectLst>
        </p:spPr>
      </p:pic>
      <p:sp>
        <p:nvSpPr>
          <p:cNvPr id="2" name="Titre 1"/>
          <p:cNvSpPr>
            <a:spLocks noGrp="1"/>
          </p:cNvSpPr>
          <p:nvPr>
            <p:ph type="title"/>
          </p:nvPr>
        </p:nvSpPr>
        <p:spPr>
          <a:xfrm>
            <a:off x="457200" y="284477"/>
            <a:ext cx="8229600" cy="1143000"/>
          </a:xfrm>
        </p:spPr>
        <p:txBody>
          <a:bodyPr/>
          <a:lstStyle/>
          <a:p>
            <a:r>
              <a:rPr lang="fr-CA" sz="3000" b="1" dirty="0"/>
              <a:t>Le leadership communautaire : comment peut-il  se manifester sur le plan personnel?</a:t>
            </a:r>
          </a:p>
        </p:txBody>
      </p:sp>
      <p:sp>
        <p:nvSpPr>
          <p:cNvPr id="3" name="Espace réservé du contenu 2"/>
          <p:cNvSpPr>
            <a:spLocks noGrp="1"/>
          </p:cNvSpPr>
          <p:nvPr>
            <p:ph idx="1"/>
          </p:nvPr>
        </p:nvSpPr>
        <p:spPr>
          <a:xfrm>
            <a:off x="251520" y="1576744"/>
            <a:ext cx="8208912" cy="5241883"/>
          </a:xfrm>
        </p:spPr>
        <p:txBody>
          <a:bodyPr>
            <a:normAutofit/>
          </a:bodyPr>
          <a:lstStyle/>
          <a:p>
            <a:pPr marL="0" indent="0">
              <a:buNone/>
            </a:pPr>
            <a:r>
              <a:rPr lang="fr-CA" sz="2800" b="1" dirty="0">
                <a:effectLst>
                  <a:outerShdw blurRad="38100" dist="38100" dir="2700000" algn="tl">
                    <a:srgbClr val="000000">
                      <a:alpha val="43137"/>
                    </a:srgbClr>
                  </a:outerShdw>
                </a:effectLst>
                <a:latin typeface="Bradley Hand ITC" panose="03070402050302030203" pitchFamily="66" charset="0"/>
              </a:rPr>
              <a:t>*Cultive ta francophonie!</a:t>
            </a:r>
          </a:p>
          <a:p>
            <a:r>
              <a:rPr lang="fr-CA" sz="2600" dirty="0"/>
              <a:t>Saisir toutes les occasions de parler et d’utiliser le français par exemple, à la maison, entre amis, etc.</a:t>
            </a:r>
          </a:p>
          <a:p>
            <a:r>
              <a:rPr lang="fr-CA" sz="2600" dirty="0"/>
              <a:t>S’afficher : « Je suis francophone »</a:t>
            </a:r>
          </a:p>
          <a:p>
            <a:r>
              <a:rPr lang="fr-CA" sz="2600" dirty="0"/>
              <a:t>Demander les services en français</a:t>
            </a:r>
          </a:p>
          <a:p>
            <a:r>
              <a:rPr lang="fr-CA" sz="2600" dirty="0"/>
              <a:t>Utiliser les services en français </a:t>
            </a:r>
          </a:p>
          <a:p>
            <a:r>
              <a:rPr lang="fr-CA" sz="2600" dirty="0"/>
              <a:t>Développer le réflexe francophone…</a:t>
            </a:r>
          </a:p>
          <a:p>
            <a:endParaRPr lang="fr-CA" sz="2600" dirty="0"/>
          </a:p>
          <a:p>
            <a:pPr marL="0" indent="0">
              <a:buNone/>
            </a:pPr>
            <a:r>
              <a:rPr lang="fr-CA" sz="2600" dirty="0"/>
              <a:t>*  Cultiver veut dire : développer, étendre, faire prospérer,    	entretenir, pratiquer, s’adonner, perfectionner</a:t>
            </a:r>
          </a:p>
          <a:p>
            <a:endParaRPr lang="fr-CA" sz="2400" b="1"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936" y="3082651"/>
            <a:ext cx="2955272" cy="1656184"/>
          </a:xfrm>
          <a:prstGeom prst="rect">
            <a:avLst/>
          </a:prstGeom>
          <a:ln>
            <a:noFill/>
          </a:ln>
          <a:effectLst>
            <a:outerShdw blurRad="190500" algn="tl" rotWithShape="0">
              <a:srgbClr val="000000">
                <a:alpha val="70000"/>
              </a:srgbClr>
            </a:outerShdw>
          </a:effectLst>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16</a:t>
            </a:fld>
            <a:endParaRPr lang="fr-CA" altLang="fr-FR"/>
          </a:p>
        </p:txBody>
      </p:sp>
    </p:spTree>
    <p:extLst>
      <p:ext uri="{BB962C8B-B14F-4D97-AF65-F5344CB8AC3E}">
        <p14:creationId xmlns:p14="http://schemas.microsoft.com/office/powerpoint/2010/main" val="359994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rot="16200000">
            <a:off x="4008140" y="1725116"/>
            <a:ext cx="1135410" cy="9151690"/>
          </a:xfrm>
          <a:prstGeom prst="rect">
            <a:avLst/>
          </a:prstGeom>
        </p:spPr>
      </p:pic>
      <p:sp>
        <p:nvSpPr>
          <p:cNvPr id="2" name="Titre 1"/>
          <p:cNvSpPr>
            <a:spLocks noGrp="1"/>
          </p:cNvSpPr>
          <p:nvPr>
            <p:ph type="title"/>
          </p:nvPr>
        </p:nvSpPr>
        <p:spPr>
          <a:xfrm>
            <a:off x="257265" y="-90264"/>
            <a:ext cx="8712968" cy="1143000"/>
          </a:xfrm>
        </p:spPr>
        <p:txBody>
          <a:bodyPr/>
          <a:lstStyle/>
          <a:p>
            <a:r>
              <a:rPr lang="fr-CA" sz="3200" b="1" dirty="0"/>
              <a:t>Développer le réflexe francophone!</a:t>
            </a:r>
          </a:p>
        </p:txBody>
      </p:sp>
      <p:sp>
        <p:nvSpPr>
          <p:cNvPr id="3" name="Espace réservé du contenu 2"/>
          <p:cNvSpPr>
            <a:spLocks noGrp="1"/>
          </p:cNvSpPr>
          <p:nvPr>
            <p:ph idx="1"/>
          </p:nvPr>
        </p:nvSpPr>
        <p:spPr>
          <a:xfrm>
            <a:off x="202739" y="845890"/>
            <a:ext cx="8970233" cy="5391422"/>
          </a:xfrm>
        </p:spPr>
        <p:txBody>
          <a:bodyPr>
            <a:normAutofit/>
          </a:bodyPr>
          <a:lstStyle/>
          <a:p>
            <a:pPr marL="171450" lvl="0" indent="-171450">
              <a:spcBef>
                <a:spcPct val="30000"/>
              </a:spcBef>
              <a:defRPr/>
            </a:pPr>
            <a:r>
              <a:rPr lang="fr-CA" sz="2200" dirty="0"/>
              <a:t>Choisir des services professionnels francophones : médecin, massothérapeute, courtier d’assurance, avocat, optométriste, dentiste</a:t>
            </a:r>
          </a:p>
          <a:p>
            <a:pPr marL="171450" lvl="0" indent="-171450">
              <a:spcBef>
                <a:spcPct val="30000"/>
              </a:spcBef>
              <a:defRPr/>
            </a:pPr>
            <a:r>
              <a:rPr lang="fr-CA" sz="2200" dirty="0"/>
              <a:t>Choisir des entrepreneurs d’expression française : plombier, électricien, mécanicien</a:t>
            </a:r>
          </a:p>
          <a:p>
            <a:pPr marL="171450" lvl="0" indent="-171450">
              <a:spcBef>
                <a:spcPct val="30000"/>
              </a:spcBef>
              <a:defRPr/>
            </a:pPr>
            <a:r>
              <a:rPr lang="fr-CA" sz="2200" dirty="0"/>
              <a:t>Inscrire son enfant à l’école de langue française</a:t>
            </a:r>
          </a:p>
          <a:p>
            <a:pPr marL="171450" lvl="0" indent="-171450">
              <a:spcBef>
                <a:spcPct val="30000"/>
              </a:spcBef>
              <a:defRPr/>
            </a:pPr>
            <a:r>
              <a:rPr lang="fr-CA" sz="2200" dirty="0"/>
              <a:t>Utiliser les médias francophones (radio, journaux, etc.)</a:t>
            </a:r>
          </a:p>
          <a:p>
            <a:pPr marL="171450" lvl="0" indent="-171450">
              <a:spcBef>
                <a:spcPct val="30000"/>
              </a:spcBef>
              <a:defRPr/>
            </a:pPr>
            <a:r>
              <a:rPr lang="fr-CA" sz="2200" dirty="0"/>
              <a:t>Aller à un spectacle en français</a:t>
            </a:r>
          </a:p>
          <a:p>
            <a:pPr marL="171450" lvl="0" indent="-171450">
              <a:spcBef>
                <a:spcPct val="30000"/>
              </a:spcBef>
              <a:defRPr/>
            </a:pPr>
            <a:r>
              <a:rPr lang="fr-CA" sz="2200" dirty="0"/>
              <a:t>Naviguer sur le web en français (recherche, médias sociaux)</a:t>
            </a:r>
          </a:p>
          <a:p>
            <a:pPr marL="171450" lvl="0" indent="-171450">
              <a:spcBef>
                <a:spcPct val="30000"/>
              </a:spcBef>
              <a:defRPr/>
            </a:pPr>
            <a:r>
              <a:rPr lang="fr-CA" sz="2200" dirty="0"/>
              <a:t>Sélectionner « français » au téléphone, au guichet automatique*</a:t>
            </a:r>
          </a:p>
          <a:p>
            <a:pPr marL="171450" lvl="0" indent="-171450">
              <a:spcBef>
                <a:spcPct val="30000"/>
              </a:spcBef>
              <a:defRPr/>
            </a:pPr>
            <a:r>
              <a:rPr lang="fr-CA" sz="2200" dirty="0"/>
              <a:t>Répondre aux sondages visant à évaluer la qualité du service</a:t>
            </a:r>
          </a:p>
          <a:p>
            <a:pPr marL="171450" indent="-171450">
              <a:spcBef>
                <a:spcPct val="30000"/>
              </a:spcBef>
              <a:defRPr/>
            </a:pPr>
            <a:r>
              <a:rPr lang="fr-CA" sz="2200" dirty="0"/>
              <a:t>Demander et utiliser les documents et formulaires en français</a:t>
            </a:r>
          </a:p>
          <a:p>
            <a:pPr marL="171450" indent="-171450">
              <a:spcBef>
                <a:spcPct val="30000"/>
              </a:spcBef>
              <a:defRPr/>
            </a:pPr>
            <a:r>
              <a:rPr lang="fr-CA" sz="2200" dirty="0"/>
              <a:t>Se procurer des documents légaux en français : testament,  directive en matière de soins de santé en français</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17</a:t>
            </a:fld>
            <a:endParaRPr lang="fr-CA" altLang="fr-FR"/>
          </a:p>
        </p:txBody>
      </p:sp>
    </p:spTree>
    <p:extLst>
      <p:ext uri="{BB962C8B-B14F-4D97-AF65-F5344CB8AC3E}">
        <p14:creationId xmlns:p14="http://schemas.microsoft.com/office/powerpoint/2010/main" val="74503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rot="16200000">
            <a:off x="4019297" y="1713959"/>
            <a:ext cx="1105407" cy="9143999"/>
          </a:xfrm>
          <a:prstGeom prst="rect">
            <a:avLst/>
          </a:prstGeom>
        </p:spPr>
      </p:pic>
      <p:sp>
        <p:nvSpPr>
          <p:cNvPr id="2" name="Titre 1"/>
          <p:cNvSpPr>
            <a:spLocks noGrp="1"/>
          </p:cNvSpPr>
          <p:nvPr>
            <p:ph type="title"/>
          </p:nvPr>
        </p:nvSpPr>
        <p:spPr>
          <a:xfrm>
            <a:off x="539552" y="2032"/>
            <a:ext cx="8136904" cy="1280890"/>
          </a:xfrm>
        </p:spPr>
        <p:txBody>
          <a:bodyPr>
            <a:normAutofit/>
          </a:bodyPr>
          <a:lstStyle/>
          <a:p>
            <a:r>
              <a:rPr lang="fr-CA" sz="3000" b="1" dirty="0"/>
              <a:t>Le leadership communautaire : comment peut-il se manifester sur le plan collectif?</a:t>
            </a:r>
          </a:p>
        </p:txBody>
      </p:sp>
      <p:sp>
        <p:nvSpPr>
          <p:cNvPr id="3" name="Espace réservé du contenu 2"/>
          <p:cNvSpPr>
            <a:spLocks noGrp="1"/>
          </p:cNvSpPr>
          <p:nvPr>
            <p:ph idx="1"/>
          </p:nvPr>
        </p:nvSpPr>
        <p:spPr>
          <a:xfrm>
            <a:off x="251520" y="1124744"/>
            <a:ext cx="8784976" cy="5323730"/>
          </a:xfrm>
        </p:spPr>
        <p:txBody>
          <a:bodyPr>
            <a:normAutofit/>
          </a:bodyPr>
          <a:lstStyle/>
          <a:p>
            <a:r>
              <a:rPr lang="fr-CA" sz="2400" dirty="0"/>
              <a:t>Promouvoir la demande active de services en français </a:t>
            </a:r>
          </a:p>
          <a:p>
            <a:r>
              <a:rPr lang="fr-CA" sz="2400" dirty="0"/>
              <a:t>Saisir toutes les occasions de promouvoir les services en français déjà disponibles</a:t>
            </a:r>
          </a:p>
          <a:p>
            <a:r>
              <a:rPr lang="fr-CA" sz="2400" dirty="0"/>
              <a:t>Augmenter la visibilité des organismes et institutions de la francophonie (affichage, médias sociaux, etc.)</a:t>
            </a:r>
          </a:p>
          <a:p>
            <a:r>
              <a:rPr lang="fr-CA" sz="2400" dirty="0"/>
              <a:t>Miser sur la collaboration pour répertorier et promouvoir les services en français</a:t>
            </a:r>
          </a:p>
          <a:p>
            <a:r>
              <a:rPr lang="fr-CA" sz="2400" dirty="0"/>
              <a:t>Miser sur la solidarité francophone pour augmenter l’impact de l’action collective</a:t>
            </a:r>
          </a:p>
          <a:p>
            <a:r>
              <a:rPr lang="fr-CA" sz="2400" dirty="0"/>
              <a:t>Tenir des forums de dialogue communautaires pour susciter l’engagement et la mobilisation des forces vives</a:t>
            </a:r>
          </a:p>
          <a:p>
            <a:r>
              <a:rPr lang="fr-CA" sz="2400" dirty="0"/>
              <a:t>Valoriser la dualité linguistique canadienne – comme valeur identitaire</a:t>
            </a:r>
          </a:p>
          <a:p>
            <a:endParaRPr lang="fr-CA" sz="2400" dirty="0"/>
          </a:p>
          <a:p>
            <a:endParaRPr lang="fr-CA" sz="240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18</a:t>
            </a:fld>
            <a:endParaRPr lang="fr-CA" altLang="fr-FR"/>
          </a:p>
        </p:txBody>
      </p:sp>
    </p:spTree>
    <p:extLst>
      <p:ext uri="{BB962C8B-B14F-4D97-AF65-F5344CB8AC3E}">
        <p14:creationId xmlns:p14="http://schemas.microsoft.com/office/powerpoint/2010/main" val="184831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eaLnBrk="1" hangingPunct="1">
              <a:defRPr/>
            </a:pPr>
            <a:r>
              <a:rPr lang="fr-CA" altLang="fr-FR" sz="3800" b="1" dirty="0"/>
              <a:t>Offre active et demande active : effets</a:t>
            </a:r>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fr-CA" altLang="fr-FR" sz="2800" dirty="0"/>
              <a:t>Accès accru à des services en français de qualité</a:t>
            </a:r>
          </a:p>
          <a:p>
            <a:pPr eaLnBrk="1" hangingPunct="1">
              <a:defRPr/>
            </a:pPr>
            <a:endParaRPr lang="fr-CA" altLang="fr-FR" sz="2800" dirty="0"/>
          </a:p>
          <a:p>
            <a:pPr eaLnBrk="1" hangingPunct="1">
              <a:defRPr/>
            </a:pPr>
            <a:r>
              <a:rPr lang="fr-CA" altLang="fr-FR" sz="2800" dirty="0"/>
              <a:t>Plus grande légitimité et reconnaissance du français</a:t>
            </a:r>
          </a:p>
          <a:p>
            <a:pPr marL="0" indent="0" eaLnBrk="1" hangingPunct="1">
              <a:buNone/>
              <a:defRPr/>
            </a:pPr>
            <a:endParaRPr lang="fr-CA" altLang="fr-FR" sz="2800" dirty="0"/>
          </a:p>
          <a:p>
            <a:pPr eaLnBrk="1" hangingPunct="1">
              <a:defRPr/>
            </a:pPr>
            <a:r>
              <a:rPr lang="fr-CA" altLang="fr-FR" sz="2800" dirty="0"/>
              <a:t>Valorisation et visibilité du français en Saskatchewan</a:t>
            </a:r>
          </a:p>
          <a:p>
            <a:pPr eaLnBrk="1" hangingPunct="1">
              <a:defRPr/>
            </a:pPr>
            <a:endParaRPr lang="fr-CA" altLang="fr-FR" sz="2800" dirty="0"/>
          </a:p>
          <a:p>
            <a:pPr eaLnBrk="1" hangingPunct="1">
              <a:defRPr/>
            </a:pPr>
            <a:r>
              <a:rPr lang="fr-CA" altLang="fr-FR" sz="2800" dirty="0"/>
              <a:t>Fierté et sens d’appartenance </a:t>
            </a:r>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19</a:t>
            </a:fld>
            <a:endParaRPr lang="fr-CA" altLang="fr-FR"/>
          </a:p>
        </p:txBody>
      </p:sp>
    </p:spTree>
    <p:extLst>
      <p:ext uri="{BB962C8B-B14F-4D97-AF65-F5344CB8AC3E}">
        <p14:creationId xmlns:p14="http://schemas.microsoft.com/office/powerpoint/2010/main" val="45194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60350"/>
            <a:ext cx="8229600" cy="1143000"/>
          </a:xfrm>
        </p:spPr>
        <p:txBody>
          <a:bodyPr/>
          <a:lstStyle/>
          <a:p>
            <a:pPr algn="l"/>
            <a:r>
              <a:rPr lang="fr-CA" altLang="fr-FR" sz="3200" b="1" dirty="0"/>
              <a:t>Offre active de services en français : définition</a:t>
            </a:r>
          </a:p>
        </p:txBody>
      </p:sp>
      <p:sp>
        <p:nvSpPr>
          <p:cNvPr id="5123" name="Content Placeholder 2"/>
          <p:cNvSpPr>
            <a:spLocks noGrp="1"/>
          </p:cNvSpPr>
          <p:nvPr>
            <p:ph idx="1"/>
          </p:nvPr>
        </p:nvSpPr>
        <p:spPr>
          <a:xfrm>
            <a:off x="477912" y="1772816"/>
            <a:ext cx="8229600" cy="4137323"/>
          </a:xfrm>
        </p:spPr>
        <p:txBody>
          <a:bodyPr/>
          <a:lstStyle/>
          <a:p>
            <a:pPr>
              <a:buFont typeface="Arial" panose="020B0604020202020204" pitchFamily="34" charset="0"/>
              <a:buNone/>
              <a:defRPr/>
            </a:pPr>
            <a:r>
              <a:rPr lang="fr-FR" altLang="fr-FR" dirty="0"/>
              <a:t>	« </a:t>
            </a:r>
            <a:r>
              <a:rPr lang="fr-CA" altLang="fr-FR" dirty="0"/>
              <a:t>L’offre </a:t>
            </a:r>
            <a:r>
              <a:rPr lang="fr-CA" altLang="fr-FR" b="1" dirty="0"/>
              <a:t>active</a:t>
            </a:r>
            <a:r>
              <a:rPr lang="fr-CA" altLang="fr-FR" dirty="0"/>
              <a:t> signifie que le service est manifesté aux utilisateurs potentiels, que le grand public est encouragé à l’utiliser et se sent à l’aise de le faire, et que la qualité des services est comparable à ceux qui sont offerts en anglais. » </a:t>
            </a:r>
          </a:p>
          <a:p>
            <a:pPr>
              <a:defRPr/>
            </a:pPr>
            <a:endParaRPr lang="fr-CA" altLang="fr-FR" dirty="0"/>
          </a:p>
          <a:p>
            <a:pPr lvl="1">
              <a:defRPr/>
            </a:pPr>
            <a:r>
              <a:rPr lang="fr-CA" altLang="fr-FR" sz="1600" dirty="0"/>
              <a:t>Politique de services en langue française du gouvernement de la Saskatchewan.                  Bureau du secrétaire provincial de la Saskatchewan. Mai 2009.</a:t>
            </a:r>
          </a:p>
          <a:p>
            <a:pPr>
              <a:defRPr/>
            </a:pPr>
            <a:endParaRPr lang="fr-CA" altLang="fr-FR" dirty="0"/>
          </a:p>
          <a:p>
            <a:pPr marL="0" indent="0">
              <a:buFont typeface="Arial" panose="020B0604020202020204" pitchFamily="34" charset="0"/>
              <a:buNone/>
              <a:defRPr/>
            </a:pPr>
            <a:endParaRPr lang="fr-CA" altLang="fr-FR" dirty="0"/>
          </a:p>
        </p:txBody>
      </p:sp>
      <p:pic>
        <p:nvPicPr>
          <p:cNvPr id="6" name="Image 5"/>
          <p:cNvPicPr>
            <a:picLocks noChangeAspect="1"/>
          </p:cNvPicPr>
          <p:nvPr/>
        </p:nvPicPr>
        <p:blipFill>
          <a:blip r:embed="rId3"/>
          <a:stretch>
            <a:fillRect/>
          </a:stretch>
        </p:blipFill>
        <p:spPr>
          <a:xfrm>
            <a:off x="1568376" y="1160462"/>
            <a:ext cx="6048672" cy="485775"/>
          </a:xfrm>
          <a:prstGeom prst="rect">
            <a:avLst/>
          </a:prstGeom>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a:t>
            </a:fld>
            <a:endParaRPr lang="fr-CA" alt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BFD"/>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9135788" cy="5075020"/>
          </a:xfrm>
          <a:prstGeom prst="rect">
            <a:avLst/>
          </a:prstGeom>
        </p:spPr>
      </p:pic>
      <p:pic>
        <p:nvPicPr>
          <p:cNvPr id="3" name="Image 2"/>
          <p:cNvPicPr>
            <a:picLocks noChangeAspect="1"/>
          </p:cNvPicPr>
          <p:nvPr/>
        </p:nvPicPr>
        <p:blipFill>
          <a:blip r:embed="rId4"/>
          <a:stretch>
            <a:fillRect/>
          </a:stretch>
        </p:blipFill>
        <p:spPr>
          <a:xfrm>
            <a:off x="916073" y="548680"/>
            <a:ext cx="7303641" cy="963251"/>
          </a:xfrm>
          <a:prstGeom prst="rect">
            <a:avLst/>
          </a:prstGeom>
        </p:spPr>
      </p:pic>
    </p:spTree>
    <p:extLst>
      <p:ext uri="{BB962C8B-B14F-4D97-AF65-F5344CB8AC3E}">
        <p14:creationId xmlns:p14="http://schemas.microsoft.com/office/powerpoint/2010/main" val="181780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La collaboration de multiples partenaires</a:t>
            </a:r>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21</a:t>
            </a:fld>
            <a:endParaRPr lang="fr-CA" altLang="fr-FR"/>
          </a:p>
        </p:txBody>
      </p:sp>
    </p:spTree>
    <p:extLst>
      <p:ext uri="{BB962C8B-B14F-4D97-AF65-F5344CB8AC3E}">
        <p14:creationId xmlns:p14="http://schemas.microsoft.com/office/powerpoint/2010/main" val="335356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400" b="1" dirty="0"/>
              <a:t>La norme en matière de services de justice                       en français en Saskatchewan</a:t>
            </a:r>
          </a:p>
        </p:txBody>
      </p:sp>
      <p:sp>
        <p:nvSpPr>
          <p:cNvPr id="3" name="Espace réservé du contenu 2"/>
          <p:cNvSpPr>
            <a:spLocks noGrp="1"/>
          </p:cNvSpPr>
          <p:nvPr>
            <p:ph idx="1"/>
          </p:nvPr>
        </p:nvSpPr>
        <p:spPr>
          <a:xfrm>
            <a:off x="457200" y="1600200"/>
            <a:ext cx="8229600" cy="4925144"/>
          </a:xfrm>
        </p:spPr>
        <p:txBody>
          <a:bodyPr/>
          <a:lstStyle/>
          <a:p>
            <a:pPr marL="0" indent="0" algn="ctr">
              <a:buNone/>
            </a:pPr>
            <a:endParaRPr lang="fr-CA" dirty="0"/>
          </a:p>
          <a:p>
            <a:pPr marL="0" indent="0" algn="r">
              <a:buNone/>
            </a:pPr>
            <a:r>
              <a:rPr lang="fr-CA" sz="3100" b="1" i="1" dirty="0"/>
              <a:t>« Il importe que tous ceux</a:t>
            </a:r>
            <a:r>
              <a:rPr lang="fr-CA" sz="3100" i="1" dirty="0"/>
              <a:t> qui sont engagés dans le processus judiciaire comprennent leur obligation d’offrir des services en langue française et que les citoyens et citoyennes soient informés que des services judiciaires sont offerts dans les deux langues officielles. »</a:t>
            </a:r>
          </a:p>
          <a:p>
            <a:pPr marL="0" indent="0" algn="r">
              <a:buNone/>
            </a:pPr>
            <a:endParaRPr lang="fr-CA" sz="1600" i="1" dirty="0"/>
          </a:p>
          <a:p>
            <a:pPr marL="0" indent="0" algn="r">
              <a:buNone/>
            </a:pPr>
            <a:r>
              <a:rPr lang="fr-CA" sz="1800" i="1" dirty="0"/>
              <a:t>Politique sur les services judiciaires en langue française de la Saskatchewan</a:t>
            </a:r>
            <a:endParaRPr lang="fr-CA" sz="1800" dirty="0"/>
          </a:p>
          <a:p>
            <a:pPr marL="0" indent="0" algn="ctr">
              <a:buNone/>
            </a:pPr>
            <a:endParaRPr lang="fr-CA" dirty="0"/>
          </a:p>
        </p:txBody>
      </p:sp>
      <p:pic>
        <p:nvPicPr>
          <p:cNvPr id="5" name="Image 4"/>
          <p:cNvPicPr>
            <a:picLocks noChangeAspect="1"/>
          </p:cNvPicPr>
          <p:nvPr/>
        </p:nvPicPr>
        <p:blipFill>
          <a:blip r:embed="rId3"/>
          <a:stretch>
            <a:fillRect/>
          </a:stretch>
        </p:blipFill>
        <p:spPr>
          <a:xfrm>
            <a:off x="1547664" y="1417638"/>
            <a:ext cx="6048672" cy="485775"/>
          </a:xfrm>
          <a:prstGeom prst="rect">
            <a:avLst/>
          </a:prstGeom>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22</a:t>
            </a:fld>
            <a:endParaRPr lang="fr-CA" altLang="fr-FR"/>
          </a:p>
        </p:txBody>
      </p:sp>
    </p:spTree>
    <p:extLst>
      <p:ext uri="{BB962C8B-B14F-4D97-AF65-F5344CB8AC3E}">
        <p14:creationId xmlns:p14="http://schemas.microsoft.com/office/powerpoint/2010/main" val="109202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6720" y="332656"/>
            <a:ext cx="8609776" cy="1224136"/>
          </a:xfrm>
          <a:solidFill>
            <a:schemeClr val="accent3">
              <a:lumMod val="40000"/>
              <a:lumOff val="60000"/>
            </a:schemeClr>
          </a:solidFill>
        </p:spPr>
        <p:txBody>
          <a:bodyPr/>
          <a:lstStyle/>
          <a:p>
            <a:pPr algn="l">
              <a:defRPr/>
            </a:pPr>
            <a:r>
              <a:rPr lang="fr-CA" altLang="fr-FR" sz="3600" b="1" dirty="0"/>
              <a:t>En résumé</a:t>
            </a:r>
          </a:p>
        </p:txBody>
      </p:sp>
      <p:sp>
        <p:nvSpPr>
          <p:cNvPr id="25603" name="Content Placeholder 2"/>
          <p:cNvSpPr>
            <a:spLocks noGrp="1"/>
          </p:cNvSpPr>
          <p:nvPr>
            <p:ph idx="1"/>
          </p:nvPr>
        </p:nvSpPr>
        <p:spPr>
          <a:xfrm>
            <a:off x="426720" y="1412776"/>
            <a:ext cx="8609776" cy="5184576"/>
          </a:xfrm>
          <a:solidFill>
            <a:schemeClr val="accent3">
              <a:lumMod val="40000"/>
              <a:lumOff val="60000"/>
            </a:schemeClr>
          </a:solidFill>
        </p:spPr>
        <p:txBody>
          <a:bodyPr/>
          <a:lstStyle/>
          <a:p>
            <a:pPr marL="0" indent="0">
              <a:buFont typeface="Arial" panose="020B0604020202020204" pitchFamily="34" charset="0"/>
              <a:buNone/>
              <a:defRPr/>
            </a:pPr>
            <a:r>
              <a:rPr lang="fr-CA" altLang="fr-FR" sz="2400" b="1" i="1" dirty="0"/>
              <a:t>L’offre active des services en français est :</a:t>
            </a:r>
          </a:p>
          <a:p>
            <a:pPr lvl="1">
              <a:buFont typeface="Wingdings" panose="05000000000000000000" pitchFamily="2" charset="2"/>
              <a:buChar char="ü"/>
              <a:defRPr/>
            </a:pPr>
            <a:r>
              <a:rPr lang="fr-CA" altLang="fr-FR" sz="2400" dirty="0"/>
              <a:t>une question de légitimité, de respect, d’équité, de qualité donc une question d’éthique</a:t>
            </a:r>
          </a:p>
          <a:p>
            <a:pPr lvl="1">
              <a:buFont typeface="Wingdings" panose="05000000000000000000" pitchFamily="2" charset="2"/>
              <a:buChar char="ü"/>
              <a:defRPr/>
            </a:pPr>
            <a:r>
              <a:rPr lang="fr-CA" altLang="fr-FR" sz="2400" dirty="0"/>
              <a:t>un enjeu collectif et systémique</a:t>
            </a:r>
          </a:p>
          <a:p>
            <a:pPr lvl="1">
              <a:buFont typeface="Wingdings" panose="05000000000000000000" pitchFamily="2" charset="2"/>
              <a:buChar char="ü"/>
              <a:defRPr/>
            </a:pPr>
            <a:r>
              <a:rPr lang="fr-CA" sz="2400" dirty="0"/>
              <a:t>une question de leadership systémique, organisationnel, professionnel et communautaire</a:t>
            </a:r>
          </a:p>
          <a:p>
            <a:pPr marL="0" indent="0">
              <a:buNone/>
              <a:defRPr/>
            </a:pPr>
            <a:r>
              <a:rPr lang="fr-CA" sz="2400" b="1" i="1" dirty="0"/>
              <a:t>La demande active de services en français est :</a:t>
            </a:r>
          </a:p>
          <a:p>
            <a:pPr lvl="1">
              <a:buFont typeface="Wingdings" panose="05000000000000000000" pitchFamily="2" charset="2"/>
              <a:buChar char="ü"/>
              <a:defRPr/>
            </a:pPr>
            <a:r>
              <a:rPr lang="fr-CA" sz="2400" dirty="0"/>
              <a:t>une question de « leadership »</a:t>
            </a:r>
          </a:p>
          <a:p>
            <a:pPr lvl="1">
              <a:buFont typeface="Wingdings" panose="05000000000000000000" pitchFamily="2" charset="2"/>
              <a:buChar char="ü"/>
              <a:defRPr/>
            </a:pPr>
            <a:r>
              <a:rPr lang="fr-CA" sz="2400" dirty="0"/>
              <a:t>l’exercice d’un leadership communautaire tant sur le plan personnel que collectif</a:t>
            </a:r>
          </a:p>
          <a:p>
            <a:pPr lvl="1">
              <a:buFont typeface="Wingdings" panose="05000000000000000000" pitchFamily="2" charset="2"/>
              <a:buChar char="ü"/>
              <a:defRPr/>
            </a:pPr>
            <a:r>
              <a:rPr lang="fr-CA" altLang="fr-FR" sz="2400" dirty="0"/>
              <a:t>le développement et la promotion du « réflexe francophone »</a:t>
            </a:r>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23</a:t>
            </a:fld>
            <a:endParaRPr lang="fr-CA" alt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95536" y="548680"/>
            <a:ext cx="8363272" cy="6120680"/>
          </a:xfrm>
        </p:spPr>
        <p:txBody>
          <a:bodyPr/>
          <a:lstStyle/>
          <a:p>
            <a:pPr marL="0" indent="0">
              <a:buNone/>
            </a:pPr>
            <a:r>
              <a:rPr lang="fr-FR" sz="2400" dirty="0"/>
              <a:t>Le Centre vous offre :</a:t>
            </a:r>
          </a:p>
          <a:p>
            <a:pPr marL="0" indent="0">
              <a:buNone/>
            </a:pPr>
            <a:endParaRPr lang="fr-FR" sz="2400" dirty="0"/>
          </a:p>
          <a:p>
            <a:pPr marL="0" indent="0">
              <a:lnSpc>
                <a:spcPct val="150000"/>
              </a:lnSpc>
              <a:buNone/>
            </a:pPr>
            <a:endParaRPr lang="fr-CA" sz="900" dirty="0"/>
          </a:p>
          <a:p>
            <a:r>
              <a:rPr lang="fr-FR" sz="2000" dirty="0">
                <a:solidFill>
                  <a:srgbClr val="222222"/>
                </a:solidFill>
              </a:rPr>
              <a:t>de l’information juridique qui répond à vos besoins</a:t>
            </a:r>
          </a:p>
          <a:p>
            <a:pPr marL="0" indent="0">
              <a:buNone/>
            </a:pPr>
            <a:endParaRPr lang="fr-FR" sz="2000" dirty="0">
              <a:solidFill>
                <a:srgbClr val="222222"/>
              </a:solidFill>
            </a:endParaRPr>
          </a:p>
          <a:p>
            <a:r>
              <a:rPr lang="fr-FR" sz="2000" dirty="0">
                <a:solidFill>
                  <a:srgbClr val="222222"/>
                </a:solidFill>
              </a:rPr>
              <a:t>des services de références à une avocate ou un avocat francophone dans le domaine de droit qui s’applique </a:t>
            </a:r>
            <a:r>
              <a:rPr lang="fr-FR" sz="2000">
                <a:solidFill>
                  <a:srgbClr val="222222"/>
                </a:solidFill>
              </a:rPr>
              <a:t>à votre </a:t>
            </a:r>
            <a:r>
              <a:rPr lang="fr-FR" sz="2000" dirty="0">
                <a:solidFill>
                  <a:srgbClr val="222222"/>
                </a:solidFill>
              </a:rPr>
              <a:t>situation ou à un organisme spécialisé qui peut vous aider</a:t>
            </a:r>
          </a:p>
          <a:p>
            <a:pPr marL="0" indent="0">
              <a:buNone/>
            </a:pPr>
            <a:endParaRPr lang="fr-FR" sz="2000" dirty="0">
              <a:solidFill>
                <a:srgbClr val="222222"/>
              </a:solidFill>
            </a:endParaRPr>
          </a:p>
          <a:p>
            <a:r>
              <a:rPr lang="fr-FR" sz="2000" dirty="0">
                <a:solidFill>
                  <a:srgbClr val="222222"/>
                </a:solidFill>
              </a:rPr>
              <a:t>de faciliter votre recherche et vous orienter dans le système de justice</a:t>
            </a:r>
          </a:p>
          <a:p>
            <a:endParaRPr lang="fr-FR" sz="2000" dirty="0">
              <a:solidFill>
                <a:srgbClr val="222222"/>
              </a:solidFill>
            </a:endParaRPr>
          </a:p>
          <a:p>
            <a:r>
              <a:rPr lang="fr-FR" sz="2000" dirty="0">
                <a:solidFill>
                  <a:srgbClr val="222222"/>
                </a:solidFill>
              </a:rPr>
              <a:t>des ateliers dans un domaine juridique</a:t>
            </a:r>
          </a:p>
          <a:p>
            <a:pPr marL="0" indent="0">
              <a:buNone/>
            </a:pPr>
            <a:endParaRPr lang="fr-FR" sz="2000" dirty="0">
              <a:solidFill>
                <a:srgbClr val="222222"/>
              </a:solidFill>
            </a:endParaRPr>
          </a:p>
          <a:p>
            <a:r>
              <a:rPr lang="fr-FR" sz="2000" dirty="0">
                <a:solidFill>
                  <a:srgbClr val="222222"/>
                </a:solidFill>
              </a:rPr>
              <a:t>des ateliers de procès simulés et des outils pédagogiques</a:t>
            </a:r>
          </a:p>
          <a:p>
            <a:endParaRPr lang="fr-FR" sz="2000" dirty="0">
              <a:solidFill>
                <a:srgbClr val="222222"/>
              </a:solidFill>
            </a:endParaRPr>
          </a:p>
          <a:p>
            <a:r>
              <a:rPr lang="fr-FR" sz="2000" dirty="0">
                <a:solidFill>
                  <a:srgbClr val="222222"/>
                </a:solidFill>
              </a:rPr>
              <a:t>des formations pour les professionnels dans le domaine de la justice</a:t>
            </a:r>
          </a:p>
          <a:p>
            <a:pPr marL="0" indent="0">
              <a:lnSpc>
                <a:spcPct val="150000"/>
              </a:lnSpc>
              <a:buNone/>
            </a:pPr>
            <a:endParaRPr lang="fr-FR" sz="220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424"/>
            <a:ext cx="3240752" cy="16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24</a:t>
            </a:fld>
            <a:endParaRPr lang="fr-CA" alt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58837"/>
            <a:ext cx="9144000" cy="1143000"/>
          </a:xfrm>
        </p:spPr>
        <p:txBody>
          <a:bodyPr/>
          <a:lstStyle/>
          <a:p>
            <a:pPr marL="342900" lvl="0" indent="-342900">
              <a:spcBef>
                <a:spcPct val="20000"/>
              </a:spcBef>
            </a:pPr>
            <a:r>
              <a:rPr lang="fr-CA" altLang="fr-FR" dirty="0"/>
              <a:t/>
            </a:r>
            <a:br>
              <a:rPr lang="fr-CA" altLang="fr-FR" dirty="0"/>
            </a:br>
            <a:r>
              <a:rPr lang="fr-CA" altLang="fr-FR" dirty="0"/>
              <a:t/>
            </a:r>
            <a:br>
              <a:rPr lang="fr-CA" altLang="fr-FR" dirty="0"/>
            </a:br>
            <a:r>
              <a:rPr lang="fr-CA" altLang="fr-FR" sz="3200" dirty="0" smtClean="0">
                <a:solidFill>
                  <a:prstClr val="black"/>
                </a:solidFill>
                <a:ea typeface="+mn-ea"/>
                <a:cs typeface="+mn-cs"/>
              </a:rPr>
              <a:t>Questions</a:t>
            </a:r>
            <a:r>
              <a:rPr lang="fr-CA" altLang="fr-FR" sz="3200" dirty="0">
                <a:solidFill>
                  <a:prstClr val="black"/>
                </a:solidFill>
                <a:ea typeface="+mn-ea"/>
                <a:cs typeface="+mn-cs"/>
              </a:rPr>
              <a:t>, commentaires ou suggestions?</a:t>
            </a:r>
            <a:r>
              <a:rPr lang="fr-CA" altLang="fr-FR" sz="2800" dirty="0">
                <a:solidFill>
                  <a:prstClr val="black"/>
                </a:solidFill>
                <a:ea typeface="+mn-ea"/>
                <a:cs typeface="+mn-cs"/>
              </a:rPr>
              <a:t/>
            </a:r>
            <a:br>
              <a:rPr lang="fr-CA" altLang="fr-FR" sz="2800" dirty="0">
                <a:solidFill>
                  <a:prstClr val="black"/>
                </a:solidFill>
                <a:ea typeface="+mn-ea"/>
                <a:cs typeface="+mn-cs"/>
              </a:rPr>
            </a:br>
            <a:r>
              <a:rPr lang="fr-CA" altLang="fr-FR" dirty="0"/>
              <a:t/>
            </a:r>
            <a:br>
              <a:rPr lang="fr-CA" altLang="fr-FR" dirty="0"/>
            </a:br>
            <a:endParaRPr lang="fr-CA" altLang="fr-FR" dirty="0"/>
          </a:p>
        </p:txBody>
      </p:sp>
      <p:sp>
        <p:nvSpPr>
          <p:cNvPr id="22531" name="Content Placeholder 2"/>
          <p:cNvSpPr>
            <a:spLocks noGrp="1"/>
          </p:cNvSpPr>
          <p:nvPr>
            <p:ph idx="1"/>
          </p:nvPr>
        </p:nvSpPr>
        <p:spPr>
          <a:xfrm>
            <a:off x="564704" y="1713722"/>
            <a:ext cx="8579296" cy="4973116"/>
          </a:xfrm>
        </p:spPr>
        <p:txBody>
          <a:bodyPr/>
          <a:lstStyle/>
          <a:p>
            <a:pPr>
              <a:buFont typeface="Arial" panose="020B0604020202020204" pitchFamily="34" charset="0"/>
              <a:buNone/>
            </a:pPr>
            <a:endParaRPr lang="fr-CA" altLang="fr-FR" dirty="0"/>
          </a:p>
          <a:p>
            <a:pPr>
              <a:buFont typeface="Arial" panose="020B0604020202020204" pitchFamily="34" charset="0"/>
              <a:buNone/>
            </a:pPr>
            <a:r>
              <a:rPr lang="fr-CA" altLang="fr-FR" dirty="0"/>
              <a:t>	</a:t>
            </a:r>
          </a:p>
          <a:p>
            <a:pPr>
              <a:buFont typeface="Arial" panose="020B0604020202020204" pitchFamily="34" charset="0"/>
              <a:buNone/>
            </a:pPr>
            <a:r>
              <a:rPr lang="fr-CA" altLang="fr-FR" sz="2400" dirty="0"/>
              <a:t>	</a:t>
            </a:r>
          </a:p>
          <a:p>
            <a:pPr algn="ctr">
              <a:buNone/>
            </a:pPr>
            <a:r>
              <a:rPr lang="fr-CA" altLang="fr-FR" sz="2400" dirty="0"/>
              <a:t>	1440, 9</a:t>
            </a:r>
            <a:r>
              <a:rPr lang="fr-CA" altLang="fr-FR" sz="2400" baseline="30000" dirty="0"/>
              <a:t>e</a:t>
            </a:r>
            <a:r>
              <a:rPr lang="fr-CA" altLang="fr-FR" sz="2400" dirty="0"/>
              <a:t> Avenue Nord, bureau 219 </a:t>
            </a:r>
            <a:br>
              <a:rPr lang="fr-CA" altLang="fr-FR" sz="2400" dirty="0"/>
            </a:br>
            <a:r>
              <a:rPr lang="fr-CA" altLang="fr-FR" sz="2400" dirty="0"/>
              <a:t>Regina, Saskatchewan  S4R 8B1</a:t>
            </a:r>
            <a:br>
              <a:rPr lang="fr-CA" altLang="fr-FR" sz="2400" dirty="0"/>
            </a:br>
            <a:r>
              <a:rPr lang="fr-CA" altLang="fr-FR" sz="2400" dirty="0"/>
              <a:t>Téléphone : </a:t>
            </a:r>
            <a:r>
              <a:rPr lang="fr-CA" altLang="fr-FR" sz="2400" dirty="0">
                <a:hlinkClick r:id="rId3"/>
              </a:rPr>
              <a:t>306 924-8543</a:t>
            </a:r>
            <a:r>
              <a:rPr lang="fr-CA" altLang="fr-FR" sz="2400" dirty="0"/>
              <a:t>  |  </a:t>
            </a:r>
            <a:r>
              <a:rPr lang="fr-CA" altLang="fr-FR" sz="2400" dirty="0">
                <a:hlinkClick r:id="rId4"/>
              </a:rPr>
              <a:t>1 855-924-8543</a:t>
            </a:r>
            <a:endParaRPr lang="fr-CA" altLang="fr-FR" sz="2400" dirty="0"/>
          </a:p>
          <a:p>
            <a:pPr algn="ctr">
              <a:buFont typeface="Arial" panose="020B0604020202020204" pitchFamily="34" charset="0"/>
              <a:buNone/>
            </a:pPr>
            <a:endParaRPr lang="fr-CA" altLang="fr-FR" sz="2600" dirty="0" smtClean="0">
              <a:hlinkClick r:id="rId5"/>
            </a:endParaRPr>
          </a:p>
          <a:p>
            <a:pPr algn="ctr">
              <a:buFont typeface="Arial" panose="020B0604020202020204" pitchFamily="34" charset="0"/>
              <a:buNone/>
            </a:pPr>
            <a:r>
              <a:rPr lang="fr-CA" altLang="fr-FR" sz="2600" dirty="0" smtClean="0">
                <a:hlinkClick r:id="rId5"/>
              </a:rPr>
              <a:t>saskinfojustice.ca</a:t>
            </a:r>
            <a:r>
              <a:rPr lang="fr-CA" altLang="fr-FR" sz="2600" dirty="0" smtClean="0"/>
              <a:t> </a:t>
            </a:r>
            <a:endParaRPr lang="fr-CA" altLang="fr-FR" sz="2600" dirty="0"/>
          </a:p>
          <a:p>
            <a:pPr marL="0" lvl="0" indent="0" algn="ctr" eaLnBrk="1" hangingPunct="1">
              <a:spcBef>
                <a:spcPct val="0"/>
              </a:spcBef>
              <a:buNone/>
            </a:pPr>
            <a:r>
              <a:rPr lang="fr-FR" sz="2000" dirty="0" smtClean="0">
                <a:solidFill>
                  <a:prstClr val="black"/>
                </a:solidFill>
                <a:cs typeface="Arial" panose="020B0604020202020204" pitchFamily="34" charset="0"/>
              </a:rPr>
              <a:t>			</a:t>
            </a:r>
          </a:p>
          <a:p>
            <a:pPr marL="0" lvl="0" indent="0" algn="ctr" eaLnBrk="1" hangingPunct="1">
              <a:spcBef>
                <a:spcPct val="0"/>
              </a:spcBef>
              <a:buNone/>
            </a:pPr>
            <a:r>
              <a:rPr lang="fr-FR" sz="2000" dirty="0">
                <a:solidFill>
                  <a:prstClr val="black"/>
                </a:solidFill>
                <a:cs typeface="Arial" panose="020B0604020202020204" pitchFamily="34" charset="0"/>
              </a:rPr>
              <a:t>	</a:t>
            </a:r>
            <a:r>
              <a:rPr lang="fr-FR" sz="2000" dirty="0" smtClean="0">
                <a:solidFill>
                  <a:prstClr val="black"/>
                </a:solidFill>
                <a:cs typeface="Arial" panose="020B0604020202020204" pitchFamily="34" charset="0"/>
              </a:rPr>
              <a:t>			</a:t>
            </a:r>
            <a:endParaRPr lang="fr-CA" altLang="fr-FR"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33129" y="1239466"/>
            <a:ext cx="3672408" cy="19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25</a:t>
            </a:fld>
            <a:endParaRPr lang="fr-CA" altLang="fr-FR" dirty="0"/>
          </a:p>
        </p:txBody>
      </p:sp>
      <p:pic>
        <p:nvPicPr>
          <p:cNvPr id="6" name="Image 4">
            <a:extLst>
              <a:ext uri="{FF2B5EF4-FFF2-40B4-BE49-F238E27FC236}">
                <a16:creationId xmlns:a16="http://schemas.microsoft.com/office/drawing/2014/main" xmlns="" id="{591C41E5-80DA-4B24-95F8-5393C87799C4}"/>
              </a:ext>
            </a:extLst>
          </p:cNvPr>
          <p:cNvPicPr>
            <a:picLocks noChangeAspect="1"/>
          </p:cNvPicPr>
          <p:nvPr/>
        </p:nvPicPr>
        <p:blipFill>
          <a:blip r:embed="rId7"/>
          <a:stretch>
            <a:fillRect/>
          </a:stretch>
        </p:blipFill>
        <p:spPr>
          <a:xfrm>
            <a:off x="5862946" y="5975349"/>
            <a:ext cx="542591" cy="542591"/>
          </a:xfrm>
          <a:prstGeom prst="rect">
            <a:avLst/>
          </a:prstGeom>
        </p:spPr>
      </p:pic>
      <p:sp>
        <p:nvSpPr>
          <p:cNvPr id="7" name="TextBox 6">
            <a:extLst>
              <a:ext uri="{FF2B5EF4-FFF2-40B4-BE49-F238E27FC236}">
                <a16:creationId xmlns:a16="http://schemas.microsoft.com/office/drawing/2014/main" xmlns="" id="{E8FA6938-5506-4E23-82E2-A09398DFA52D}"/>
              </a:ext>
            </a:extLst>
          </p:cNvPr>
          <p:cNvSpPr txBox="1"/>
          <p:nvPr/>
        </p:nvSpPr>
        <p:spPr>
          <a:xfrm>
            <a:off x="6408204" y="6246645"/>
            <a:ext cx="1800200" cy="307777"/>
          </a:xfrm>
          <a:prstGeom prst="rect">
            <a:avLst/>
          </a:prstGeom>
          <a:noFill/>
        </p:spPr>
        <p:txBody>
          <a:bodyPr wrap="square" rtlCol="0">
            <a:spAutoFit/>
          </a:bodyPr>
          <a:lstStyle/>
          <a:p>
            <a:r>
              <a:rPr lang="fr-CA" sz="1400" dirty="0" smtClean="0">
                <a:latin typeface="+mn-lt"/>
              </a:rPr>
              <a:t>Copyright </a:t>
            </a:r>
            <a:r>
              <a:rPr lang="fr-CA" sz="1400">
                <a:latin typeface="+mn-lt"/>
              </a:rPr>
              <a:t>AJEFS </a:t>
            </a:r>
            <a:r>
              <a:rPr lang="fr-CA" sz="1400" smtClean="0">
                <a:latin typeface="+mn-lt"/>
              </a:rPr>
              <a:t>2019</a:t>
            </a:r>
            <a:endParaRPr lang="en-CA" sz="1400" dirty="0">
              <a:latin typeface="+mn-lt"/>
            </a:endParaRPr>
          </a:p>
        </p:txBody>
      </p:sp>
    </p:spTree>
    <p:extLst>
      <p:ext uri="{BB962C8B-B14F-4D97-AF65-F5344CB8AC3E}">
        <p14:creationId xmlns:p14="http://schemas.microsoft.com/office/powerpoint/2010/main" val="370377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752"/>
            <a:ext cx="8229600" cy="1143000"/>
          </a:xfrm>
        </p:spPr>
        <p:txBody>
          <a:bodyPr/>
          <a:lstStyle/>
          <a:p>
            <a:r>
              <a:rPr lang="fr-CA" sz="3200" b="1" dirty="0"/>
              <a:t>Services en français manifestés au grand public</a:t>
            </a:r>
          </a:p>
        </p:txBody>
      </p:sp>
      <p:sp>
        <p:nvSpPr>
          <p:cNvPr id="3" name="Espace réservé du contenu 2"/>
          <p:cNvSpPr>
            <a:spLocks noGrp="1"/>
          </p:cNvSpPr>
          <p:nvPr>
            <p:ph idx="1"/>
          </p:nvPr>
        </p:nvSpPr>
        <p:spPr>
          <a:xfrm>
            <a:off x="683568" y="980728"/>
            <a:ext cx="8229600" cy="5328592"/>
          </a:xfrm>
          <a:effectLst>
            <a:glow rad="127000">
              <a:schemeClr val="accent1">
                <a:alpha val="53000"/>
              </a:schemeClr>
            </a:glow>
          </a:effectLst>
        </p:spPr>
        <p:txBody>
          <a:bodyPr/>
          <a:lstStyle/>
          <a:p>
            <a:r>
              <a:rPr lang="fr-CA" sz="2400" dirty="0"/>
              <a:t>Affichage extérieur et intérieur dans les deux langues officielles</a:t>
            </a:r>
          </a:p>
          <a:p>
            <a:pPr lvl="1"/>
            <a:r>
              <a:rPr lang="fr-CA" sz="2000" dirty="0"/>
              <a:t>Services gouvernementaux, agences gouvernementales, hôpitaux, palais de justice, cabinets de professionnels</a:t>
            </a:r>
          </a:p>
          <a:p>
            <a:r>
              <a:rPr lang="fr-CA" sz="2400" dirty="0"/>
              <a:t>Accueil dans les deux langues officielles : services de réception et d’accueil, téléphone, répondeur, courrier électronique</a:t>
            </a:r>
          </a:p>
          <a:p>
            <a:r>
              <a:rPr lang="fr-CA" sz="2400" dirty="0"/>
              <a:t>Personnel bilingue clairement identifié et facilement disponible</a:t>
            </a:r>
          </a:p>
          <a:p>
            <a:r>
              <a:rPr lang="fr-CA" sz="2400" dirty="0"/>
              <a:t>Site web dans les deux langues officielles</a:t>
            </a:r>
          </a:p>
          <a:p>
            <a:r>
              <a:rPr lang="fr-CA" sz="2400" dirty="0"/>
              <a:t>Documentation dans les deux langues officielles</a:t>
            </a:r>
          </a:p>
          <a:p>
            <a:r>
              <a:rPr lang="fr-CA" sz="2400" dirty="0"/>
              <a:t>Communications dans les deux langues officielles</a:t>
            </a:r>
          </a:p>
          <a:p>
            <a:r>
              <a:rPr lang="fr-CA" sz="2400" dirty="0"/>
              <a:t>Avis, directives et formulaires publiés dans les deux langues officielles et facilement disponibles aux utilisateurs</a:t>
            </a:r>
          </a:p>
          <a:p>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a:p>
        </p:txBody>
      </p:sp>
    </p:spTree>
    <p:extLst>
      <p:ext uri="{BB962C8B-B14F-4D97-AF65-F5344CB8AC3E}">
        <p14:creationId xmlns:p14="http://schemas.microsoft.com/office/powerpoint/2010/main" val="259343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b="1" dirty="0"/>
              <a:t>Grand public incité à utiliser                                           les services en français</a:t>
            </a:r>
          </a:p>
        </p:txBody>
      </p:sp>
      <p:sp>
        <p:nvSpPr>
          <p:cNvPr id="3" name="Espace réservé du contenu 2"/>
          <p:cNvSpPr>
            <a:spLocks noGrp="1"/>
          </p:cNvSpPr>
          <p:nvPr>
            <p:ph idx="1"/>
          </p:nvPr>
        </p:nvSpPr>
        <p:spPr>
          <a:xfrm>
            <a:off x="457200" y="1600200"/>
            <a:ext cx="4978896" cy="4525963"/>
          </a:xfrm>
        </p:spPr>
        <p:txBody>
          <a:bodyPr/>
          <a:lstStyle/>
          <a:p>
            <a:pPr marL="0" indent="0">
              <a:buNone/>
            </a:pPr>
            <a:endParaRPr lang="fr-CA" sz="2400" dirty="0"/>
          </a:p>
          <a:p>
            <a:r>
              <a:rPr lang="fr-CA" sz="2400" dirty="0"/>
              <a:t>Campagnes d’information et de conscientisation auprès des francophones et francophiles</a:t>
            </a:r>
          </a:p>
          <a:p>
            <a:endParaRPr lang="fr-CA" sz="2400" dirty="0"/>
          </a:p>
          <a:p>
            <a:r>
              <a:rPr lang="fr-CA" sz="2400" dirty="0"/>
              <a:t>Présentations dans les communautés et aux organismes regroupant les francophones et francophiles</a:t>
            </a:r>
          </a:p>
          <a:p>
            <a:endParaRPr lang="fr-CA" sz="2400" dirty="0"/>
          </a:p>
          <a:p>
            <a:pPr marL="0" indent="0">
              <a:buNone/>
            </a:pPr>
            <a:endParaRPr lang="fr-CA" sz="2400" dirty="0"/>
          </a:p>
          <a:p>
            <a:endParaRPr lang="fr-CA" dirty="0"/>
          </a:p>
          <a:p>
            <a:endParaRPr lang="fr-CA" dirty="0"/>
          </a:p>
        </p:txBody>
      </p:sp>
      <p:pic>
        <p:nvPicPr>
          <p:cNvPr id="5" name="Image 4"/>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13130" y="2060848"/>
            <a:ext cx="3516379" cy="4065315"/>
          </a:xfrm>
          <a:prstGeom prst="rect">
            <a:avLst/>
          </a:prstGeom>
          <a:effectLst>
            <a:outerShdw blurRad="76200" dir="13500000" sy="23000" kx="1200000" algn="br" rotWithShape="0">
              <a:prstClr val="black">
                <a:alpha val="20000"/>
              </a:prstClr>
            </a:outerShdw>
          </a:effectLst>
        </p:spPr>
      </p:pic>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4</a:t>
            </a:fld>
            <a:endParaRPr lang="fr-CA" altLang="fr-FR"/>
          </a:p>
        </p:txBody>
      </p:sp>
    </p:spTree>
    <p:extLst>
      <p:ext uri="{BB962C8B-B14F-4D97-AF65-F5344CB8AC3E}">
        <p14:creationId xmlns:p14="http://schemas.microsoft.com/office/powerpoint/2010/main" val="77183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b="1" dirty="0"/>
              <a:t>Services de qualité comparable  </a:t>
            </a:r>
          </a:p>
        </p:txBody>
      </p:sp>
      <p:sp>
        <p:nvSpPr>
          <p:cNvPr id="3" name="Espace réservé du contenu 2"/>
          <p:cNvSpPr>
            <a:spLocks noGrp="1"/>
          </p:cNvSpPr>
          <p:nvPr>
            <p:ph idx="1"/>
          </p:nvPr>
        </p:nvSpPr>
        <p:spPr>
          <a:xfrm>
            <a:off x="457199" y="1600200"/>
            <a:ext cx="5740133" cy="4709120"/>
          </a:xfrm>
        </p:spPr>
        <p:txBody>
          <a:bodyPr/>
          <a:lstStyle/>
          <a:p>
            <a:r>
              <a:rPr lang="fr-CA" sz="2400" dirty="0"/>
              <a:t>Promptement disponible (sans délai)</a:t>
            </a:r>
          </a:p>
          <a:p>
            <a:r>
              <a:rPr lang="fr-CA" sz="2400" dirty="0"/>
              <a:t>Personnel bilingue</a:t>
            </a:r>
          </a:p>
          <a:p>
            <a:r>
              <a:rPr lang="fr-CA" sz="2400" dirty="0"/>
              <a:t>Documentation de qualité en français</a:t>
            </a:r>
          </a:p>
          <a:p>
            <a:r>
              <a:rPr lang="fr-CA" sz="2400" dirty="0"/>
              <a:t>Traductions de qualité</a:t>
            </a:r>
          </a:p>
          <a:p>
            <a:r>
              <a:rPr lang="fr-CA" sz="2400" dirty="0"/>
              <a:t>Disponibilité d’interprètes</a:t>
            </a:r>
          </a:p>
          <a:p>
            <a:r>
              <a:rPr lang="fr-CA" sz="2400" dirty="0"/>
              <a:t>Suivis et évaluations de la qualité du service reçu par les utilisateurs</a:t>
            </a:r>
          </a:p>
          <a:p>
            <a:r>
              <a:rPr lang="fr-CA" sz="2400" dirty="0"/>
              <a:t>Modèles innovateurs de prestation de services adaptés aux réalités des francophones en milieu minoritaire</a:t>
            </a:r>
          </a:p>
          <a:p>
            <a:endParaRPr lang="fr-CA" dirty="0"/>
          </a:p>
        </p:txBody>
      </p:sp>
      <p:grpSp>
        <p:nvGrpSpPr>
          <p:cNvPr id="6" name="Groupe 5"/>
          <p:cNvGrpSpPr/>
          <p:nvPr/>
        </p:nvGrpSpPr>
        <p:grpSpPr>
          <a:xfrm>
            <a:off x="5972196" y="2694619"/>
            <a:ext cx="2894639" cy="2337123"/>
            <a:chOff x="5361273" y="1387353"/>
            <a:chExt cx="3410901" cy="2880320"/>
          </a:xfrm>
          <a:effectLst>
            <a:outerShdw blurRad="50800" dist="38100" dir="8100000" algn="tr" rotWithShape="0">
              <a:prstClr val="black">
                <a:alpha val="40000"/>
              </a:prstClr>
            </a:outerShdw>
          </a:effectLst>
        </p:grpSpPr>
        <p:sp>
          <p:nvSpPr>
            <p:cNvPr id="5" name="Bouée 4"/>
            <p:cNvSpPr/>
            <p:nvPr/>
          </p:nvSpPr>
          <p:spPr>
            <a:xfrm>
              <a:off x="5626563" y="1387353"/>
              <a:ext cx="2880320" cy="2880320"/>
            </a:xfrm>
            <a:prstGeom prst="donut">
              <a:avLst/>
            </a:prstGeom>
            <a:blipFill>
              <a:blip r:embed="rId3"/>
              <a:tile tx="0" ty="0" sx="100000" sy="100000" flip="none" algn="tl"/>
            </a:blip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solidFill>
                  <a:schemeClr val="tx1"/>
                </a:solidFill>
              </a:endParaRPr>
            </a:p>
          </p:txBody>
        </p:sp>
        <p:sp>
          <p:nvSpPr>
            <p:cNvPr id="4" name="Rectangle 3"/>
            <p:cNvSpPr/>
            <p:nvPr/>
          </p:nvSpPr>
          <p:spPr>
            <a:xfrm rot="1345579">
              <a:off x="5361273" y="2258547"/>
              <a:ext cx="3410901" cy="1137931"/>
            </a:xfrm>
            <a:prstGeom prst="rect">
              <a:avLst/>
            </a:prstGeom>
            <a:blipFill>
              <a:blip r:embed="rId3"/>
              <a:tile tx="0" ty="0" sx="100000" sy="100000" flip="none" algn="tl"/>
            </a:blipFill>
            <a:ln>
              <a:noFill/>
            </a:ln>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QUALITÉ</a:t>
              </a:r>
            </a:p>
          </p:txBody>
        </p:sp>
      </p:grpSp>
      <p:sp>
        <p:nvSpPr>
          <p:cNvPr id="7" name="Espace réservé du numéro de diapositive 6"/>
          <p:cNvSpPr>
            <a:spLocks noGrp="1"/>
          </p:cNvSpPr>
          <p:nvPr>
            <p:ph type="sldNum" sz="quarter" idx="12"/>
          </p:nvPr>
        </p:nvSpPr>
        <p:spPr/>
        <p:txBody>
          <a:bodyPr/>
          <a:lstStyle/>
          <a:p>
            <a:fld id="{0890A999-F363-410F-BEC8-9DBC48E324C8}" type="slidenum">
              <a:rPr lang="fr-CA" altLang="fr-FR" smtClean="0"/>
              <a:pPr/>
              <a:t>5</a:t>
            </a:fld>
            <a:endParaRPr lang="fr-CA" altLang="fr-FR"/>
          </a:p>
        </p:txBody>
      </p:sp>
    </p:spTree>
    <p:extLst>
      <p:ext uri="{BB962C8B-B14F-4D97-AF65-F5344CB8AC3E}">
        <p14:creationId xmlns:p14="http://schemas.microsoft.com/office/powerpoint/2010/main" val="50347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r-CA" altLang="fr-FR" sz="3200" b="1" dirty="0"/>
              <a:t>Offre passive : définition</a:t>
            </a:r>
          </a:p>
        </p:txBody>
      </p:sp>
      <p:sp>
        <p:nvSpPr>
          <p:cNvPr id="5123" name="Content Placeholder 2"/>
          <p:cNvSpPr>
            <a:spLocks noGrp="1"/>
          </p:cNvSpPr>
          <p:nvPr>
            <p:ph idx="1"/>
          </p:nvPr>
        </p:nvSpPr>
        <p:spPr>
          <a:xfrm>
            <a:off x="611560" y="1844824"/>
            <a:ext cx="8229600" cy="4525963"/>
          </a:xfrm>
        </p:spPr>
        <p:txBody>
          <a:bodyPr/>
          <a:lstStyle/>
          <a:p>
            <a:r>
              <a:rPr lang="fr-CA" altLang="fr-FR" sz="2800" dirty="0"/>
              <a:t>L’offre </a:t>
            </a:r>
            <a:r>
              <a:rPr lang="fr-CA" altLang="fr-FR" sz="2800" b="1" dirty="0"/>
              <a:t>passive</a:t>
            </a:r>
            <a:r>
              <a:rPr lang="fr-CA" altLang="fr-FR" sz="2800" dirty="0"/>
              <a:t> consiste à attendre que la personne exprime le besoin de recevoir des services en français</a:t>
            </a:r>
          </a:p>
          <a:p>
            <a:pPr marL="0" indent="0">
              <a:buNone/>
            </a:pPr>
            <a:endParaRPr lang="fr-CA" altLang="fr-FR" sz="2800" dirty="0"/>
          </a:p>
          <a:p>
            <a:r>
              <a:rPr lang="fr-CA" altLang="fr-FR" sz="2800" dirty="0"/>
              <a:t>Puis, lorsqu’elle en fait la demande, la personne risque de subir des délais ou des coûts supplémentaires et, dans certains cas, peut même faire l’objet de préjudices parce que celle-ci a choisi d’être servie en français</a:t>
            </a:r>
          </a:p>
          <a:p>
            <a:endParaRPr lang="fr-CA" altLang="fr-FR" dirty="0"/>
          </a:p>
        </p:txBody>
      </p:sp>
      <p:pic>
        <p:nvPicPr>
          <p:cNvPr id="4" name="Image 3"/>
          <p:cNvPicPr>
            <a:picLocks noChangeAspect="1"/>
          </p:cNvPicPr>
          <p:nvPr/>
        </p:nvPicPr>
        <p:blipFill>
          <a:blip r:embed="rId3"/>
          <a:stretch>
            <a:fillRect/>
          </a:stretch>
        </p:blipFill>
        <p:spPr>
          <a:xfrm>
            <a:off x="1547664" y="1174750"/>
            <a:ext cx="6048672" cy="485775"/>
          </a:xfrm>
          <a:prstGeom prst="rect">
            <a:avLst/>
          </a:prstGeom>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6</a:t>
            </a:fld>
            <a:endParaRPr lang="fr-CA" alt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1143000"/>
          </a:xfrm>
        </p:spPr>
        <p:txBody>
          <a:bodyPr/>
          <a:lstStyle/>
          <a:p>
            <a:endParaRPr lang="fr-CA" altLang="fr-FR"/>
          </a:p>
        </p:txBody>
      </p:sp>
      <p:pic>
        <p:nvPicPr>
          <p:cNvPr id="5" name="Image 4"/>
          <p:cNvPicPr>
            <a:picLocks noChangeAspect="1"/>
          </p:cNvPicPr>
          <p:nvPr/>
        </p:nvPicPr>
        <p:blipFill>
          <a:blip r:embed="rId3"/>
          <a:stretch>
            <a:fillRect/>
          </a:stretch>
        </p:blipFill>
        <p:spPr>
          <a:xfrm rot="16200000">
            <a:off x="4019550" y="1733550"/>
            <a:ext cx="1104900" cy="9144000"/>
          </a:xfrm>
          <a:prstGeom prst="rect">
            <a:avLst/>
          </a:prstGeom>
        </p:spPr>
      </p:pic>
      <p:sp>
        <p:nvSpPr>
          <p:cNvPr id="4099" name="Espace réservé du contenu 2"/>
          <p:cNvSpPr>
            <a:spLocks noGrp="1"/>
          </p:cNvSpPr>
          <p:nvPr>
            <p:ph idx="1"/>
          </p:nvPr>
        </p:nvSpPr>
        <p:spPr/>
        <p:txBody>
          <a:bodyPr/>
          <a:lstStyle/>
          <a:p>
            <a:pPr algn="ctr"/>
            <a:r>
              <a:rPr lang="fr-CA" altLang="fr-FR" sz="4000" dirty="0"/>
              <a:t>De l’offre </a:t>
            </a:r>
            <a:r>
              <a:rPr lang="fr-CA" altLang="fr-FR" sz="4000" u="sng" dirty="0"/>
              <a:t>passive</a:t>
            </a:r>
            <a:r>
              <a:rPr lang="fr-CA" altLang="fr-FR" sz="4000" dirty="0"/>
              <a:t> à l’offre </a:t>
            </a:r>
            <a:r>
              <a:rPr lang="fr-CA" altLang="fr-FR" sz="4000" u="sng" dirty="0"/>
              <a:t>active</a:t>
            </a:r>
            <a:r>
              <a:rPr lang="fr-CA" altLang="fr-FR" sz="4000" dirty="0"/>
              <a:t>                de services en français </a:t>
            </a:r>
          </a:p>
          <a:p>
            <a:endParaRPr lang="fr-CA" altLang="fr-FR" dirty="0"/>
          </a:p>
        </p:txBody>
      </p:sp>
      <p:pic>
        <p:nvPicPr>
          <p:cNvPr id="4100"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2997200"/>
            <a:ext cx="398145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extLst>
      <p:ext uri="{BB962C8B-B14F-4D97-AF65-F5344CB8AC3E}">
        <p14:creationId xmlns:p14="http://schemas.microsoft.com/office/powerpoint/2010/main" val="3929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rot="16200000">
            <a:off x="4117643" y="1831640"/>
            <a:ext cx="908720" cy="9143999"/>
          </a:xfrm>
          <a:prstGeom prst="rect">
            <a:avLst/>
          </a:prstGeom>
        </p:spPr>
      </p:pic>
      <p:sp>
        <p:nvSpPr>
          <p:cNvPr id="9218" name="Title 1"/>
          <p:cNvSpPr>
            <a:spLocks noGrp="1"/>
          </p:cNvSpPr>
          <p:nvPr>
            <p:ph type="title"/>
          </p:nvPr>
        </p:nvSpPr>
        <p:spPr/>
        <p:txBody>
          <a:bodyPr/>
          <a:lstStyle/>
          <a:p>
            <a:pPr eaLnBrk="1" hangingPunct="1"/>
            <a:r>
              <a:rPr lang="fr-CA" altLang="fr-FR" sz="3400" b="1" dirty="0"/>
              <a:t>Les assises de l’offre active</a:t>
            </a:r>
          </a:p>
        </p:txBody>
      </p:sp>
      <p:sp>
        <p:nvSpPr>
          <p:cNvPr id="9219" name="Content Placeholder 2"/>
          <p:cNvSpPr>
            <a:spLocks noGrp="1"/>
          </p:cNvSpPr>
          <p:nvPr>
            <p:ph idx="1"/>
          </p:nvPr>
        </p:nvSpPr>
        <p:spPr>
          <a:xfrm>
            <a:off x="179388" y="1417638"/>
            <a:ext cx="8713787" cy="3883570"/>
          </a:xfrm>
        </p:spPr>
        <p:txBody>
          <a:bodyPr/>
          <a:lstStyle/>
          <a:p>
            <a:pPr eaLnBrk="1" hangingPunct="1"/>
            <a:r>
              <a:rPr lang="fr-CA" altLang="fr-FR" i="1" dirty="0"/>
              <a:t>L’offre active est une question de </a:t>
            </a:r>
            <a:r>
              <a:rPr lang="fr-CA" altLang="fr-FR" b="1" i="1" dirty="0"/>
              <a:t>légitimité</a:t>
            </a:r>
            <a:r>
              <a:rPr lang="fr-CA" altLang="fr-FR" i="1" dirty="0"/>
              <a:t>,                  de </a:t>
            </a:r>
            <a:r>
              <a:rPr lang="fr-CA" altLang="fr-FR" b="1" i="1" dirty="0"/>
              <a:t>respect</a:t>
            </a:r>
            <a:r>
              <a:rPr lang="fr-CA" altLang="fr-FR" i="1" dirty="0"/>
              <a:t> et d’</a:t>
            </a:r>
            <a:r>
              <a:rPr lang="fr-CA" altLang="fr-FR" b="1" i="1" dirty="0"/>
              <a:t>équité</a:t>
            </a:r>
            <a:r>
              <a:rPr lang="fr-CA" altLang="fr-FR" i="1" dirty="0"/>
              <a:t> fondée sur :</a:t>
            </a:r>
          </a:p>
          <a:p>
            <a:pPr lvl="1"/>
            <a:r>
              <a:rPr lang="fr-CA" altLang="fr-FR" dirty="0"/>
              <a:t>la </a:t>
            </a:r>
            <a:r>
              <a:rPr lang="fr-CA" altLang="fr-FR" i="1" dirty="0"/>
              <a:t>Charte canadienne des droits et libertés</a:t>
            </a:r>
          </a:p>
          <a:p>
            <a:pPr lvl="1"/>
            <a:r>
              <a:rPr lang="fr-CA" altLang="fr-FR" dirty="0"/>
              <a:t>la </a:t>
            </a:r>
            <a:r>
              <a:rPr lang="fr-CA" altLang="fr-FR" i="1" dirty="0"/>
              <a:t>Loi sur les langues officielles</a:t>
            </a:r>
          </a:p>
          <a:p>
            <a:pPr lvl="1"/>
            <a:r>
              <a:rPr lang="fr-CA" altLang="fr-FR" dirty="0"/>
              <a:t>la </a:t>
            </a:r>
            <a:r>
              <a:rPr lang="fr-CA" altLang="fr-FR" i="1" dirty="0"/>
              <a:t>Loi linguistique de la Saskatchewan </a:t>
            </a:r>
          </a:p>
          <a:p>
            <a:pPr marL="457200" lvl="1" indent="0">
              <a:buNone/>
            </a:pPr>
            <a:endParaRPr lang="fr-CA" altLang="fr-FR" dirty="0"/>
          </a:p>
          <a:p>
            <a:pPr marL="457200" lvl="1" indent="0">
              <a:buNone/>
            </a:pPr>
            <a:r>
              <a:rPr lang="fr-CA" altLang="fr-FR" dirty="0"/>
              <a:t>Aussi, des assises en matière de santé, d’éducation,            de justice et d’immigration</a:t>
            </a:r>
            <a:endParaRPr lang="fr-CA" sz="2600" dirty="0"/>
          </a:p>
          <a:p>
            <a:pPr lvl="1"/>
            <a:endParaRPr lang="fr-CA" altLang="fr-FR" dirty="0"/>
          </a:p>
          <a:p>
            <a:pPr lvl="1"/>
            <a:endParaRPr lang="fr-CA" altLang="fr-FR" dirty="0">
              <a:solidFill>
                <a:srgbClr val="FF0000"/>
              </a:solidFill>
            </a:endParaRPr>
          </a:p>
          <a:p>
            <a:pPr marL="457200" lvl="1" indent="0">
              <a:buNone/>
            </a:pPr>
            <a:endParaRPr lang="fr-CA" altLang="fr-FR" dirty="0"/>
          </a:p>
          <a:p>
            <a:endParaRPr lang="fr-CA" altLang="fr-FR" dirty="0"/>
          </a:p>
          <a:p>
            <a:pPr>
              <a:buFont typeface="Arial" panose="020B0604020202020204" pitchFamily="34" charset="0"/>
              <a:buNone/>
            </a:pPr>
            <a:endParaRPr lang="fr-CA" altLang="fr-FR" i="1" dirty="0"/>
          </a:p>
          <a:p>
            <a:endParaRPr lang="fr-CA" altLang="fr-FR" dirty="0"/>
          </a:p>
          <a:p>
            <a:pPr eaLnBrk="1" hangingPunct="1"/>
            <a:endParaRPr lang="fr-CA" altLang="fr-FR"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fr-CA" altLang="fr-FR" sz="3600" b="1" dirty="0"/>
              <a:t>Les fondements de l’offre active</a:t>
            </a:r>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graphicFrame>
        <p:nvGraphicFramePr>
          <p:cNvPr id="3" name="Tableau 2"/>
          <p:cNvGraphicFramePr>
            <a:graphicFrameLocks noGrp="1"/>
          </p:cNvGraphicFramePr>
          <p:nvPr>
            <p:extLst>
              <p:ext uri="{D42A27DB-BD31-4B8C-83A1-F6EECF244321}">
                <p14:modId xmlns:p14="http://schemas.microsoft.com/office/powerpoint/2010/main" val="2467103455"/>
              </p:ext>
            </p:extLst>
          </p:nvPr>
        </p:nvGraphicFramePr>
        <p:xfrm>
          <a:off x="534380" y="1389036"/>
          <a:ext cx="8075240" cy="4776267"/>
        </p:xfrm>
        <a:graphic>
          <a:graphicData uri="http://schemas.openxmlformats.org/drawingml/2006/table">
            <a:tbl>
              <a:tblPr firstRow="1" bandRow="1">
                <a:tableStyleId>{93296810-A885-4BE3-A3E7-6D5BEEA58F35}</a:tableStyleId>
              </a:tblPr>
              <a:tblGrid>
                <a:gridCol w="3317540">
                  <a:extLst>
                    <a:ext uri="{9D8B030D-6E8A-4147-A177-3AD203B41FA5}">
                      <a16:colId xmlns:a16="http://schemas.microsoft.com/office/drawing/2014/main" xmlns="" val="20000"/>
                    </a:ext>
                  </a:extLst>
                </a:gridCol>
                <a:gridCol w="4757700">
                  <a:extLst>
                    <a:ext uri="{9D8B030D-6E8A-4147-A177-3AD203B41FA5}">
                      <a16:colId xmlns:a16="http://schemas.microsoft.com/office/drawing/2014/main" xmlns="" val="20001"/>
                    </a:ext>
                  </a:extLst>
                </a:gridCol>
              </a:tblGrid>
              <a:tr h="573827">
                <a:tc gridSpan="2">
                  <a:txBody>
                    <a:bodyPr/>
                    <a:lstStyle/>
                    <a:p>
                      <a:pPr algn="ctr"/>
                      <a:r>
                        <a:rPr lang="fr-CA" sz="2800" dirty="0"/>
                        <a:t>Une question d’éthique : 4 perspectives</a:t>
                      </a:r>
                    </a:p>
                  </a:txBody>
                  <a:tcPr/>
                </a:tc>
                <a:tc hMerge="1">
                  <a:txBody>
                    <a:bodyPr/>
                    <a:lstStyle/>
                    <a:p>
                      <a:endParaRPr lang="fr-CA" dirty="0"/>
                    </a:p>
                  </a:txBody>
                  <a:tcPr/>
                </a:tc>
                <a:extLst>
                  <a:ext uri="{0D108BD9-81ED-4DB2-BD59-A6C34878D82A}">
                    <a16:rowId xmlns:a16="http://schemas.microsoft.com/office/drawing/2014/main" xmlns="" val="10000"/>
                  </a:ext>
                </a:extLst>
              </a:tr>
              <a:tr h="945127">
                <a:tc>
                  <a:txBody>
                    <a:bodyPr/>
                    <a:lstStyle/>
                    <a:p>
                      <a:r>
                        <a:rPr lang="fr-CA" sz="2500" b="1" dirty="0"/>
                        <a:t>Sollicitude</a:t>
                      </a:r>
                      <a:r>
                        <a:rPr lang="fr-CA" sz="2500" dirty="0"/>
                        <a:t> </a:t>
                      </a:r>
                    </a:p>
                    <a:p>
                      <a:r>
                        <a:rPr lang="fr-CA" sz="2500" dirty="0"/>
                        <a:t>(</a:t>
                      </a:r>
                      <a:r>
                        <a:rPr lang="fr-CA" sz="2500" dirty="0" err="1"/>
                        <a:t>caring</a:t>
                      </a:r>
                      <a:r>
                        <a:rPr lang="fr-CA" sz="2500" dirty="0"/>
                        <a:t>)</a:t>
                      </a:r>
                    </a:p>
                  </a:txBody>
                  <a:tcPr/>
                </a:tc>
                <a:tc>
                  <a:txBody>
                    <a:bodyPr/>
                    <a:lstStyle/>
                    <a:p>
                      <a:r>
                        <a:rPr lang="fr-CA" sz="2500" i="1" dirty="0"/>
                        <a:t>Reconnaissance,</a:t>
                      </a:r>
                      <a:r>
                        <a:rPr lang="fr-CA" sz="2500" i="1" baseline="0" dirty="0"/>
                        <a:t> respect, acceptation de l’autre, compassion</a:t>
                      </a:r>
                      <a:endParaRPr lang="fr-CA" sz="2500" i="1" dirty="0"/>
                    </a:p>
                  </a:txBody>
                  <a:tcPr/>
                </a:tc>
                <a:extLst>
                  <a:ext uri="{0D108BD9-81ED-4DB2-BD59-A6C34878D82A}">
                    <a16:rowId xmlns:a16="http://schemas.microsoft.com/office/drawing/2014/main" xmlns="" val="10001"/>
                  </a:ext>
                </a:extLst>
              </a:tr>
              <a:tr h="945127">
                <a:tc>
                  <a:txBody>
                    <a:bodyPr/>
                    <a:lstStyle/>
                    <a:p>
                      <a:r>
                        <a:rPr lang="fr-CA" sz="2500" b="1" dirty="0"/>
                        <a:t>Justice</a:t>
                      </a:r>
                      <a:r>
                        <a:rPr lang="fr-CA" sz="2500" dirty="0"/>
                        <a:t> </a:t>
                      </a:r>
                    </a:p>
                    <a:p>
                      <a:r>
                        <a:rPr lang="fr-CA" sz="2500" dirty="0"/>
                        <a:t>(</a:t>
                      </a:r>
                      <a:r>
                        <a:rPr lang="fr-CA" sz="2500" dirty="0" err="1"/>
                        <a:t>fairness</a:t>
                      </a:r>
                      <a:r>
                        <a:rPr lang="fr-CA" sz="2500" dirty="0"/>
                        <a:t>)</a:t>
                      </a:r>
                    </a:p>
                  </a:txBody>
                  <a:tcPr/>
                </a:tc>
                <a:tc>
                  <a:txBody>
                    <a:bodyPr/>
                    <a:lstStyle/>
                    <a:p>
                      <a:r>
                        <a:rPr lang="fr-CA" sz="2500" i="1" dirty="0"/>
                        <a:t>Équité, égalité réelle, respect des droits</a:t>
                      </a:r>
                    </a:p>
                  </a:txBody>
                  <a:tcPr/>
                </a:tc>
                <a:extLst>
                  <a:ext uri="{0D108BD9-81ED-4DB2-BD59-A6C34878D82A}">
                    <a16:rowId xmlns:a16="http://schemas.microsoft.com/office/drawing/2014/main" xmlns="" val="10002"/>
                  </a:ext>
                </a:extLst>
              </a:tr>
              <a:tr h="1367059">
                <a:tc>
                  <a:txBody>
                    <a:bodyPr/>
                    <a:lstStyle/>
                    <a:p>
                      <a:r>
                        <a:rPr lang="fr-CA" sz="2500" b="1" dirty="0"/>
                        <a:t>Pensée critique </a:t>
                      </a:r>
                      <a:r>
                        <a:rPr lang="fr-CA" sz="2500" dirty="0"/>
                        <a:t>(barrières systémiques)</a:t>
                      </a:r>
                    </a:p>
                  </a:txBody>
                  <a:tcPr/>
                </a:tc>
                <a:tc>
                  <a:txBody>
                    <a:bodyPr/>
                    <a:lstStyle/>
                    <a:p>
                      <a:r>
                        <a:rPr lang="fr-CA" sz="2500" i="1" dirty="0"/>
                        <a:t>Identification</a:t>
                      </a:r>
                      <a:r>
                        <a:rPr lang="fr-CA" sz="2500" i="1" baseline="0" dirty="0"/>
                        <a:t> des d</a:t>
                      </a:r>
                      <a:r>
                        <a:rPr lang="fr-CA" sz="2500" i="1" dirty="0"/>
                        <a:t>isparités</a:t>
                      </a:r>
                      <a:r>
                        <a:rPr lang="fr-CA" sz="2500" i="1" baseline="0" dirty="0"/>
                        <a:t> du système, remise en question du statu quo, aller au-delà du prescrit</a:t>
                      </a:r>
                      <a:endParaRPr lang="fr-CA" sz="2500" i="1" dirty="0"/>
                    </a:p>
                  </a:txBody>
                  <a:tcPr/>
                </a:tc>
                <a:extLst>
                  <a:ext uri="{0D108BD9-81ED-4DB2-BD59-A6C34878D82A}">
                    <a16:rowId xmlns:a16="http://schemas.microsoft.com/office/drawing/2014/main" xmlns="" val="10003"/>
                  </a:ext>
                </a:extLst>
              </a:tr>
              <a:tr h="945127">
                <a:tc>
                  <a:txBody>
                    <a:bodyPr/>
                    <a:lstStyle/>
                    <a:p>
                      <a:r>
                        <a:rPr lang="fr-CA" sz="2500" b="1" dirty="0"/>
                        <a:t>Professionnelle</a:t>
                      </a:r>
                      <a:r>
                        <a:rPr lang="fr-CA" sz="2500" dirty="0"/>
                        <a:t>                (Code de déontologie)</a:t>
                      </a:r>
                    </a:p>
                  </a:txBody>
                  <a:tcPr/>
                </a:tc>
                <a:tc>
                  <a:txBody>
                    <a:bodyPr/>
                    <a:lstStyle/>
                    <a:p>
                      <a:r>
                        <a:rPr lang="fr-CA" sz="2500" i="1" dirty="0"/>
                        <a:t>Dignité</a:t>
                      </a:r>
                      <a:r>
                        <a:rPr lang="fr-CA" sz="2500" i="1" baseline="0" dirty="0"/>
                        <a:t> humaine, justice, autonomie, respect des droits</a:t>
                      </a:r>
                      <a:endParaRPr lang="fr-CA" sz="2500" i="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2279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13060</TotalTime>
  <Words>3652</Words>
  <Application>Microsoft Office PowerPoint</Application>
  <PresentationFormat>Affichage à l'écran (4:3)</PresentationFormat>
  <Paragraphs>427</Paragraphs>
  <Slides>25</Slides>
  <Notes>25</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25</vt:i4>
      </vt:variant>
    </vt:vector>
  </HeadingPairs>
  <TitlesOfParts>
    <vt:vector size="36" baseType="lpstr">
      <vt:lpstr>Arial</vt:lpstr>
      <vt:lpstr>Bradley Hand ITC</vt:lpstr>
      <vt:lpstr>Calibri</vt:lpstr>
      <vt:lpstr>Calibri Light</vt:lpstr>
      <vt:lpstr>Cambria</vt:lpstr>
      <vt:lpstr>Wingdings</vt:lpstr>
      <vt:lpstr>Office Theme</vt:lpstr>
      <vt:lpstr>1_Office Theme</vt:lpstr>
      <vt:lpstr>3_Office Theme</vt:lpstr>
      <vt:lpstr>4_Office Theme</vt:lpstr>
      <vt:lpstr>1_Thème Office</vt:lpstr>
      <vt:lpstr>L’offre et la demande actives  de services en français</vt:lpstr>
      <vt:lpstr>Offre active de services en français : définition</vt:lpstr>
      <vt:lpstr>Services en français manifestés au grand public</vt:lpstr>
      <vt:lpstr>Grand public incité à utiliser                                           les services en français</vt:lpstr>
      <vt:lpstr>Services de qualité comparable  </vt:lpstr>
      <vt:lpstr>Offre passive : définition</vt:lpstr>
      <vt:lpstr>Présentation PowerPoint</vt:lpstr>
      <vt:lpstr>Les assises de l’offre active</vt:lpstr>
      <vt:lpstr>Les fondements de l’offre active</vt:lpstr>
      <vt:lpstr>L’offre active est une question de leadership</vt:lpstr>
      <vt:lpstr>L’exercice d’un leadership éthique et collaboratif à tous les niveaux</vt:lpstr>
      <vt:lpstr>Une conjoncture favorable en Saskatchewan</vt:lpstr>
      <vt:lpstr>L’offre doit précéder la demande!</vt:lpstr>
      <vt:lpstr>La « demande active » est une question de leadership!</vt:lpstr>
      <vt:lpstr>Le leadership communautaire : une définition</vt:lpstr>
      <vt:lpstr>Le leadership communautaire : comment peut-il  se manifester sur le plan personnel?</vt:lpstr>
      <vt:lpstr>Développer le réflexe francophone!</vt:lpstr>
      <vt:lpstr>Le leadership communautaire : comment peut-il se manifester sur le plan collectif?</vt:lpstr>
      <vt:lpstr>Offre active et demande active : effets</vt:lpstr>
      <vt:lpstr>Présentation PowerPoint</vt:lpstr>
      <vt:lpstr>La collaboration de multiples partenaires</vt:lpstr>
      <vt:lpstr>La norme en matière de services de justice                       en français en Saskatchewan</vt:lpstr>
      <vt:lpstr>En résumé</vt:lpstr>
      <vt:lpstr>Présentation PowerPoint</vt:lpstr>
      <vt:lpstr>  Questions, commentaires ou suggestions?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246</cp:revision>
  <cp:lastPrinted>2017-11-14T16:52:00Z</cp:lastPrinted>
  <dcterms:created xsi:type="dcterms:W3CDTF">2015-09-22T19:20:58Z</dcterms:created>
  <dcterms:modified xsi:type="dcterms:W3CDTF">2019-02-05T21:14:40Z</dcterms:modified>
</cp:coreProperties>
</file>