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335" r:id="rId2"/>
    <p:sldId id="275" r:id="rId3"/>
    <p:sldId id="297" r:id="rId4"/>
    <p:sldId id="298" r:id="rId5"/>
    <p:sldId id="299" r:id="rId6"/>
    <p:sldId id="273" r:id="rId7"/>
    <p:sldId id="281" r:id="rId8"/>
    <p:sldId id="309" r:id="rId9"/>
    <p:sldId id="257" r:id="rId10"/>
    <p:sldId id="286" r:id="rId11"/>
    <p:sldId id="322" r:id="rId12"/>
    <p:sldId id="289" r:id="rId13"/>
    <p:sldId id="285" r:id="rId14"/>
    <p:sldId id="333" r:id="rId15"/>
    <p:sldId id="320" r:id="rId16"/>
    <p:sldId id="334" r:id="rId17"/>
  </p:sldIdLst>
  <p:sldSz cx="9144000" cy="6858000" type="screen4x3"/>
  <p:notesSz cx="7010400" cy="92964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69838" autoAdjust="0"/>
  </p:normalViewPr>
  <p:slideViewPr>
    <p:cSldViewPr>
      <p:cViewPr varScale="1">
        <p:scale>
          <a:sx n="64" d="100"/>
          <a:sy n="64" d="100"/>
        </p:scale>
        <p:origin x="218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29"/>
    </p:cViewPr>
  </p:sorterViewPr>
  <p:notesViewPr>
    <p:cSldViewPr>
      <p:cViewPr>
        <p:scale>
          <a:sx n="150" d="100"/>
          <a:sy n="150" d="100"/>
        </p:scale>
        <p:origin x="1440"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eaLnBrk="1" hangingPunct="1">
              <a:defRPr sz="1200">
                <a:latin typeface="Arial" charset="0"/>
                <a:cs typeface="Arial" charset="0"/>
              </a:defRPr>
            </a:lvl1pPr>
          </a:lstStyle>
          <a:p>
            <a:pPr>
              <a:defRPr/>
            </a:pPr>
            <a:endParaRPr lang="fr-CA"/>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eaLnBrk="1" hangingPunct="1">
              <a:defRPr sz="1200">
                <a:latin typeface="Arial" charset="0"/>
                <a:cs typeface="Arial" charset="0"/>
              </a:defRPr>
            </a:lvl1pPr>
          </a:lstStyle>
          <a:p>
            <a:pPr>
              <a:defRPr/>
            </a:pPr>
            <a:fld id="{730D24EA-3C45-45DD-9573-A1200CC5686C}" type="datetimeFigureOut">
              <a:rPr lang="fr-CA"/>
              <a:pPr>
                <a:defRPr/>
              </a:pPr>
              <a:t>2019-02-05</a:t>
            </a:fld>
            <a:endParaRPr lang="fr-CA"/>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eaLnBrk="1" hangingPunct="1">
              <a:defRPr sz="1200">
                <a:latin typeface="Arial" charset="0"/>
                <a:cs typeface="Arial" charset="0"/>
              </a:defRPr>
            </a:lvl1pPr>
          </a:lstStyle>
          <a:p>
            <a:pPr>
              <a:defRPr/>
            </a:pPr>
            <a:endParaRPr lang="fr-CA"/>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405A4A68-F84D-4EA9-BE76-8D78A2AC9CAD}" type="slidenum">
              <a:rPr lang="fr-CA" altLang="fr-FR"/>
              <a:pPr/>
              <a:t>‹N°›</a:t>
            </a:fld>
            <a:endParaRPr lang="fr-CA" altLang="fr-FR"/>
          </a:p>
        </p:txBody>
      </p:sp>
    </p:spTree>
    <p:extLst>
      <p:ext uri="{BB962C8B-B14F-4D97-AF65-F5344CB8AC3E}">
        <p14:creationId xmlns:p14="http://schemas.microsoft.com/office/powerpoint/2010/main" val="17153643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7840" cy="466434"/>
          </a:xfrm>
          <a:prstGeom prst="rect">
            <a:avLst/>
          </a:prstGeom>
        </p:spPr>
        <p:txBody>
          <a:bodyPr vert="horz" lIns="93177" tIns="46589" rIns="93177" bIns="46589" rtlCol="0"/>
          <a:lstStyle>
            <a:lvl1pPr algn="l" eaLnBrk="1" hangingPunct="1">
              <a:defRPr sz="1200"/>
            </a:lvl1pPr>
          </a:lstStyle>
          <a:p>
            <a:pPr>
              <a:defRPr/>
            </a:pPr>
            <a:endParaRPr lang="fr-CA"/>
          </a:p>
        </p:txBody>
      </p:sp>
      <p:sp>
        <p:nvSpPr>
          <p:cNvPr id="3" name="Espace réservé de la date 2"/>
          <p:cNvSpPr>
            <a:spLocks noGrp="1"/>
          </p:cNvSpPr>
          <p:nvPr>
            <p:ph type="dt" idx="1"/>
          </p:nvPr>
        </p:nvSpPr>
        <p:spPr>
          <a:xfrm>
            <a:off x="3970938" y="0"/>
            <a:ext cx="3037840" cy="466434"/>
          </a:xfrm>
          <a:prstGeom prst="rect">
            <a:avLst/>
          </a:prstGeom>
        </p:spPr>
        <p:txBody>
          <a:bodyPr vert="horz" lIns="93177" tIns="46589" rIns="93177" bIns="46589" rtlCol="0"/>
          <a:lstStyle>
            <a:lvl1pPr algn="r" eaLnBrk="1" hangingPunct="1">
              <a:defRPr sz="1200"/>
            </a:lvl1pPr>
          </a:lstStyle>
          <a:p>
            <a:pPr>
              <a:defRPr/>
            </a:pPr>
            <a:fld id="{DB96E269-ECE1-49F1-93BA-66DE8CEA3696}" type="datetimeFigureOut">
              <a:rPr lang="fr-CA"/>
              <a:pPr>
                <a:defRPr/>
              </a:pPr>
              <a:t>2019-02-05</a:t>
            </a:fld>
            <a:endParaRPr lang="fr-CA"/>
          </a:p>
        </p:txBody>
      </p:sp>
      <p:sp>
        <p:nvSpPr>
          <p:cNvPr id="4" name="Espace réservé de l'image des diapositives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pPr lvl="0"/>
            <a:endParaRPr lang="fr-CA" noProof="0"/>
          </a:p>
        </p:txBody>
      </p:sp>
      <p:sp>
        <p:nvSpPr>
          <p:cNvPr id="5" name="Espace réservé des commentaire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fr-CA" noProof="0"/>
          </a:p>
        </p:txBody>
      </p:sp>
      <p:sp>
        <p:nvSpPr>
          <p:cNvPr id="6" name="Espace réservé du pied de page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eaLnBrk="1" hangingPunct="1">
              <a:defRPr sz="1200"/>
            </a:lvl1pPr>
          </a:lstStyle>
          <a:p>
            <a:pPr>
              <a:defRPr/>
            </a:pPr>
            <a:endParaRPr lang="fr-CA"/>
          </a:p>
        </p:txBody>
      </p:sp>
      <p:sp>
        <p:nvSpPr>
          <p:cNvPr id="7" name="Espace réservé du numéro de diapositive 6"/>
          <p:cNvSpPr>
            <a:spLocks noGrp="1"/>
          </p:cNvSpPr>
          <p:nvPr>
            <p:ph type="sldNum" sz="quarter" idx="5"/>
          </p:nvPr>
        </p:nvSpPr>
        <p:spPr>
          <a:xfrm>
            <a:off x="3970938" y="8829967"/>
            <a:ext cx="3037840" cy="466433"/>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206F8C0F-E1DB-4B99-9953-D70F003664BE}" type="slidenum">
              <a:rPr lang="fr-CA" altLang="fr-FR"/>
              <a:pPr/>
              <a:t>‹N°›</a:t>
            </a:fld>
            <a:endParaRPr lang="fr-CA" altLang="fr-FR"/>
          </a:p>
        </p:txBody>
      </p:sp>
    </p:spTree>
    <p:extLst>
      <p:ext uri="{BB962C8B-B14F-4D97-AF65-F5344CB8AC3E}">
        <p14:creationId xmlns:p14="http://schemas.microsoft.com/office/powerpoint/2010/main" val="25963139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phac-aspc.gc.ca/ph-sp/determinants/determinants-fra.php#social"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www.bonjour.alberta.ca/" TargetMode="External"/><Relationship Id="rId5" Type="http://schemas.openxmlformats.org/officeDocument/2006/relationships/hyperlink" Target="http://www.gov.nu.ca/fr%20/" TargetMode="External"/><Relationship Id="rId4" Type="http://schemas.openxmlformats.org/officeDocument/2006/relationships/hyperlink" Target="http://www.csbsc.mb.ca/index.fr.html"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saskinfojustice.ca/public/droits-linguistique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a:t>Question </a:t>
            </a:r>
            <a:r>
              <a:rPr lang="fr-CA" dirty="0"/>
              <a:t>: Qu’est-ce que l’offre </a:t>
            </a:r>
            <a:r>
              <a:rPr lang="fr-CA" dirty="0" smtClean="0"/>
              <a:t>active?</a:t>
            </a:r>
            <a:endParaRPr lang="fr-CA" dirty="0"/>
          </a:p>
          <a:p>
            <a:r>
              <a:rPr lang="fr-CA" b="1" dirty="0"/>
              <a:t>Réponse:</a:t>
            </a:r>
          </a:p>
          <a:p>
            <a:pPr>
              <a:buFont typeface="Arial" panose="020B0604020202020204" pitchFamily="34" charset="0"/>
              <a:buNone/>
              <a:defRPr/>
            </a:pPr>
            <a:r>
              <a:rPr lang="fr-CA" altLang="fr-FR" dirty="0"/>
              <a:t>L’offre </a:t>
            </a:r>
            <a:r>
              <a:rPr lang="fr-CA" altLang="fr-FR" b="1" dirty="0"/>
              <a:t>active</a:t>
            </a:r>
            <a:r>
              <a:rPr lang="fr-CA" altLang="fr-FR" dirty="0"/>
              <a:t> signifie que le service en question est manifesté aux utilisateurs potentiels, que le grand public est incité à l’utiliser, se sent à l’aise de le</a:t>
            </a:r>
            <a:r>
              <a:rPr lang="fr-CA" altLang="fr-FR" baseline="0" dirty="0"/>
              <a:t> faire</a:t>
            </a:r>
            <a:r>
              <a:rPr lang="fr-CA" altLang="fr-FR" dirty="0"/>
              <a:t> et que la qualité des services est comparable à ceux qui sont offerts en anglais.» </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fr-CA" altLang="fr-FR" sz="1200" i="1" dirty="0"/>
              <a:t>Politique de services en langue française du gouvernement de la Saskatchewan. Bureau du secrétaire provincial de la Saskatchewan. Mai 2009</a:t>
            </a:r>
            <a:r>
              <a:rPr lang="fr-CA" altLang="fr-FR" sz="1200" dirty="0"/>
              <a:t>.</a:t>
            </a:r>
          </a:p>
          <a:p>
            <a:pPr>
              <a:buFont typeface="Arial" panose="020B0604020202020204" pitchFamily="34" charset="0"/>
              <a:buNone/>
              <a:defRPr/>
            </a:pPr>
            <a:endParaRPr lang="fr-CA" altLang="fr-FR" dirty="0"/>
          </a:p>
          <a:p>
            <a:pPr>
              <a:buFont typeface="Arial" panose="020B0604020202020204" pitchFamily="34" charset="0"/>
              <a:buNone/>
              <a:defRPr/>
            </a:pPr>
            <a:endParaRPr lang="fr-CA" altLang="fr-FR" dirty="0"/>
          </a:p>
          <a:p>
            <a:pPr>
              <a:buFont typeface="Arial" panose="020B0604020202020204" pitchFamily="34" charset="0"/>
              <a:buNone/>
              <a:defRPr/>
            </a:pPr>
            <a:r>
              <a:rPr lang="fr-CA" altLang="fr-FR" dirty="0"/>
              <a:t>L’offre active est généralement nécessaire en milieu linguistique minoritaire pour assurer un accès égal/équitable aux services offerts. Elle est</a:t>
            </a:r>
            <a:r>
              <a:rPr lang="fr-CA" altLang="fr-FR" baseline="0" dirty="0"/>
              <a:t> proactive vs réactive.</a:t>
            </a:r>
            <a:endParaRPr lang="fr-CA" altLang="fr-FR" dirty="0"/>
          </a:p>
          <a:p>
            <a:pPr>
              <a:defRPr/>
            </a:pPr>
            <a:endParaRPr lang="fr-CA" altLang="fr-FR" dirty="0"/>
          </a:p>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2</a:t>
            </a:fld>
            <a:endParaRPr lang="fr-CA" altLang="fr-FR"/>
          </a:p>
        </p:txBody>
      </p:sp>
    </p:spTree>
    <p:extLst>
      <p:ext uri="{BB962C8B-B14F-4D97-AF65-F5344CB8AC3E}">
        <p14:creationId xmlns:p14="http://schemas.microsoft.com/office/powerpoint/2010/main" val="589095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11</a:t>
            </a:fld>
            <a:endParaRPr lang="fr-CA" altLang="fr-FR"/>
          </a:p>
        </p:txBody>
      </p:sp>
    </p:spTree>
    <p:extLst>
      <p:ext uri="{BB962C8B-B14F-4D97-AF65-F5344CB8AC3E}">
        <p14:creationId xmlns:p14="http://schemas.microsoft.com/office/powerpoint/2010/main" val="3048504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CA" sz="1200" kern="1200" dirty="0">
                <a:solidFill>
                  <a:schemeClr val="tx1"/>
                </a:solidFill>
                <a:effectLst/>
                <a:latin typeface="+mn-lt"/>
                <a:ea typeface="+mn-ea"/>
                <a:cs typeface="+mn-cs"/>
              </a:rPr>
              <a:t>L’application de la logique selon laquelle la demande doit précéder l’offre ne permettrait pas de saisir des nuances importantes qui existent dans le contexte d’une minorité linguistique comme l’indique l’étude de </a:t>
            </a:r>
            <a:r>
              <a:rPr lang="fr-CA" sz="1200" kern="1200" dirty="0" err="1">
                <a:solidFill>
                  <a:schemeClr val="tx1"/>
                </a:solidFill>
                <a:effectLst/>
                <a:latin typeface="+mn-lt"/>
                <a:ea typeface="+mn-ea"/>
                <a:cs typeface="+mn-cs"/>
              </a:rPr>
              <a:t>Frenette</a:t>
            </a:r>
            <a:r>
              <a:rPr lang="fr-CA" sz="1200" kern="1200" dirty="0">
                <a:solidFill>
                  <a:schemeClr val="tx1"/>
                </a:solidFill>
                <a:effectLst/>
                <a:latin typeface="+mn-lt"/>
                <a:ea typeface="+mn-ea"/>
                <a:cs typeface="+mn-cs"/>
              </a:rPr>
              <a:t> et </a:t>
            </a:r>
            <a:r>
              <a:rPr lang="fr-CA" sz="1200" kern="1200" dirty="0" err="1">
                <a:solidFill>
                  <a:schemeClr val="tx1"/>
                </a:solidFill>
                <a:effectLst/>
                <a:latin typeface="+mn-lt"/>
                <a:ea typeface="+mn-ea"/>
                <a:cs typeface="+mn-cs"/>
              </a:rPr>
              <a:t>Quazi</a:t>
            </a:r>
            <a:r>
              <a:rPr lang="fr-CA" sz="1200" kern="1200" dirty="0">
                <a:solidFill>
                  <a:schemeClr val="tx1"/>
                </a:solidFill>
                <a:effectLst/>
                <a:latin typeface="+mn-lt"/>
                <a:ea typeface="+mn-ea"/>
                <a:cs typeface="+mn-cs"/>
              </a:rPr>
              <a:t> : «quand on est habitué depuis longtemps (parfois depuis des générations) à l’inexistence des services en français, il est difficile d’habituer les gens à croire que c’est à force d’en faire la demande que le service va finir par exister.» </a:t>
            </a:r>
          </a:p>
          <a:p>
            <a:r>
              <a:rPr lang="fr-CA" sz="1000" kern="1200" cap="all" dirty="0" err="1">
                <a:solidFill>
                  <a:schemeClr val="tx1"/>
                </a:solidFill>
                <a:effectLst/>
                <a:latin typeface="+mn-lt"/>
                <a:ea typeface="+mn-ea"/>
                <a:cs typeface="+mn-cs"/>
              </a:rPr>
              <a:t>Frenette</a:t>
            </a:r>
            <a:r>
              <a:rPr lang="fr-CA" sz="1000" kern="1200" dirty="0">
                <a:solidFill>
                  <a:schemeClr val="tx1"/>
                </a:solidFill>
                <a:effectLst/>
                <a:latin typeface="+mn-lt"/>
                <a:ea typeface="+mn-ea"/>
                <a:cs typeface="+mn-cs"/>
              </a:rPr>
              <a:t>, Normand et </a:t>
            </a:r>
            <a:r>
              <a:rPr lang="fr-CA" sz="1000" kern="1200" dirty="0" err="1">
                <a:solidFill>
                  <a:schemeClr val="tx1"/>
                </a:solidFill>
                <a:effectLst/>
                <a:latin typeface="+mn-lt"/>
                <a:ea typeface="+mn-ea"/>
                <a:cs typeface="+mn-cs"/>
              </a:rPr>
              <a:t>Saeed</a:t>
            </a:r>
            <a:r>
              <a:rPr lang="fr-CA" sz="1000" kern="1200" dirty="0">
                <a:solidFill>
                  <a:schemeClr val="tx1"/>
                </a:solidFill>
                <a:effectLst/>
                <a:latin typeface="+mn-lt"/>
                <a:ea typeface="+mn-ea"/>
                <a:cs typeface="+mn-cs"/>
              </a:rPr>
              <a:t> </a:t>
            </a:r>
            <a:r>
              <a:rPr lang="fr-CA" sz="1000" kern="1200" cap="all" dirty="0" err="1">
                <a:solidFill>
                  <a:schemeClr val="tx1"/>
                </a:solidFill>
                <a:effectLst/>
                <a:latin typeface="+mn-lt"/>
                <a:ea typeface="+mn-ea"/>
                <a:cs typeface="+mn-cs"/>
              </a:rPr>
              <a:t>Quazi</a:t>
            </a:r>
            <a:r>
              <a:rPr lang="fr-CA" sz="1000" kern="1200" dirty="0">
                <a:solidFill>
                  <a:schemeClr val="tx1"/>
                </a:solidFill>
                <a:effectLst/>
                <a:latin typeface="+mn-lt"/>
                <a:ea typeface="+mn-ea"/>
                <a:cs typeface="+mn-cs"/>
              </a:rPr>
              <a:t>. </a:t>
            </a:r>
            <a:r>
              <a:rPr lang="fr-CA" sz="1000" i="1" kern="1200" dirty="0">
                <a:solidFill>
                  <a:schemeClr val="tx1"/>
                </a:solidFill>
                <a:effectLst/>
                <a:latin typeface="+mn-lt"/>
                <a:ea typeface="+mn-ea"/>
                <a:cs typeface="+mn-cs"/>
              </a:rPr>
              <a:t>Accessibilité et participation des francophones de l’Ontario à l’éducation postsecondaire, 1979–1994</a:t>
            </a:r>
            <a:r>
              <a:rPr lang="fr-CA" sz="1000" kern="1200" dirty="0">
                <a:solidFill>
                  <a:schemeClr val="tx1"/>
                </a:solidFill>
                <a:effectLst/>
                <a:latin typeface="+mn-lt"/>
                <a:ea typeface="+mn-ea"/>
                <a:cs typeface="+mn-cs"/>
              </a:rPr>
              <a:t>. Volume 1 : Rapport final. Collège Boréal 111, rue </a:t>
            </a:r>
            <a:r>
              <a:rPr lang="fr-CA" sz="1000" kern="1200" dirty="0" err="1">
                <a:solidFill>
                  <a:schemeClr val="tx1"/>
                </a:solidFill>
                <a:effectLst/>
                <a:latin typeface="+mn-lt"/>
                <a:ea typeface="+mn-ea"/>
                <a:cs typeface="+mn-cs"/>
              </a:rPr>
              <a:t>Elm</a:t>
            </a:r>
            <a:r>
              <a:rPr lang="fr-CA" sz="1000" kern="1200" dirty="0">
                <a:solidFill>
                  <a:schemeClr val="tx1"/>
                </a:solidFill>
                <a:effectLst/>
                <a:latin typeface="+mn-lt"/>
                <a:ea typeface="+mn-ea"/>
                <a:cs typeface="+mn-cs"/>
              </a:rPr>
              <a:t> Sudbury (Ontario) P3C 1T3. Octobre 1996.</a:t>
            </a:r>
          </a:p>
          <a:p>
            <a:endParaRPr lang="fr-CA" sz="1000" kern="1200" dirty="0">
              <a:solidFill>
                <a:schemeClr val="tx1"/>
              </a:solidFill>
              <a:effectLst/>
              <a:latin typeface="+mn-lt"/>
              <a:ea typeface="+mn-ea"/>
              <a:cs typeface="+mn-cs"/>
            </a:endParaRPr>
          </a:p>
          <a:p>
            <a:r>
              <a:rPr lang="fr-CA" sz="1000" kern="1200" dirty="0">
                <a:solidFill>
                  <a:schemeClr val="tx1"/>
                </a:solidFill>
                <a:effectLst/>
                <a:latin typeface="+mn-lt"/>
                <a:ea typeface="+mn-ea"/>
                <a:cs typeface="+mn-cs"/>
              </a:rPr>
              <a:t>Facteurs qui influencent la demande :</a:t>
            </a:r>
          </a:p>
          <a:p>
            <a:pPr marL="609600" indent="-609600" eaLnBrk="1" hangingPunct="1">
              <a:buFont typeface="Arial" panose="020B0604020202020204" pitchFamily="34" charset="0"/>
              <a:buChar char="•"/>
            </a:pPr>
            <a:r>
              <a:rPr lang="fr-FR" altLang="fr-FR" sz="1000" dirty="0"/>
              <a:t>Délais d’attente</a:t>
            </a:r>
          </a:p>
          <a:p>
            <a:pPr marL="609600" indent="-609600" eaLnBrk="1" hangingPunct="1">
              <a:buFont typeface="Arial" panose="020B0604020202020204" pitchFamily="34" charset="0"/>
              <a:buChar char="•"/>
            </a:pPr>
            <a:r>
              <a:rPr lang="fr-FR" altLang="fr-FR" sz="1000" dirty="0"/>
              <a:t>Peur d’être traité de façon inéquitable</a:t>
            </a:r>
          </a:p>
          <a:p>
            <a:pPr marL="609600" indent="-609600" eaLnBrk="1" hangingPunct="1">
              <a:buFont typeface="Arial" panose="020B0604020202020204" pitchFamily="34" charset="0"/>
              <a:buChar char="•"/>
            </a:pPr>
            <a:r>
              <a:rPr lang="fr-FR" altLang="fr-FR" sz="1000" dirty="0"/>
              <a:t>Culture du minoritaire </a:t>
            </a:r>
          </a:p>
          <a:p>
            <a:pPr marL="609600" indent="-609600" eaLnBrk="1" hangingPunct="1">
              <a:buFont typeface="Arial" panose="020B0604020202020204" pitchFamily="34" charset="0"/>
              <a:buChar char="•"/>
            </a:pPr>
            <a:r>
              <a:rPr lang="fr-FR" altLang="fr-FR" sz="1000" dirty="0"/>
              <a:t>Disparité des conditions et des services disponibles</a:t>
            </a:r>
          </a:p>
          <a:p>
            <a:pPr marL="609600" indent="-609600" eaLnBrk="1" hangingPunct="1">
              <a:buFont typeface="Arial" panose="020B0604020202020204" pitchFamily="34" charset="0"/>
              <a:buChar char="•"/>
            </a:pPr>
            <a:r>
              <a:rPr lang="fr-FR" altLang="fr-FR" sz="1000" dirty="0"/>
              <a:t>Les </a:t>
            </a:r>
            <a:r>
              <a:rPr lang="fr-CA" altLang="fr-FR" sz="1000" dirty="0"/>
              <a:t>«</a:t>
            </a:r>
            <a:r>
              <a:rPr lang="fr-CA" altLang="fr-FR" sz="1000" dirty="0" err="1"/>
              <a:t>Francogênes</a:t>
            </a:r>
            <a:r>
              <a:rPr lang="fr-CA" altLang="fr-FR" sz="1000" dirty="0"/>
              <a:t>» : développer le réflexe francophone</a:t>
            </a:r>
            <a:endParaRPr lang="fr-FR" altLang="fr-FR" sz="1000" dirty="0">
              <a:hlinkClick r:id="rId3"/>
            </a:endParaRPr>
          </a:p>
          <a:p>
            <a:endParaRPr lang="fr-CA" sz="10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Ainsi, pour augmenter la demande, il s'agit d'abord d'augmenter la capacité du système judiciaire à fonctionner dans les deux langues officielles afin d’accroître la confiance de la population d’expression française à demander aisément des services en français. Comment peut-il être efficace de sensibiliser la population francophone à un service qui, soit n'existe pas, soit est perçu comme inefficace et inéquitable ? </a:t>
            </a:r>
            <a:endParaRPr lang="fr-FR" sz="1200" kern="1200" dirty="0" smtClean="0">
              <a:solidFill>
                <a:schemeClr val="tx1"/>
              </a:solidFill>
              <a:effectLst/>
              <a:latin typeface="+mn-lt"/>
              <a:ea typeface="+mn-ea"/>
              <a:cs typeface="+mn-cs"/>
            </a:endParaRPr>
          </a:p>
          <a:p>
            <a:endParaRPr lang="fr-FR" sz="1200" kern="1200" dirty="0">
              <a:solidFill>
                <a:schemeClr val="tx1"/>
              </a:solidFill>
              <a:effectLst/>
              <a:latin typeface="+mn-lt"/>
              <a:ea typeface="+mn-ea"/>
              <a:cs typeface="+mn-cs"/>
            </a:endParaRPr>
          </a:p>
          <a:p>
            <a:r>
              <a:rPr lang="fr-FR" sz="1200" kern="1200" dirty="0">
                <a:effectLst/>
                <a:latin typeface="+mn-lt"/>
                <a:ea typeface="+mn-ea"/>
                <a:cs typeface="+mn-cs"/>
              </a:rPr>
              <a:t>L’offre doit précéder la demande!</a:t>
            </a:r>
          </a:p>
          <a:p>
            <a:r>
              <a:rPr lang="fr-FR" sz="1200" kern="1200" dirty="0">
                <a:effectLst/>
                <a:latin typeface="+mn-lt"/>
                <a:ea typeface="+mn-ea"/>
                <a:cs typeface="+mn-cs"/>
              </a:rPr>
              <a:t>•       C’est connu que les francophones ne demanderont pas un service qui n'existe pas ou qui est perçu comme inefficace et inéquitable.</a:t>
            </a:r>
          </a:p>
          <a:p>
            <a:r>
              <a:rPr lang="fr-FR" sz="1200" kern="1200" dirty="0">
                <a:effectLst/>
                <a:latin typeface="+mn-lt"/>
                <a:ea typeface="+mn-ea"/>
                <a:cs typeface="+mn-cs"/>
              </a:rPr>
              <a:t>•       L'offre active doit précéder la demande puisque la demande découlera normalement d'une offre plus adéquate. </a:t>
            </a:r>
          </a:p>
          <a:p>
            <a:r>
              <a:rPr lang="fr-FR" sz="1200" kern="1200" dirty="0">
                <a:effectLst/>
                <a:latin typeface="+mn-lt"/>
                <a:ea typeface="+mn-ea"/>
                <a:cs typeface="+mn-cs"/>
              </a:rPr>
              <a:t>•       Exemples dans d’autres juridictions et dans d’autres domaines (éducation, santé, autres provinces et territoires)</a:t>
            </a:r>
          </a:p>
          <a:p>
            <a:r>
              <a:rPr lang="fr-CA" sz="1200" kern="1200" dirty="0">
                <a:effectLst/>
                <a:latin typeface="+mn-lt"/>
                <a:ea typeface="+mn-ea"/>
                <a:cs typeface="+mn-cs"/>
              </a:rPr>
              <a:t> </a:t>
            </a:r>
            <a:endParaRPr lang="fr-FR" sz="1200" kern="1200" dirty="0">
              <a:effectLst/>
              <a:latin typeface="+mn-lt"/>
              <a:ea typeface="+mn-ea"/>
              <a:cs typeface="+mn-cs"/>
            </a:endParaRPr>
          </a:p>
          <a:p>
            <a:r>
              <a:rPr lang="fr-CA" sz="1200" kern="1200" dirty="0">
                <a:effectLst/>
                <a:latin typeface="+mn-lt"/>
                <a:ea typeface="+mn-ea"/>
                <a:cs typeface="+mn-cs"/>
              </a:rPr>
              <a:t>Exemples :</a:t>
            </a:r>
            <a:endParaRPr lang="fr-FR" sz="1200" kern="1200" dirty="0">
              <a:effectLst/>
              <a:latin typeface="+mn-lt"/>
              <a:ea typeface="+mn-ea"/>
              <a:cs typeface="+mn-cs"/>
            </a:endParaRPr>
          </a:p>
          <a:p>
            <a:r>
              <a:rPr lang="fr-CA" sz="1200" kern="1200" dirty="0">
                <a:effectLst/>
                <a:latin typeface="+mn-lt"/>
                <a:ea typeface="+mn-ea"/>
                <a:cs typeface="+mn-cs"/>
              </a:rPr>
              <a:t>Éducation : prolifération des écoles de langue française depuis la gestion scolaire</a:t>
            </a:r>
            <a:endParaRPr lang="fr-FR" sz="1200" kern="1200" dirty="0">
              <a:effectLst/>
              <a:latin typeface="+mn-lt"/>
              <a:ea typeface="+mn-ea"/>
              <a:cs typeface="+mn-cs"/>
            </a:endParaRPr>
          </a:p>
          <a:p>
            <a:r>
              <a:rPr lang="fr-CA" sz="1200" kern="1200" dirty="0">
                <a:effectLst/>
                <a:latin typeface="+mn-lt"/>
                <a:ea typeface="+mn-ea"/>
                <a:cs typeface="+mn-cs"/>
              </a:rPr>
              <a:t>Santé : offre active essentielle – c’est une question de sécurité du patient</a:t>
            </a:r>
            <a:endParaRPr lang="fr-FR" sz="1200" kern="1200" dirty="0">
              <a:effectLst/>
              <a:latin typeface="+mn-lt"/>
              <a:ea typeface="+mn-ea"/>
              <a:cs typeface="+mn-cs"/>
            </a:endParaRPr>
          </a:p>
          <a:p>
            <a:r>
              <a:rPr lang="fr-CA" sz="1200" kern="1200" dirty="0">
                <a:effectLst/>
                <a:latin typeface="+mn-lt"/>
                <a:ea typeface="+mn-ea"/>
                <a:cs typeface="+mn-cs"/>
              </a:rPr>
              <a:t>Hello/bonjour – sécurité dans les aéroports</a:t>
            </a:r>
            <a:endParaRPr lang="fr-FR" sz="1200" kern="1200" dirty="0">
              <a:effectLst/>
              <a:latin typeface="+mn-lt"/>
              <a:ea typeface="+mn-ea"/>
              <a:cs typeface="+mn-cs"/>
            </a:endParaRPr>
          </a:p>
          <a:p>
            <a:r>
              <a:rPr lang="fr-CA" sz="1200" kern="1200" dirty="0">
                <a:effectLst/>
                <a:latin typeface="+mn-lt"/>
                <a:ea typeface="+mn-ea"/>
                <a:cs typeface="+mn-cs"/>
              </a:rPr>
              <a:t>Postes désignés bilingues au provincial</a:t>
            </a:r>
            <a:endParaRPr lang="fr-FR" sz="1200" kern="1200" dirty="0">
              <a:effectLst/>
              <a:latin typeface="+mn-lt"/>
              <a:ea typeface="+mn-ea"/>
              <a:cs typeface="+mn-cs"/>
            </a:endParaRPr>
          </a:p>
          <a:p>
            <a:r>
              <a:rPr lang="fr-FR" sz="1200" kern="1200" dirty="0">
                <a:effectLst/>
                <a:latin typeface="+mn-lt"/>
                <a:ea typeface="+mn-ea"/>
                <a:cs typeface="+mn-cs"/>
              </a:rPr>
              <a:t>Il y a des </a:t>
            </a:r>
            <a:r>
              <a:rPr lang="fr-CA" sz="1200" kern="1200" dirty="0">
                <a:effectLst/>
                <a:latin typeface="+mn-lt"/>
                <a:ea typeface="+mn-ea"/>
                <a:cs typeface="+mn-cs"/>
              </a:rPr>
              <a:t>Centres d’information ou sites Internet sur les services disponibles en français dans les provinces et territoires, </a:t>
            </a:r>
            <a:r>
              <a:rPr lang="fr-FR" sz="1200" kern="1200" dirty="0">
                <a:effectLst/>
                <a:latin typeface="+mn-lt"/>
                <a:ea typeface="+mn-ea"/>
                <a:cs typeface="+mn-cs"/>
              </a:rPr>
              <a:t>entre autres :</a:t>
            </a:r>
          </a:p>
          <a:p>
            <a:r>
              <a:rPr lang="fr-FR" sz="1200" kern="1200" dirty="0">
                <a:effectLst/>
                <a:latin typeface="+mn-lt"/>
                <a:ea typeface="+mn-ea"/>
                <a:cs typeface="+mn-cs"/>
              </a:rPr>
              <a:t>-              Les Centres de services bilingues au Manitoba  </a:t>
            </a:r>
            <a:r>
              <a:rPr lang="fr-FR" sz="1200" kern="1200" dirty="0">
                <a:effectLst/>
                <a:latin typeface="+mn-lt"/>
                <a:ea typeface="+mn-ea"/>
                <a:cs typeface="+mn-cs"/>
                <a:hlinkClick r:id="rId4"/>
              </a:rPr>
              <a:t>http://www.csbsc.mb.ca/index.fr.html</a:t>
            </a:r>
            <a:endParaRPr lang="fr-FR" sz="1200" kern="1200" dirty="0">
              <a:effectLst/>
              <a:latin typeface="+mn-lt"/>
              <a:ea typeface="+mn-ea"/>
              <a:cs typeface="+mn-cs"/>
            </a:endParaRPr>
          </a:p>
          <a:p>
            <a:r>
              <a:rPr lang="fr-CA" sz="1200" kern="1200" dirty="0">
                <a:effectLst/>
                <a:latin typeface="+mn-lt"/>
                <a:ea typeface="+mn-ea"/>
                <a:cs typeface="+mn-cs"/>
              </a:rPr>
              <a:t>-              Les s</a:t>
            </a:r>
            <a:r>
              <a:rPr lang="fr-FR" sz="1200" kern="1200" dirty="0" err="1">
                <a:effectLst/>
                <a:latin typeface="+mn-lt"/>
                <a:ea typeface="+mn-ea"/>
                <a:cs typeface="+mn-cs"/>
              </a:rPr>
              <a:t>ites</a:t>
            </a:r>
            <a:r>
              <a:rPr lang="fr-FR" sz="1200" kern="1200" dirty="0">
                <a:effectLst/>
                <a:latin typeface="+mn-lt"/>
                <a:ea typeface="+mn-ea"/>
                <a:cs typeface="+mn-cs"/>
              </a:rPr>
              <a:t> des gouvernements du Nunavut et de l’Alberta : </a:t>
            </a:r>
            <a:r>
              <a:rPr lang="fr-CA" sz="1200" kern="1200" dirty="0">
                <a:effectLst/>
                <a:latin typeface="+mn-lt"/>
                <a:ea typeface="+mn-ea"/>
                <a:cs typeface="+mn-cs"/>
                <a:hlinkClick r:id="rId5"/>
              </a:rPr>
              <a:t>http://www.gov.nu.ca/fr</a:t>
            </a:r>
            <a:r>
              <a:rPr lang="fr-FR" sz="1200" kern="1200" dirty="0">
                <a:effectLst/>
                <a:latin typeface="+mn-lt"/>
                <a:ea typeface="+mn-ea"/>
                <a:cs typeface="+mn-cs"/>
                <a:hlinkClick r:id="rId5"/>
              </a:rPr>
              <a:t> /</a:t>
            </a:r>
            <a:r>
              <a:rPr lang="fr-CA" sz="1200" kern="1200" dirty="0">
                <a:effectLst/>
                <a:latin typeface="+mn-lt"/>
                <a:ea typeface="+mn-ea"/>
                <a:cs typeface="+mn-cs"/>
              </a:rPr>
              <a:t> </a:t>
            </a:r>
            <a:r>
              <a:rPr lang="fr-CA" sz="1200" kern="1200" dirty="0">
                <a:effectLst/>
                <a:latin typeface="+mn-lt"/>
                <a:ea typeface="+mn-ea"/>
                <a:cs typeface="+mn-cs"/>
                <a:hlinkClick r:id="rId6"/>
              </a:rPr>
              <a:t>http://www.bonjour.alberta.ca/</a:t>
            </a:r>
            <a:r>
              <a:rPr lang="fr-CA" sz="1200" b="1" kern="1200" dirty="0">
                <a:effectLst/>
                <a:latin typeface="+mn-lt"/>
                <a:ea typeface="+mn-ea"/>
                <a:cs typeface="+mn-cs"/>
              </a:rPr>
              <a:t> </a:t>
            </a:r>
            <a:endParaRPr lang="fr-FR" sz="1200" kern="1200" dirty="0">
              <a:effectLst/>
              <a:latin typeface="+mn-lt"/>
              <a:ea typeface="+mn-ea"/>
              <a:cs typeface="+mn-cs"/>
            </a:endParaRPr>
          </a:p>
          <a:p>
            <a:r>
              <a:rPr lang="fr-CA" sz="1200" kern="1200" dirty="0">
                <a:effectLst/>
                <a:latin typeface="+mn-lt"/>
                <a:ea typeface="+mn-ea"/>
                <a:cs typeface="+mn-cs"/>
              </a:rPr>
              <a:t>Comme ici nous avons le </a:t>
            </a:r>
            <a:r>
              <a:rPr lang="fr-FR" sz="1200" kern="1200" dirty="0">
                <a:effectLst/>
                <a:latin typeface="+mn-lt"/>
                <a:ea typeface="+mn-ea"/>
                <a:cs typeface="+mn-cs"/>
              </a:rPr>
              <a:t>Centre de services aux citoyens Bonjour! du gouvernement de la Saskatchewan.</a:t>
            </a:r>
          </a:p>
          <a:p>
            <a:endParaRPr lang="fr-FR" sz="1200" kern="1200" dirty="0">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fr-CA" altLang="fr-FR" sz="1200" dirty="0"/>
          </a:p>
          <a:p>
            <a:endParaRPr lang="fr-FR" altLang="fr-FR" sz="1200" kern="1200" dirty="0">
              <a:effectLst/>
              <a:latin typeface="+mn-lt"/>
              <a:ea typeface="+mn-ea"/>
              <a:cs typeface="+mn-cs"/>
            </a:endParaRP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7066" indent="-291179" eaLnBrk="0" hangingPunct="0">
              <a:defRPr>
                <a:solidFill>
                  <a:schemeClr val="tx1"/>
                </a:solidFill>
                <a:latin typeface="Arial" panose="020B0604020202020204" pitchFamily="34" charset="0"/>
                <a:cs typeface="Arial" panose="020B0604020202020204" pitchFamily="34" charset="0"/>
              </a:defRPr>
            </a:lvl2pPr>
            <a:lvl3pPr marL="1164717" indent="-232943" eaLnBrk="0" hangingPunct="0">
              <a:defRPr>
                <a:solidFill>
                  <a:schemeClr val="tx1"/>
                </a:solidFill>
                <a:latin typeface="Arial" panose="020B0604020202020204" pitchFamily="34" charset="0"/>
                <a:cs typeface="Arial" panose="020B0604020202020204" pitchFamily="34" charset="0"/>
              </a:defRPr>
            </a:lvl3pPr>
            <a:lvl4pPr marL="1630604" indent="-232943" eaLnBrk="0" hangingPunct="0">
              <a:defRPr>
                <a:solidFill>
                  <a:schemeClr val="tx1"/>
                </a:solidFill>
                <a:latin typeface="Arial" panose="020B0604020202020204" pitchFamily="34" charset="0"/>
                <a:cs typeface="Arial" panose="020B0604020202020204" pitchFamily="34" charset="0"/>
              </a:defRPr>
            </a:lvl4pPr>
            <a:lvl5pPr marL="2096491" indent="-232943" eaLnBrk="0" hangingPunct="0">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8E4FA5-22EB-4709-AA77-EA8D71927BAF}" type="slidenum">
              <a:rPr lang="fr-CA" altLang="fr-FR"/>
              <a:pPr eaLnBrk="1" hangingPunct="1"/>
              <a:t>12</a:t>
            </a:fld>
            <a:endParaRPr lang="fr-CA" altLang="fr-FR"/>
          </a:p>
        </p:txBody>
      </p:sp>
    </p:spTree>
    <p:extLst>
      <p:ext uri="{BB962C8B-B14F-4D97-AF65-F5344CB8AC3E}">
        <p14:creationId xmlns:p14="http://schemas.microsoft.com/office/powerpoint/2010/main" val="7097252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smtClean="0"/>
              <a:t>Question </a:t>
            </a:r>
            <a:r>
              <a:rPr lang="fr-CA" dirty="0" smtClean="0"/>
              <a:t>: </a:t>
            </a:r>
            <a:r>
              <a:rPr lang="fr-CA" dirty="0"/>
              <a:t>Alors si j’ai bien compris, l’offre active de services en français aux </a:t>
            </a:r>
            <a:r>
              <a:rPr lang="fr-CA" dirty="0" smtClean="0"/>
              <a:t>personnes francophones </a:t>
            </a:r>
            <a:r>
              <a:rPr lang="fr-CA" dirty="0"/>
              <a:t>est un question de droits, d’obligations, de qualité et d’éthique?</a:t>
            </a:r>
          </a:p>
          <a:p>
            <a:r>
              <a:rPr lang="fr-CA" b="1" dirty="0"/>
              <a:t>Réponse: </a:t>
            </a:r>
            <a:r>
              <a:rPr lang="fr-CA" dirty="0"/>
              <a:t>Tout à fait. Mais c’est encore plus.</a:t>
            </a:r>
          </a:p>
          <a:p>
            <a:pPr defTabSz="931774">
              <a:defRPr/>
            </a:pPr>
            <a:r>
              <a:rPr lang="fr-CA" altLang="fr-FR" dirty="0"/>
              <a:t>Passer de l’offre passive à l’offre active de services de qualité en français en matière de justice exige l’exercice d’un leadership éthique sur 4 fronts : </a:t>
            </a:r>
            <a:r>
              <a:rPr lang="fr-CA" altLang="fr-FR" b="1" dirty="0"/>
              <a:t>systémique, organisationnel, professionnel et communautaire.</a:t>
            </a:r>
          </a:p>
          <a:p>
            <a:pPr defTabSz="931774">
              <a:defRPr/>
            </a:pPr>
            <a:r>
              <a:rPr lang="fr-CA" altLang="fr-FR" b="0" dirty="0"/>
              <a:t>On entend par leadership ici la capacité d’influencer et la prise de responsabilité par rapport aux résultats.</a:t>
            </a:r>
          </a:p>
          <a:p>
            <a:pPr defTabSz="931774">
              <a:defRPr/>
            </a:pPr>
            <a:r>
              <a:rPr lang="fr-CA" altLang="fr-FR" b="0" dirty="0"/>
              <a:t>Chacun est responsable de l’offre active dans sa juridiction et dans son domaine d’intervention. Le fardeau ne repose pas uniquement sur les épaules du public d’expression française.</a:t>
            </a:r>
          </a:p>
          <a:p>
            <a:endParaRPr lang="fr-CA" dirty="0"/>
          </a:p>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13</a:t>
            </a:fld>
            <a:endParaRPr lang="fr-CA" altLang="fr-FR"/>
          </a:p>
        </p:txBody>
      </p:sp>
    </p:spTree>
    <p:extLst>
      <p:ext uri="{BB962C8B-B14F-4D97-AF65-F5344CB8AC3E}">
        <p14:creationId xmlns:p14="http://schemas.microsoft.com/office/powerpoint/2010/main" val="4078411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a:t>Question</a:t>
            </a:r>
            <a:r>
              <a:rPr lang="fr-CA" dirty="0"/>
              <a:t>: Peut-on décrire le rôle de chacun ?</a:t>
            </a:r>
          </a:p>
          <a:p>
            <a:r>
              <a:rPr lang="fr-CA" b="1" dirty="0"/>
              <a:t>Réponse: </a:t>
            </a:r>
            <a:r>
              <a:rPr lang="fr-CA" dirty="0"/>
              <a:t>On peut au moins répartir les grandes fonctions qui seront requises pour assurer une offre active efficace.</a:t>
            </a:r>
          </a:p>
          <a:p>
            <a:pPr marL="524123" indent="-524123" eaLnBrk="1" hangingPunct="1">
              <a:buFont typeface="Calibri" panose="020F0502020204030204" pitchFamily="34" charset="0"/>
              <a:buAutoNum type="arabicPeriod"/>
            </a:pPr>
            <a:r>
              <a:rPr lang="fr-CA" altLang="fr-FR" dirty="0"/>
              <a:t>Créer des conditions favorables – </a:t>
            </a:r>
            <a:r>
              <a:rPr lang="fr-CA" altLang="fr-FR" i="1" dirty="0"/>
              <a:t>systémique (</a:t>
            </a:r>
            <a:r>
              <a:rPr lang="fr-CA" altLang="fr-FR" i="0" dirty="0"/>
              <a:t>Préalable</a:t>
            </a:r>
            <a:r>
              <a:rPr lang="fr-CA" altLang="fr-FR" i="1" dirty="0"/>
              <a:t> : </a:t>
            </a:r>
            <a:r>
              <a:rPr lang="fr-CA" altLang="fr-FR" dirty="0"/>
              <a:t>faire l’état des lieux, identifier les lacunes</a:t>
            </a:r>
            <a:r>
              <a:rPr lang="fr-CA" altLang="fr-FR" baseline="0" dirty="0"/>
              <a:t> et les besoins)</a:t>
            </a:r>
            <a:endParaRPr lang="fr-CA" altLang="fr-FR" i="1" dirty="0"/>
          </a:p>
          <a:p>
            <a:pPr marL="524123" indent="-524123" eaLnBrk="1" hangingPunct="1">
              <a:buFont typeface="Calibri" panose="020F0502020204030204" pitchFamily="34" charset="0"/>
              <a:buAutoNum type="arabicPeriod"/>
            </a:pPr>
            <a:r>
              <a:rPr lang="fr-CA" altLang="fr-FR" dirty="0"/>
              <a:t>Mettre en place les structures et les processus - </a:t>
            </a:r>
            <a:r>
              <a:rPr lang="fr-CA" altLang="fr-FR" i="1" dirty="0"/>
              <a:t>organisationnel</a:t>
            </a:r>
          </a:p>
          <a:p>
            <a:pPr marL="524123" indent="-524123" eaLnBrk="1" hangingPunct="1">
              <a:buFont typeface="Calibri" panose="020F0502020204030204" pitchFamily="34" charset="0"/>
              <a:buAutoNum type="arabicPeriod"/>
            </a:pPr>
            <a:r>
              <a:rPr lang="fr-CA" altLang="fr-FR" dirty="0"/>
              <a:t>Renforcer les capacités - </a:t>
            </a:r>
            <a:r>
              <a:rPr lang="fr-CA" altLang="fr-FR" i="1" dirty="0"/>
              <a:t>professionnel</a:t>
            </a:r>
          </a:p>
          <a:p>
            <a:pPr marL="524123" indent="-524123" eaLnBrk="1" hangingPunct="1">
              <a:buFont typeface="Calibri" panose="020F0502020204030204" pitchFamily="34" charset="0"/>
              <a:buAutoNum type="arabicPeriod"/>
            </a:pPr>
            <a:r>
              <a:rPr lang="fr-CA" altLang="fr-FR" dirty="0"/>
              <a:t>Stimuler la demande- </a:t>
            </a:r>
            <a:r>
              <a:rPr lang="fr-CA" altLang="fr-FR" i="1" dirty="0"/>
              <a:t>communautaire</a:t>
            </a:r>
          </a:p>
          <a:p>
            <a:endParaRPr lang="fr-CA" dirty="0"/>
          </a:p>
          <a:p>
            <a:r>
              <a:rPr lang="fr-CA" dirty="0"/>
              <a:t>Ces 4 rôles de leadership sont interdépendants et interconnectés dans tout le système. De là la nécessité d’établir un plan d’action concerté et cohérent entre</a:t>
            </a:r>
            <a:r>
              <a:rPr lang="fr-CA" baseline="0" dirty="0"/>
              <a:t> les acteurs.</a:t>
            </a:r>
            <a:endParaRPr lang="fr-CA" dirty="0"/>
          </a:p>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14</a:t>
            </a:fld>
            <a:endParaRPr lang="fr-CA" altLang="fr-FR">
              <a:solidFill>
                <a:prstClr val="black"/>
              </a:solidFill>
            </a:endParaRPr>
          </a:p>
        </p:txBody>
      </p:sp>
    </p:spTree>
    <p:extLst>
      <p:ext uri="{BB962C8B-B14F-4D97-AF65-F5344CB8AC3E}">
        <p14:creationId xmlns:p14="http://schemas.microsoft.com/office/powerpoint/2010/main" val="25995059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a:t>Question: </a:t>
            </a:r>
            <a:r>
              <a:rPr lang="fr-CA" b="0" dirty="0"/>
              <a:t>Pourquoi</a:t>
            </a:r>
            <a:r>
              <a:rPr lang="fr-CA" b="0" baseline="0" dirty="0"/>
              <a:t> qualifiez-vous de </a:t>
            </a:r>
            <a:r>
              <a:rPr lang="fr-CA" b="0" baseline="0" dirty="0" smtClean="0"/>
              <a:t>« conjoncture favorable » </a:t>
            </a:r>
            <a:r>
              <a:rPr lang="fr-CA" b="0" baseline="0" dirty="0"/>
              <a:t>les éléments </a:t>
            </a:r>
            <a:r>
              <a:rPr lang="fr-CA" b="0" baseline="0" dirty="0" smtClean="0"/>
              <a:t>cités? </a:t>
            </a:r>
            <a:endParaRPr lang="fr-CA" b="0" baseline="0" dirty="0"/>
          </a:p>
          <a:p>
            <a:r>
              <a:rPr lang="fr-CA" b="1" baseline="0" dirty="0"/>
              <a:t>Réponse : </a:t>
            </a:r>
            <a:r>
              <a:rPr lang="fr-CA" b="0" baseline="0" dirty="0"/>
              <a:t>En plus d’instaurer un </a:t>
            </a:r>
            <a:r>
              <a:rPr lang="fr-CA" b="0" dirty="0"/>
              <a:t>climat d’ouverture, ces mesures et ces transformations notables viennent</a:t>
            </a:r>
            <a:r>
              <a:rPr lang="fr-CA" b="0" baseline="0" dirty="0"/>
              <a:t> r</a:t>
            </a:r>
            <a:r>
              <a:rPr lang="fr-CA" b="0" dirty="0"/>
              <a:t>enforcer</a:t>
            </a:r>
            <a:r>
              <a:rPr lang="fr-CA" b="0" baseline="0" dirty="0"/>
              <a:t> la légitimité du français en Saskatchewan et la pertinence de l’offre active</a:t>
            </a:r>
          </a:p>
          <a:p>
            <a:endParaRPr lang="fr-CA" b="1" baseline="0" dirty="0"/>
          </a:p>
          <a:p>
            <a:r>
              <a:rPr lang="fr-CA" sz="1100" b="1" dirty="0"/>
              <a:t>Notes pour l’animateur</a:t>
            </a:r>
          </a:p>
          <a:p>
            <a:r>
              <a:rPr lang="fr-CA" sz="1100" kern="1200" dirty="0">
                <a:solidFill>
                  <a:schemeClr val="tx1"/>
                </a:solidFill>
                <a:effectLst/>
                <a:latin typeface="+mn-lt"/>
                <a:ea typeface="+mn-ea"/>
                <a:cs typeface="+mn-cs"/>
              </a:rPr>
              <a:t>Les éléments qui suivent mettent en évidence la conjoncture favorable qui se dessine pour favoriser et faciliter la mise en place de l’offre active en matière de justice :</a:t>
            </a:r>
          </a:p>
          <a:p>
            <a:pPr lvl="0"/>
            <a:r>
              <a:rPr lang="fr-CA" sz="1100" kern="1200" dirty="0">
                <a:solidFill>
                  <a:schemeClr val="tx1"/>
                </a:solidFill>
                <a:effectLst/>
                <a:latin typeface="+mn-lt"/>
                <a:ea typeface="+mn-ea"/>
                <a:cs typeface="+mn-cs"/>
              </a:rPr>
              <a:t>Par</a:t>
            </a:r>
            <a:r>
              <a:rPr lang="fr-CA" sz="1100" kern="1200" baseline="0" dirty="0">
                <a:solidFill>
                  <a:schemeClr val="tx1"/>
                </a:solidFill>
                <a:effectLst/>
                <a:latin typeface="+mn-lt"/>
                <a:ea typeface="+mn-ea"/>
                <a:cs typeface="+mn-cs"/>
              </a:rPr>
              <a:t> exemple, l</a:t>
            </a:r>
            <a:r>
              <a:rPr lang="fr-CA" sz="1100" kern="1200" dirty="0">
                <a:solidFill>
                  <a:schemeClr val="tx1"/>
                </a:solidFill>
                <a:effectLst/>
                <a:latin typeface="+mn-lt"/>
                <a:ea typeface="+mn-ea"/>
                <a:cs typeface="+mn-cs"/>
              </a:rPr>
              <a:t>a population fransaskoise est en croissance pour la première fois en 60 ans. Se référer au cadre de référence</a:t>
            </a:r>
            <a:r>
              <a:rPr lang="fr-CA" sz="1100" kern="1200" baseline="0" dirty="0">
                <a:solidFill>
                  <a:schemeClr val="tx1"/>
                </a:solidFill>
                <a:effectLst/>
                <a:latin typeface="+mn-lt"/>
                <a:ea typeface="+mn-ea"/>
                <a:cs typeface="+mn-cs"/>
              </a:rPr>
              <a:t>, Une conjoncture favorable à l’établissement d’une offre active, page </a:t>
            </a:r>
            <a:r>
              <a:rPr lang="fr-CA" sz="1100" dirty="0" smtClean="0"/>
              <a:t>20</a:t>
            </a:r>
            <a:r>
              <a:rPr lang="fr-CA" sz="1100" kern="1200" baseline="0" dirty="0" smtClean="0">
                <a:solidFill>
                  <a:schemeClr val="tx1"/>
                </a:solidFill>
                <a:effectLst/>
                <a:latin typeface="+mn-lt"/>
                <a:ea typeface="+mn-ea"/>
                <a:cs typeface="+mn-cs"/>
              </a:rPr>
              <a:t>.</a:t>
            </a:r>
            <a:endParaRPr lang="fr-CA" sz="1100" kern="1200" dirty="0">
              <a:solidFill>
                <a:schemeClr val="tx1"/>
              </a:solidFill>
              <a:effectLst/>
              <a:latin typeface="+mn-lt"/>
              <a:ea typeface="+mn-ea"/>
              <a:cs typeface="+mn-cs"/>
            </a:endParaRPr>
          </a:p>
          <a:p>
            <a:r>
              <a:rPr lang="fr-CA" sz="1100" kern="1200" dirty="0">
                <a:solidFill>
                  <a:schemeClr val="tx1"/>
                </a:solidFill>
                <a:effectLst/>
                <a:latin typeface="+mn-lt"/>
                <a:ea typeface="+mn-ea"/>
                <a:cs typeface="+mn-cs"/>
              </a:rPr>
              <a:t> </a:t>
            </a:r>
          </a:p>
          <a:p>
            <a:pPr lvl="0"/>
            <a:endParaRPr lang="fr-CA" sz="900" kern="1200" dirty="0">
              <a:solidFill>
                <a:schemeClr val="tx1"/>
              </a:solidFill>
              <a:effectLst/>
              <a:latin typeface="+mn-lt"/>
              <a:ea typeface="+mn-ea"/>
              <a:cs typeface="+mn-cs"/>
            </a:endParaRPr>
          </a:p>
          <a:p>
            <a:endParaRPr lang="fr-CA" b="1"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15</a:t>
            </a:fld>
            <a:endParaRPr lang="fr-CA" altLang="fr-FR"/>
          </a:p>
        </p:txBody>
      </p:sp>
    </p:spTree>
    <p:extLst>
      <p:ext uri="{BB962C8B-B14F-4D97-AF65-F5344CB8AC3E}">
        <p14:creationId xmlns:p14="http://schemas.microsoft.com/office/powerpoint/2010/main" val="309284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smtClean="0"/>
              <a:t>Pour toute question</a:t>
            </a:r>
            <a:r>
              <a:rPr lang="fr-CA" baseline="0" dirty="0" smtClean="0"/>
              <a:t>, commentaire ou suggestion, n’hésitez pas à communiquer avec le Centre Info-Justice dont les coordonnées apparaissent à l’écran.</a:t>
            </a:r>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solidFill>
                  <a:prstClr val="black"/>
                </a:solidFill>
              </a:rPr>
              <a:pPr/>
              <a:t>16</a:t>
            </a:fld>
            <a:endParaRPr lang="fr-CA" altLang="fr-FR">
              <a:solidFill>
                <a:prstClr val="black"/>
              </a:solidFill>
            </a:endParaRPr>
          </a:p>
        </p:txBody>
      </p:sp>
    </p:spTree>
    <p:extLst>
      <p:ext uri="{BB962C8B-B14F-4D97-AF65-F5344CB8AC3E}">
        <p14:creationId xmlns:p14="http://schemas.microsoft.com/office/powerpoint/2010/main" val="2363029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b="1" dirty="0"/>
              <a:t>Question</a:t>
            </a:r>
            <a:r>
              <a:rPr lang="fr-CA" sz="1200" dirty="0"/>
              <a:t>: Comment </a:t>
            </a:r>
            <a:r>
              <a:rPr lang="fr-CA" sz="1200" dirty="0" smtClean="0"/>
              <a:t>les services </a:t>
            </a:r>
            <a:r>
              <a:rPr lang="fr-CA" sz="1200" dirty="0"/>
              <a:t>en français </a:t>
            </a:r>
            <a:r>
              <a:rPr lang="fr-CA" sz="1200" dirty="0" smtClean="0"/>
              <a:t>peuvent-ils</a:t>
            </a:r>
            <a:r>
              <a:rPr lang="fr-CA" sz="1200" baseline="0" dirty="0" smtClean="0"/>
              <a:t> </a:t>
            </a:r>
            <a:r>
              <a:rPr lang="fr-CA" sz="1200" dirty="0" smtClean="0"/>
              <a:t>être manifestés</a:t>
            </a:r>
            <a:r>
              <a:rPr lang="fr-CA" sz="1200" baseline="0" dirty="0" smtClean="0"/>
              <a:t> </a:t>
            </a:r>
            <a:r>
              <a:rPr lang="fr-CA" sz="1200" dirty="0" smtClean="0"/>
              <a:t>au </a:t>
            </a:r>
            <a:r>
              <a:rPr lang="fr-CA" sz="1200" dirty="0"/>
              <a:t>grand </a:t>
            </a:r>
            <a:r>
              <a:rPr lang="fr-CA" sz="1200" dirty="0" smtClean="0"/>
              <a:t>public?</a:t>
            </a:r>
            <a:endParaRPr lang="fr-CA" sz="1200" dirty="0"/>
          </a:p>
          <a:p>
            <a:r>
              <a:rPr lang="fr-CA" sz="1200" b="1" dirty="0"/>
              <a:t>Réponse: </a:t>
            </a:r>
          </a:p>
          <a:p>
            <a:r>
              <a:rPr lang="fr-CA" sz="1200" dirty="0"/>
              <a:t>Affichage extérieur et intérieur dans les </a:t>
            </a:r>
            <a:r>
              <a:rPr lang="fr-CA" sz="1200" dirty="0" smtClean="0"/>
              <a:t>deux </a:t>
            </a:r>
            <a:r>
              <a:rPr lang="fr-CA" sz="1200" dirty="0"/>
              <a:t>langues officielles</a:t>
            </a:r>
          </a:p>
          <a:p>
            <a:pPr lvl="1"/>
            <a:r>
              <a:rPr lang="fr-CA" sz="1200" dirty="0"/>
              <a:t>Palais de justice, bureaux d’agences et d’organismes</a:t>
            </a:r>
          </a:p>
          <a:p>
            <a:r>
              <a:rPr lang="fr-CA" sz="1200" dirty="0"/>
              <a:t>Accueil dans les deux langues officielles</a:t>
            </a:r>
          </a:p>
          <a:p>
            <a:r>
              <a:rPr lang="fr-CA" sz="1200" dirty="0"/>
              <a:t>Site web dans les </a:t>
            </a:r>
            <a:r>
              <a:rPr lang="fr-CA" sz="1200" dirty="0" smtClean="0"/>
              <a:t>deux </a:t>
            </a:r>
            <a:r>
              <a:rPr lang="fr-CA" sz="1200" dirty="0"/>
              <a:t>langues officielles</a:t>
            </a:r>
          </a:p>
          <a:p>
            <a:r>
              <a:rPr lang="fr-CA" sz="1200" dirty="0"/>
              <a:t>Personnel bilingue clairement identifié et facilement disponible</a:t>
            </a:r>
          </a:p>
          <a:p>
            <a:r>
              <a:rPr lang="fr-CA" sz="1200" dirty="0"/>
              <a:t>Documentation dans les deux langues officielles</a:t>
            </a:r>
          </a:p>
          <a:p>
            <a:r>
              <a:rPr lang="fr-CA" sz="1200" dirty="0"/>
              <a:t>Communications diffusées dans les deux langues officielles</a:t>
            </a:r>
          </a:p>
          <a:p>
            <a:r>
              <a:rPr lang="fr-CA" sz="1200" dirty="0"/>
              <a:t>Avis, directives et formulaires publiés dans les </a:t>
            </a:r>
            <a:r>
              <a:rPr lang="fr-CA" dirty="0" smtClean="0"/>
              <a:t>deux </a:t>
            </a:r>
            <a:r>
              <a:rPr lang="fr-CA" sz="1200" dirty="0" smtClean="0"/>
              <a:t>langues </a:t>
            </a:r>
            <a:r>
              <a:rPr lang="fr-CA" sz="1200" dirty="0"/>
              <a:t>officielles et facilement disponibles aux utilisateurs</a:t>
            </a:r>
          </a:p>
          <a:p>
            <a:endParaRPr lang="fr-CA" sz="1200" b="1" dirty="0"/>
          </a:p>
          <a:p>
            <a:endParaRPr lang="fr-CA" sz="1200" b="1" dirty="0"/>
          </a:p>
          <a:p>
            <a:endParaRPr lang="fr-CA" sz="1200" b="1" dirty="0"/>
          </a:p>
          <a:p>
            <a:endParaRPr lang="fr-CA" sz="120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3</a:t>
            </a:fld>
            <a:endParaRPr lang="fr-CA" altLang="fr-FR"/>
          </a:p>
        </p:txBody>
      </p:sp>
    </p:spTree>
    <p:extLst>
      <p:ext uri="{BB962C8B-B14F-4D97-AF65-F5344CB8AC3E}">
        <p14:creationId xmlns:p14="http://schemas.microsoft.com/office/powerpoint/2010/main" val="2362668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a:t>Question</a:t>
            </a:r>
            <a:r>
              <a:rPr lang="fr-CA" dirty="0"/>
              <a:t>: Comment peut-on encourager le grand public à utiliser </a:t>
            </a:r>
            <a:r>
              <a:rPr lang="fr-CA" dirty="0" smtClean="0"/>
              <a:t>les services </a:t>
            </a:r>
            <a:r>
              <a:rPr lang="fr-CA" dirty="0"/>
              <a:t>en </a:t>
            </a:r>
            <a:r>
              <a:rPr lang="fr-CA" dirty="0" smtClean="0"/>
              <a:t>français?</a:t>
            </a:r>
            <a:endParaRPr lang="fr-CA" dirty="0"/>
          </a:p>
          <a:p>
            <a:r>
              <a:rPr lang="fr-CA" b="1" dirty="0"/>
              <a:t>Réponse: </a:t>
            </a:r>
          </a:p>
          <a:p>
            <a:endParaRPr lang="fr-CA" dirty="0"/>
          </a:p>
          <a:p>
            <a:r>
              <a:rPr lang="fr-CA" dirty="0"/>
              <a:t>En déployant des campagnes d’information et de conscientisation auprès des francophones et francophiles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CA" sz="1200" dirty="0"/>
              <a:t>En faisant des présentations dans les communautés et aux organismes/institutions regroupant les francophones et francophiles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CA" sz="1200" dirty="0"/>
              <a:t>En suscitant un dialogue autour de la demande active de services en français</a:t>
            </a:r>
          </a:p>
          <a:p>
            <a:endParaRPr lang="fr-CA" dirty="0"/>
          </a:p>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4</a:t>
            </a:fld>
            <a:endParaRPr lang="fr-CA" altLang="fr-FR"/>
          </a:p>
        </p:txBody>
      </p:sp>
    </p:spTree>
    <p:extLst>
      <p:ext uri="{BB962C8B-B14F-4D97-AF65-F5344CB8AC3E}">
        <p14:creationId xmlns:p14="http://schemas.microsoft.com/office/powerpoint/2010/main" val="154974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smtClean="0"/>
              <a:t>Question : </a:t>
            </a:r>
            <a:r>
              <a:rPr lang="fr-CA" dirty="0"/>
              <a:t>Comment peut-on s’assurer que </a:t>
            </a:r>
            <a:r>
              <a:rPr lang="fr-CA" dirty="0" smtClean="0"/>
              <a:t>les </a:t>
            </a:r>
            <a:r>
              <a:rPr lang="fr-CA" dirty="0"/>
              <a:t>services en français </a:t>
            </a:r>
            <a:r>
              <a:rPr lang="fr-CA" dirty="0" smtClean="0"/>
              <a:t>soient </a:t>
            </a:r>
            <a:r>
              <a:rPr lang="fr-CA" dirty="0"/>
              <a:t>de qualité comparable </a:t>
            </a:r>
            <a:r>
              <a:rPr lang="fr-CA" dirty="0" smtClean="0"/>
              <a:t>aux services offerts </a:t>
            </a:r>
            <a:r>
              <a:rPr lang="fr-CA" dirty="0"/>
              <a:t>en </a:t>
            </a:r>
            <a:r>
              <a:rPr lang="fr-CA" dirty="0" smtClean="0"/>
              <a:t>anglais?</a:t>
            </a:r>
            <a:endParaRPr lang="fr-CA" dirty="0"/>
          </a:p>
          <a:p>
            <a:r>
              <a:rPr lang="fr-CA" b="1" dirty="0" smtClean="0"/>
              <a:t>Réponse :</a:t>
            </a:r>
            <a:endParaRPr lang="fr-CA" b="1" dirty="0"/>
          </a:p>
          <a:p>
            <a:r>
              <a:rPr lang="fr-CA" dirty="0"/>
              <a:t>Personnel bilingue</a:t>
            </a:r>
          </a:p>
          <a:p>
            <a:r>
              <a:rPr lang="fr-CA" dirty="0"/>
              <a:t>Documentation de qualité en français</a:t>
            </a:r>
          </a:p>
          <a:p>
            <a:r>
              <a:rPr lang="fr-CA" dirty="0"/>
              <a:t>Traductions de qualité</a:t>
            </a:r>
          </a:p>
          <a:p>
            <a:r>
              <a:rPr lang="fr-CA" sz="1200" dirty="0"/>
              <a:t>Accès facile à des services d’interprétation</a:t>
            </a:r>
          </a:p>
          <a:p>
            <a:r>
              <a:rPr lang="fr-CA" dirty="0"/>
              <a:t>Évaluation de la qualité – taux de satisfaction de la clientèle servie</a:t>
            </a:r>
          </a:p>
          <a:p>
            <a:pPr marL="0" marR="0" lvl="0" indent="0" algn="l" defTabSz="914400" rtl="0" eaLnBrk="0" fontAlgn="base" latinLnBrk="0" hangingPunct="0">
              <a:lnSpc>
                <a:spcPct val="100000"/>
              </a:lnSpc>
              <a:spcBef>
                <a:spcPct val="30000"/>
              </a:spcBef>
              <a:spcAft>
                <a:spcPct val="0"/>
              </a:spcAft>
              <a:buClrTx/>
              <a:buSzTx/>
              <a:buFontTx/>
              <a:buNone/>
              <a:tabLst/>
              <a:defRPr/>
            </a:pPr>
            <a:r>
              <a:rPr lang="fr-CA" dirty="0"/>
              <a:t>Modèles innovateurs de prestation de services – par exemple, guichet unique</a:t>
            </a:r>
          </a:p>
          <a:p>
            <a:endParaRPr lang="fr-CA" dirty="0"/>
          </a:p>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5</a:t>
            </a:fld>
            <a:endParaRPr lang="fr-CA" altLang="fr-FR"/>
          </a:p>
        </p:txBody>
      </p:sp>
    </p:spTree>
    <p:extLst>
      <p:ext uri="{BB962C8B-B14F-4D97-AF65-F5344CB8AC3E}">
        <p14:creationId xmlns:p14="http://schemas.microsoft.com/office/powerpoint/2010/main" val="3636795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CA" sz="1100" b="1" dirty="0"/>
              <a:t>Question</a:t>
            </a:r>
            <a:r>
              <a:rPr lang="fr-CA" sz="1100" dirty="0"/>
              <a:t>: Comment pourrions-nous décrire l’offre de service actuel en français dans le système de justice dans les communautés francophones en situation </a:t>
            </a:r>
            <a:r>
              <a:rPr lang="fr-CA" sz="1100" dirty="0" smtClean="0"/>
              <a:t>minoritaire?</a:t>
            </a:r>
            <a:endParaRPr lang="fr-CA" sz="1100" dirty="0"/>
          </a:p>
          <a:p>
            <a:r>
              <a:rPr lang="fr-CA" sz="1100" b="1" dirty="0"/>
              <a:t>Réponse: </a:t>
            </a:r>
            <a:r>
              <a:rPr lang="fr-CA" sz="1100" dirty="0"/>
              <a:t>On pourrait la définir comme une offre passive. </a:t>
            </a:r>
          </a:p>
          <a:p>
            <a:pPr eaLnBrk="1" hangingPunct="1">
              <a:spcBef>
                <a:spcPct val="0"/>
              </a:spcBef>
            </a:pPr>
            <a:endParaRPr lang="fr-CA" altLang="fr-FR" sz="1100" b="0" i="0" dirty="0"/>
          </a:p>
          <a:p>
            <a:pPr eaLnBrk="1" hangingPunct="1">
              <a:spcBef>
                <a:spcPct val="0"/>
              </a:spcBef>
            </a:pPr>
            <a:r>
              <a:rPr lang="fr-CA" altLang="fr-FR" sz="1100" b="0" i="0" dirty="0"/>
              <a:t>Linda Cardinal et </a:t>
            </a:r>
            <a:r>
              <a:rPr lang="fr-CA" altLang="fr-FR" sz="1100" b="0" i="0" dirty="0" err="1"/>
              <a:t>Anik</a:t>
            </a:r>
            <a:r>
              <a:rPr lang="fr-CA" altLang="fr-FR" sz="1100" b="0" i="0" dirty="0"/>
              <a:t> Sauvé de la Chaire de recherche sur la francophonie et les politiques publiques de l’Université d’Ottawa mentionnent dans leur étude: De la théorie à la pratique</a:t>
            </a:r>
            <a:r>
              <a:rPr lang="fr-CA" altLang="fr-FR" sz="1100" b="1" i="1" dirty="0"/>
              <a:t>…une offre passive peut contribuer à créer une atmosphère moins propice et moins favorable à l’exercice du droit à des </a:t>
            </a:r>
            <a:r>
              <a:rPr lang="fr-CA" altLang="fr-FR" sz="1100" b="1" i="1" dirty="0" smtClean="0"/>
              <a:t>SEF (services en français). </a:t>
            </a:r>
            <a:r>
              <a:rPr lang="fr-CA" altLang="fr-FR" sz="1100" b="1" i="1" dirty="0"/>
              <a:t>En effet, même si le service au sein d’un organisme est disponible, les francophones risquent de l’ignorer s’il ne fait pas l’objet d’une promotion active et verbale ou s’ils ne se sentent pas à l’aise de le demander.</a:t>
            </a:r>
          </a:p>
          <a:p>
            <a:pPr marL="0" marR="0" lvl="0" indent="0" algn="l" defTabSz="914400" rtl="0" eaLnBrk="1" fontAlgn="base" latinLnBrk="0" hangingPunct="1">
              <a:lnSpc>
                <a:spcPct val="100000"/>
              </a:lnSpc>
              <a:spcBef>
                <a:spcPct val="0"/>
              </a:spcBef>
              <a:spcAft>
                <a:spcPct val="0"/>
              </a:spcAft>
              <a:buClrTx/>
              <a:buSzTx/>
              <a:buFontTx/>
              <a:buNone/>
              <a:tabLst/>
              <a:defRPr/>
            </a:pPr>
            <a:endParaRPr lang="fr-CA" altLang="fr-FR" sz="1100" dirty="0"/>
          </a:p>
          <a:p>
            <a:pPr marL="0" marR="0" lvl="0" indent="0" algn="l" defTabSz="914400" rtl="0" eaLnBrk="1" fontAlgn="base" latinLnBrk="0" hangingPunct="1">
              <a:lnSpc>
                <a:spcPct val="100000"/>
              </a:lnSpc>
              <a:spcBef>
                <a:spcPct val="0"/>
              </a:spcBef>
              <a:spcAft>
                <a:spcPct val="0"/>
              </a:spcAft>
              <a:buClrTx/>
              <a:buSzTx/>
              <a:buFontTx/>
              <a:buNone/>
              <a:tabLst/>
              <a:defRPr/>
            </a:pPr>
            <a:r>
              <a:rPr lang="fr-CA" altLang="fr-FR" sz="1100" dirty="0"/>
              <a:t>Une offre passive consiste à attendre que le justiciable exprime le besoin de recevoir des services en français. Puis, lorsqu’il en fait la demande, le justiciable risque de subir des délais, des coûts supplémentaires et peut même faire l’objet de préjudices parce qu’il a choisi d’être entendu en français. Or, le justiciable anglophone n’a pas à demander le service pour l’obtenir. Il peut y avoir accès de manière cohérente en tout temps.</a:t>
            </a:r>
          </a:p>
          <a:p>
            <a:endParaRPr lang="fr-CA" sz="1100" dirty="0"/>
          </a:p>
          <a:p>
            <a:pPr eaLnBrk="1" hangingPunct="1">
              <a:spcBef>
                <a:spcPct val="0"/>
              </a:spcBef>
            </a:pPr>
            <a:r>
              <a:rPr lang="fr-FR" altLang="fr-FR" sz="1100" dirty="0"/>
              <a:t>En Saskatchewan, les services </a:t>
            </a:r>
            <a:r>
              <a:rPr lang="fr-CA" altLang="fr-FR" sz="1100" dirty="0"/>
              <a:t>en français (SEF) dans le domaine de la justice s’apparentent plutôt à une </a:t>
            </a:r>
            <a:r>
              <a:rPr lang="fr-CA" altLang="fr-FR" sz="1100" dirty="0" smtClean="0"/>
              <a:t>« offre passive » </a:t>
            </a:r>
            <a:r>
              <a:rPr lang="fr-CA" altLang="fr-FR" sz="1100" dirty="0"/>
              <a:t>puisqu’ils ne sont pas toujours disponibles, ni offerts activement en français mais, sont généralement fondés sur la demande.  </a:t>
            </a:r>
          </a:p>
          <a:p>
            <a:pPr eaLnBrk="1" hangingPunct="1">
              <a:spcBef>
                <a:spcPct val="0"/>
              </a:spcBef>
            </a:pPr>
            <a:endParaRPr lang="fr-CA" altLang="fr-FR" sz="1100" dirty="0"/>
          </a:p>
        </p:txBody>
      </p:sp>
      <p:sp>
        <p:nvSpPr>
          <p:cNvPr id="2560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7066" indent="-291179" eaLnBrk="0" hangingPunct="0">
              <a:defRPr>
                <a:solidFill>
                  <a:schemeClr val="tx1"/>
                </a:solidFill>
                <a:latin typeface="Arial" panose="020B0604020202020204" pitchFamily="34" charset="0"/>
                <a:cs typeface="Arial" panose="020B0604020202020204" pitchFamily="34" charset="0"/>
              </a:defRPr>
            </a:lvl2pPr>
            <a:lvl3pPr marL="1164717" indent="-232943" eaLnBrk="0" hangingPunct="0">
              <a:defRPr>
                <a:solidFill>
                  <a:schemeClr val="tx1"/>
                </a:solidFill>
                <a:latin typeface="Arial" panose="020B0604020202020204" pitchFamily="34" charset="0"/>
                <a:cs typeface="Arial" panose="020B0604020202020204" pitchFamily="34" charset="0"/>
              </a:defRPr>
            </a:lvl3pPr>
            <a:lvl4pPr marL="1630604" indent="-232943" eaLnBrk="0" hangingPunct="0">
              <a:defRPr>
                <a:solidFill>
                  <a:schemeClr val="tx1"/>
                </a:solidFill>
                <a:latin typeface="Arial" panose="020B0604020202020204" pitchFamily="34" charset="0"/>
                <a:cs typeface="Arial" panose="020B0604020202020204" pitchFamily="34" charset="0"/>
              </a:defRPr>
            </a:lvl4pPr>
            <a:lvl5pPr marL="2096491" indent="-232943" eaLnBrk="0" hangingPunct="0">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B2E5DAA-AB40-4EE2-BCCB-54941A003C0E}" type="slidenum">
              <a:rPr lang="fr-CA" altLang="fr-FR"/>
              <a:pPr eaLnBrk="1" hangingPunct="1"/>
              <a:t>6</a:t>
            </a:fld>
            <a:endParaRPr lang="fr-CA" altLang="fr-FR"/>
          </a:p>
        </p:txBody>
      </p:sp>
    </p:spTree>
    <p:extLst>
      <p:ext uri="{BB962C8B-B14F-4D97-AF65-F5344CB8AC3E}">
        <p14:creationId xmlns:p14="http://schemas.microsoft.com/office/powerpoint/2010/main" val="442228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a:t>Question: </a:t>
            </a:r>
            <a:r>
              <a:rPr lang="fr-CA" dirty="0"/>
              <a:t>Donc, l’idée c’est de passer de l’offre passive à une offre </a:t>
            </a:r>
            <a:r>
              <a:rPr lang="fr-CA" dirty="0" smtClean="0"/>
              <a:t>active?</a:t>
            </a:r>
            <a:endParaRPr lang="fr-CA" dirty="0"/>
          </a:p>
          <a:p>
            <a:r>
              <a:rPr lang="fr-CA" b="1" dirty="0"/>
              <a:t>Réponse</a:t>
            </a:r>
            <a:r>
              <a:rPr lang="fr-CA" dirty="0"/>
              <a:t>: Oui</a:t>
            </a:r>
          </a:p>
          <a:p>
            <a:endParaRPr lang="fr-CA"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fr-CA" dirty="0"/>
              <a:t>C’est un changement réel qui doit être soutenu par un leadership mobilisateur et collaboratif qui est appelé à provoquer des changements de connaissances, de comportements et d’attitudes tant chez les fournisseurs de services que chez les utilisateurs.</a:t>
            </a:r>
          </a:p>
          <a:p>
            <a:endParaRPr lang="fr-CA"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7</a:t>
            </a:fld>
            <a:endParaRPr lang="fr-CA" altLang="fr-FR"/>
          </a:p>
        </p:txBody>
      </p:sp>
    </p:spTree>
    <p:extLst>
      <p:ext uri="{BB962C8B-B14F-4D97-AF65-F5344CB8AC3E}">
        <p14:creationId xmlns:p14="http://schemas.microsoft.com/office/powerpoint/2010/main" val="1045366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050" b="1" dirty="0"/>
              <a:t>Question</a:t>
            </a:r>
            <a:r>
              <a:rPr lang="fr-CA" sz="1050" dirty="0"/>
              <a:t>: Sur quoi vous fondez–vous pour dire que l’offre active est la norme en matière de services en français en </a:t>
            </a:r>
            <a:r>
              <a:rPr lang="fr-CA" sz="1050" dirty="0" smtClean="0"/>
              <a:t>Saskatchewan?</a:t>
            </a:r>
            <a:endParaRPr lang="fr-CA" sz="1050" dirty="0"/>
          </a:p>
          <a:p>
            <a:r>
              <a:rPr lang="fr-CA" sz="1050" b="1" dirty="0"/>
              <a:t>Réponse:</a:t>
            </a:r>
          </a:p>
          <a:p>
            <a:pPr defTabSz="931774">
              <a:defRPr/>
            </a:pPr>
            <a:r>
              <a:rPr lang="fr-CA" sz="1050" dirty="0"/>
              <a:t>Ce n’est pas moi qui le dit mais la province elle-même dans sa </a:t>
            </a:r>
            <a:r>
              <a:rPr lang="fr-CA" altLang="fr-FR" sz="1050" dirty="0"/>
              <a:t>Politique de services en langue française du gouvernement de la Saskatchewan. Bureau du secrétaire provincial de la Saskatchewan. Mai 2009.</a:t>
            </a:r>
          </a:p>
          <a:p>
            <a:endParaRPr lang="fr-CA" sz="1050" dirty="0"/>
          </a:p>
          <a:p>
            <a:r>
              <a:rPr lang="fr-CA" sz="1050" dirty="0"/>
              <a:t>Extrait de la politique :</a:t>
            </a:r>
          </a:p>
          <a:p>
            <a:r>
              <a:rPr lang="fr-CA" sz="1050" dirty="0"/>
              <a:t>Que l’approche «d’offre active» soit utilisée quand des services sont offerts en français. (Le concept de «l’offre active» signifie que le service est manifesté aux utilisateurs potentiels, que le grand public est encouragé à l’utiliser et se sent à l’aise de le faire, et que la qualité des services est comparable à ceux qui sont offerts en anglais.) </a:t>
            </a:r>
          </a:p>
          <a:p>
            <a:endParaRPr lang="fr-CA" sz="1050" dirty="0"/>
          </a:p>
          <a:p>
            <a:r>
              <a:rPr lang="fr-CA" sz="1050" dirty="0"/>
              <a:t>De plus , dans la Politique sur les services judiciaires en langue française, on note:</a:t>
            </a:r>
          </a:p>
          <a:p>
            <a:r>
              <a:rPr lang="fr-CA" sz="1050" b="1" i="1" dirty="0"/>
              <a:t>Il importe que tous ceux</a:t>
            </a:r>
            <a:r>
              <a:rPr lang="fr-CA" sz="1050" i="1" dirty="0"/>
              <a:t> qui sont engagés dans le processus judiciaire comprennent leur obligation d’offrir des services en langue française et que tous les citoyens et citoyennes soient informés que des services judiciaires sont offerts dans les deux langues </a:t>
            </a:r>
            <a:r>
              <a:rPr lang="fr-CA" sz="1050" i="1" dirty="0" smtClean="0"/>
              <a:t>officielles.</a:t>
            </a:r>
            <a:r>
              <a:rPr lang="fr-CA" sz="1050" i="0" baseline="0" dirty="0"/>
              <a:t> </a:t>
            </a:r>
            <a:r>
              <a:rPr lang="fr-CA" sz="1050" dirty="0" smtClean="0"/>
              <a:t>2002</a:t>
            </a:r>
            <a:r>
              <a:rPr lang="fr-CA" sz="1050" dirty="0"/>
              <a:t>. Source : Association des juristes d’expression française de la Saskatchewan</a:t>
            </a:r>
            <a:r>
              <a:rPr lang="fr-CA" sz="1050" dirty="0" smtClean="0"/>
              <a:t>.</a:t>
            </a:r>
          </a:p>
          <a:p>
            <a:r>
              <a:rPr lang="fr-CA" sz="1050" dirty="0">
                <a:hlinkClick r:id="rId3"/>
              </a:rPr>
              <a:t>http://</a:t>
            </a:r>
            <a:r>
              <a:rPr lang="fr-CA" sz="1050" dirty="0" smtClean="0">
                <a:hlinkClick r:id="rId3"/>
              </a:rPr>
              <a:t>www.saskinfojustice.ca/public/droits-linguistiques</a:t>
            </a:r>
            <a:r>
              <a:rPr lang="fr-CA" sz="1050" dirty="0"/>
              <a:t>.</a:t>
            </a:r>
            <a:r>
              <a:rPr lang="fr-CA" sz="1050" dirty="0" smtClean="0"/>
              <a:t> </a:t>
            </a:r>
            <a:r>
              <a:rPr lang="fr-CA" sz="1050" dirty="0"/>
              <a:t>Page consultée le 22 avril 2015.</a:t>
            </a:r>
          </a:p>
          <a:p>
            <a:endParaRPr lang="fr-CA" sz="105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8</a:t>
            </a:fld>
            <a:endParaRPr lang="fr-CA" altLang="fr-FR"/>
          </a:p>
        </p:txBody>
      </p:sp>
    </p:spTree>
    <p:extLst>
      <p:ext uri="{BB962C8B-B14F-4D97-AF65-F5344CB8AC3E}">
        <p14:creationId xmlns:p14="http://schemas.microsoft.com/office/powerpoint/2010/main" val="2361794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b="1" dirty="0"/>
              <a:t>Question</a:t>
            </a:r>
            <a:r>
              <a:rPr lang="fr-CA" dirty="0"/>
              <a:t>: Y a-t-il aussi des fondements légaux ou juridiques pour une offre active en matière de </a:t>
            </a:r>
            <a:r>
              <a:rPr lang="fr-CA" dirty="0" smtClean="0"/>
              <a:t>Justice?</a:t>
            </a:r>
            <a:endParaRPr lang="fr-CA" dirty="0"/>
          </a:p>
          <a:p>
            <a:r>
              <a:rPr lang="fr-CA" b="1" dirty="0"/>
              <a:t>Réponse:</a:t>
            </a:r>
          </a:p>
          <a:p>
            <a:r>
              <a:rPr lang="fr-CA" sz="1100" dirty="0"/>
              <a:t>Les lois ne mentionnent pas explicitement le droit des francophones d’obtenir activement les services dans leur langue mais elles sont néanmoins claires quand au droit d’être servis dans la langue officielle de leur choix et quant à l’obligation des gouvernements, des ministères et des agences de fournir ces services dans les deux langues officielles.</a:t>
            </a:r>
          </a:p>
          <a:p>
            <a:r>
              <a:rPr lang="fr-CA" sz="1100" dirty="0"/>
              <a:t>Sans offre active, les ministères et fournisseurs de services ne sont pas en mesure de véritablement rencontrer leurs obligations. Ces instances gouvernementales mettent la responsabilité de la compréhension des informations communiquées sur les épaules de l’utilisateur de service (souvent des personnes en situation vulnérable) plutôt que sur le fournisseur. En plus, elles mettent le fardeau d’exiger un service dans sa langue officielle sur le francophone souvent en milieu minoritaire.</a:t>
            </a:r>
          </a:p>
          <a:p>
            <a:r>
              <a:rPr lang="fr-CA" sz="1100" dirty="0"/>
              <a:t>La recherche et l’expérience montrent que lorsqu’il doit demander un service en français, le citoyen francophone peut choisir parmi plusieurs options:</a:t>
            </a:r>
          </a:p>
          <a:p>
            <a:pPr marL="174708" indent="-174708">
              <a:buFont typeface="Arial" panose="020B0604020202020204" pitchFamily="34" charset="0"/>
              <a:buChar char="•"/>
            </a:pPr>
            <a:r>
              <a:rPr lang="fr-CA" sz="1100" dirty="0"/>
              <a:t>Exiger le service en français, attendre les délais qui suivront, encourir des frais supplémentaires et souvent recevoir un service de qualité </a:t>
            </a:r>
            <a:r>
              <a:rPr lang="fr-CA" sz="1100" dirty="0" smtClean="0"/>
              <a:t>inférieur.</a:t>
            </a:r>
            <a:endParaRPr lang="fr-CA" sz="1100" dirty="0"/>
          </a:p>
          <a:p>
            <a:pPr marL="174708" indent="-174708">
              <a:buFont typeface="Arial" panose="020B0604020202020204" pitchFamily="34" charset="0"/>
              <a:buChar char="•"/>
            </a:pPr>
            <a:r>
              <a:rPr lang="fr-CA" sz="1100" dirty="0"/>
              <a:t>Accepter de se faire servir en anglais et ainsi se passer du service auquel il a </a:t>
            </a:r>
            <a:r>
              <a:rPr lang="fr-CA" sz="1100" dirty="0" smtClean="0"/>
              <a:t>droit.</a:t>
            </a:r>
            <a:endParaRPr lang="fr-CA" sz="1100" dirty="0"/>
          </a:p>
          <a:p>
            <a:endParaRPr lang="fr-CA" sz="1100" dirty="0"/>
          </a:p>
        </p:txBody>
      </p:sp>
      <p:sp>
        <p:nvSpPr>
          <p:cNvPr id="4" name="Espace réservé du numéro de diapositive 3"/>
          <p:cNvSpPr>
            <a:spLocks noGrp="1"/>
          </p:cNvSpPr>
          <p:nvPr>
            <p:ph type="sldNum" sz="quarter" idx="10"/>
          </p:nvPr>
        </p:nvSpPr>
        <p:spPr/>
        <p:txBody>
          <a:bodyPr/>
          <a:lstStyle/>
          <a:p>
            <a:fld id="{206F8C0F-E1DB-4B99-9953-D70F003664BE}" type="slidenum">
              <a:rPr lang="fr-CA" altLang="fr-FR" smtClean="0"/>
              <a:pPr/>
              <a:t>9</a:t>
            </a:fld>
            <a:endParaRPr lang="fr-CA" altLang="fr-FR"/>
          </a:p>
        </p:txBody>
      </p:sp>
    </p:spTree>
    <p:extLst>
      <p:ext uri="{BB962C8B-B14F-4D97-AF65-F5344CB8AC3E}">
        <p14:creationId xmlns:p14="http://schemas.microsoft.com/office/powerpoint/2010/main" val="2972683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Espace réservé des commentaires 2"/>
          <p:cNvSpPr>
            <a:spLocks noGrp="1"/>
          </p:cNvSpPr>
          <p:nvPr>
            <p:ph type="body" idx="1"/>
          </p:nvPr>
        </p:nvSpPr>
        <p:spPr/>
        <p:txBody>
          <a:bodyPr/>
          <a:lstStyle/>
          <a:p>
            <a:pPr eaLnBrk="1" fontAlgn="auto" hangingPunct="1">
              <a:spcBef>
                <a:spcPts val="0"/>
              </a:spcBef>
              <a:spcAft>
                <a:spcPts val="0"/>
              </a:spcAft>
              <a:defRPr/>
            </a:pPr>
            <a:r>
              <a:rPr lang="fr-FR" b="1" dirty="0" smtClean="0"/>
              <a:t>Question</a:t>
            </a:r>
            <a:r>
              <a:rPr lang="fr-FR" b="1" dirty="0"/>
              <a:t>: </a:t>
            </a:r>
            <a:r>
              <a:rPr lang="fr-FR" b="0" dirty="0"/>
              <a:t>l’offre active de services dans les deux langues officielles est donc une question de droits et </a:t>
            </a:r>
            <a:r>
              <a:rPr lang="fr-FR" b="0" dirty="0" smtClean="0"/>
              <a:t>d’obligations?</a:t>
            </a:r>
            <a:endParaRPr lang="fr-FR" b="0" dirty="0"/>
          </a:p>
          <a:p>
            <a:pPr eaLnBrk="1" fontAlgn="auto" hangingPunct="1">
              <a:spcBef>
                <a:spcPts val="0"/>
              </a:spcBef>
              <a:spcAft>
                <a:spcPts val="0"/>
              </a:spcAft>
              <a:defRPr/>
            </a:pPr>
            <a:r>
              <a:rPr lang="fr-FR" b="1" dirty="0"/>
              <a:t>Réponse</a:t>
            </a:r>
            <a:r>
              <a:rPr lang="fr-FR" b="0" dirty="0"/>
              <a:t>: </a:t>
            </a:r>
          </a:p>
          <a:p>
            <a:pPr eaLnBrk="1" fontAlgn="auto" hangingPunct="1">
              <a:spcBef>
                <a:spcPts val="0"/>
              </a:spcBef>
              <a:spcAft>
                <a:spcPts val="0"/>
              </a:spcAft>
              <a:defRPr/>
            </a:pPr>
            <a:r>
              <a:rPr lang="fr-FR" b="0" dirty="0"/>
              <a:t>Oui, mais c’est bien plus que cela. C’est aussi une question d’éthique fondamentale et d’éthique professionnelle pour les fournisseurs de services.</a:t>
            </a:r>
          </a:p>
          <a:p>
            <a:pPr eaLnBrk="1" fontAlgn="auto" hangingPunct="1">
              <a:spcBef>
                <a:spcPts val="0"/>
              </a:spcBef>
              <a:spcAft>
                <a:spcPts val="0"/>
              </a:spcAft>
              <a:defRPr/>
            </a:pPr>
            <a:endParaRPr lang="fr-FR" b="0" dirty="0" smtClean="0"/>
          </a:p>
          <a:p>
            <a:pPr eaLnBrk="1" fontAlgn="auto" hangingPunct="1">
              <a:spcBef>
                <a:spcPts val="0"/>
              </a:spcBef>
              <a:spcAft>
                <a:spcPts val="0"/>
              </a:spcAft>
              <a:defRPr/>
            </a:pPr>
            <a:r>
              <a:rPr lang="fr-FR" b="0" dirty="0" smtClean="0"/>
              <a:t>Sans </a:t>
            </a:r>
            <a:r>
              <a:rPr lang="fr-FR" b="0" dirty="0"/>
              <a:t>l’offre active de services dans les deux langues officielles, comment les fournisseurs de services peuvent-ils affirmer le respect de l’autre et de ses droits, comment peuvent-ils affirmer que les services sont rendus sur une base équitable et juste pour </a:t>
            </a:r>
            <a:r>
              <a:rPr lang="fr-FR" b="0" dirty="0" smtClean="0"/>
              <a:t>tous, </a:t>
            </a:r>
            <a:r>
              <a:rPr lang="fr-FR" b="0" dirty="0"/>
              <a:t>comment peuvent-ils contribuer à faire disparaître les injustices systémiques dans la système de </a:t>
            </a:r>
            <a:r>
              <a:rPr lang="fr-FR" b="0" dirty="0" smtClean="0"/>
              <a:t>justice? </a:t>
            </a:r>
            <a:r>
              <a:rPr lang="fr-FR" b="0" dirty="0"/>
              <a:t>Et comment peuvent-ils se conformer à leurs codes professionnels </a:t>
            </a:r>
            <a:r>
              <a:rPr lang="fr-FR" b="0" dirty="0" smtClean="0"/>
              <a:t>respectifs?</a:t>
            </a:r>
            <a:endParaRPr lang="fr-FR" b="0" dirty="0"/>
          </a:p>
          <a:p>
            <a:endParaRPr lang="fr-CA" altLang="fr-FR" i="1" dirty="0"/>
          </a:p>
          <a:p>
            <a:r>
              <a:rPr lang="fr-CA" altLang="fr-FR" i="1" dirty="0" smtClean="0"/>
              <a:t>« Il </a:t>
            </a:r>
            <a:r>
              <a:rPr lang="fr-CA" altLang="fr-FR" i="1" dirty="0"/>
              <a:t>faut instaurer un véritable esprit de leadership et de respect en matière de droits linguistiques des individus, en qualité de citoyens et citoyennes ou de fonctionnaires fédéraux. C’est fondamentalement une question d’éthique professionnelle et de dignité.» </a:t>
            </a:r>
            <a:r>
              <a:rPr lang="fr-CA" altLang="fr-FR" sz="1100" dirty="0"/>
              <a:t>Commissaire aux langues officielles, 2002</a:t>
            </a:r>
          </a:p>
          <a:p>
            <a:pPr rtl="0" eaLnBrk="1" fontAlgn="t" latinLnBrk="0" hangingPunct="1"/>
            <a:r>
              <a:rPr lang="fr-CA" sz="1200" b="1" i="0" u="none" strike="noStrike" kern="1200" dirty="0" smtClean="0">
                <a:solidFill>
                  <a:schemeClr val="tx1"/>
                </a:solidFill>
                <a:effectLst/>
                <a:latin typeface="+mn-lt"/>
                <a:ea typeface="+mn-ea"/>
                <a:cs typeface="+mn-cs"/>
              </a:rPr>
              <a:t>Une </a:t>
            </a:r>
            <a:r>
              <a:rPr lang="fr-CA" sz="1200" b="1" i="0" u="none" strike="noStrike" kern="1200" dirty="0">
                <a:solidFill>
                  <a:schemeClr val="tx1"/>
                </a:solidFill>
                <a:effectLst/>
                <a:latin typeface="+mn-lt"/>
                <a:ea typeface="+mn-ea"/>
                <a:cs typeface="+mn-cs"/>
              </a:rPr>
              <a:t>question d’éthique : 4 </a:t>
            </a:r>
            <a:r>
              <a:rPr lang="fr-CA" sz="1200" b="1" i="0" u="none" strike="noStrike" kern="1200" dirty="0" smtClean="0">
                <a:solidFill>
                  <a:schemeClr val="tx1"/>
                </a:solidFill>
                <a:effectLst/>
                <a:latin typeface="+mn-lt"/>
                <a:ea typeface="+mn-ea"/>
                <a:cs typeface="+mn-cs"/>
              </a:rPr>
              <a:t>perspectives – voir diapo</a:t>
            </a:r>
            <a:endParaRPr lang="fr-CA" sz="1200" b="0" i="0" u="none" strike="noStrike" kern="1200" dirty="0">
              <a:solidFill>
                <a:schemeClr val="tx1"/>
              </a:solidFill>
              <a:effectLst/>
              <a:latin typeface="+mn-lt"/>
              <a:ea typeface="+mn-ea"/>
              <a:cs typeface="+mn-cs"/>
            </a:endParaRPr>
          </a:p>
        </p:txBody>
      </p:sp>
      <p:sp>
        <p:nvSpPr>
          <p:cNvPr id="26628"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7066" indent="-291179" eaLnBrk="0" hangingPunct="0">
              <a:defRPr>
                <a:solidFill>
                  <a:schemeClr val="tx1"/>
                </a:solidFill>
                <a:latin typeface="Arial" panose="020B0604020202020204" pitchFamily="34" charset="0"/>
                <a:cs typeface="Arial" panose="020B0604020202020204" pitchFamily="34" charset="0"/>
              </a:defRPr>
            </a:lvl2pPr>
            <a:lvl3pPr marL="1164717" indent="-232943" eaLnBrk="0" hangingPunct="0">
              <a:defRPr>
                <a:solidFill>
                  <a:schemeClr val="tx1"/>
                </a:solidFill>
                <a:latin typeface="Arial" panose="020B0604020202020204" pitchFamily="34" charset="0"/>
                <a:cs typeface="Arial" panose="020B0604020202020204" pitchFamily="34" charset="0"/>
              </a:defRPr>
            </a:lvl3pPr>
            <a:lvl4pPr marL="1630604" indent="-232943" eaLnBrk="0" hangingPunct="0">
              <a:defRPr>
                <a:solidFill>
                  <a:schemeClr val="tx1"/>
                </a:solidFill>
                <a:latin typeface="Arial" panose="020B0604020202020204" pitchFamily="34" charset="0"/>
                <a:cs typeface="Arial" panose="020B0604020202020204" pitchFamily="34" charset="0"/>
              </a:defRPr>
            </a:lvl4pPr>
            <a:lvl5pPr marL="2096491" indent="-232943" eaLnBrk="0" hangingPunct="0">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130766E-3BA2-4F42-8D28-1081289B4210}" type="slidenum">
              <a:rPr lang="fr-CA" altLang="fr-FR"/>
              <a:pPr eaLnBrk="1" hangingPunct="1"/>
              <a:t>10</a:t>
            </a:fld>
            <a:endParaRPr lang="fr-CA" altLang="fr-FR"/>
          </a:p>
        </p:txBody>
      </p:sp>
    </p:spTree>
    <p:extLst>
      <p:ext uri="{BB962C8B-B14F-4D97-AF65-F5344CB8AC3E}">
        <p14:creationId xmlns:p14="http://schemas.microsoft.com/office/powerpoint/2010/main" val="303278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r-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CA"/>
          </a:p>
        </p:txBody>
      </p:sp>
      <p:sp>
        <p:nvSpPr>
          <p:cNvPr id="4" name="Date Placeholder 3"/>
          <p:cNvSpPr>
            <a:spLocks noGrp="1"/>
          </p:cNvSpPr>
          <p:nvPr>
            <p:ph type="dt" sz="half" idx="10"/>
          </p:nvPr>
        </p:nvSpPr>
        <p:spPr/>
        <p:txBody>
          <a:bodyPr/>
          <a:lstStyle>
            <a:lvl1pPr>
              <a:defRPr/>
            </a:lvl1pPr>
          </a:lstStyle>
          <a:p>
            <a:pPr>
              <a:defRPr/>
            </a:pPr>
            <a:fld id="{B7C83CB6-5D96-4938-9C38-33E4B5B8454A}" type="datetime1">
              <a:rPr lang="fr-CA" smtClean="0"/>
              <a:t>2019-02-05</a:t>
            </a:fld>
            <a:endParaRPr lang="fr-CA"/>
          </a:p>
        </p:txBody>
      </p:sp>
      <p:sp>
        <p:nvSpPr>
          <p:cNvPr id="5" name="Footer Placeholder 4"/>
          <p:cNvSpPr>
            <a:spLocks noGrp="1"/>
          </p:cNvSpPr>
          <p:nvPr>
            <p:ph type="ftr" sz="quarter" idx="11"/>
          </p:nvPr>
        </p:nvSpPr>
        <p:spPr/>
        <p:txBody>
          <a:bodyPr/>
          <a:lstStyle>
            <a:lvl1pPr>
              <a:defRPr/>
            </a:lvl1pPr>
          </a:lstStyle>
          <a:p>
            <a:pPr>
              <a:defRPr/>
            </a:pPr>
            <a:endParaRPr lang="fr-CA"/>
          </a:p>
        </p:txBody>
      </p:sp>
      <p:sp>
        <p:nvSpPr>
          <p:cNvPr id="6" name="Slide Number Placeholder 5"/>
          <p:cNvSpPr>
            <a:spLocks noGrp="1"/>
          </p:cNvSpPr>
          <p:nvPr>
            <p:ph type="sldNum" sz="quarter" idx="12"/>
          </p:nvPr>
        </p:nvSpPr>
        <p:spPr/>
        <p:txBody>
          <a:bodyPr/>
          <a:lstStyle>
            <a:lvl1pPr>
              <a:defRPr/>
            </a:lvl1pPr>
          </a:lstStyle>
          <a:p>
            <a:fld id="{6E8B77C8-8A2A-4F26-BF24-3DC2ACC7C6D1}" type="slidenum">
              <a:rPr lang="fr-CA" altLang="fr-FR"/>
              <a:pPr/>
              <a:t>‹N°›</a:t>
            </a:fld>
            <a:endParaRPr lang="fr-CA" altLang="fr-FR"/>
          </a:p>
        </p:txBody>
      </p:sp>
    </p:spTree>
    <p:extLst>
      <p:ext uri="{BB962C8B-B14F-4D97-AF65-F5344CB8AC3E}">
        <p14:creationId xmlns:p14="http://schemas.microsoft.com/office/powerpoint/2010/main" val="81908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lvl1pPr>
              <a:defRPr/>
            </a:lvl1pPr>
          </a:lstStyle>
          <a:p>
            <a:pPr>
              <a:defRPr/>
            </a:pPr>
            <a:fld id="{5542A527-F5D2-420B-892B-07CCEEFB35CB}" type="datetime1">
              <a:rPr lang="fr-CA" smtClean="0"/>
              <a:t>2019-02-05</a:t>
            </a:fld>
            <a:endParaRPr lang="fr-CA"/>
          </a:p>
        </p:txBody>
      </p:sp>
      <p:sp>
        <p:nvSpPr>
          <p:cNvPr id="5" name="Footer Placeholder 4"/>
          <p:cNvSpPr>
            <a:spLocks noGrp="1"/>
          </p:cNvSpPr>
          <p:nvPr>
            <p:ph type="ftr" sz="quarter" idx="11"/>
          </p:nvPr>
        </p:nvSpPr>
        <p:spPr/>
        <p:txBody>
          <a:bodyPr/>
          <a:lstStyle>
            <a:lvl1pPr>
              <a:defRPr/>
            </a:lvl1pPr>
          </a:lstStyle>
          <a:p>
            <a:pPr>
              <a:defRPr/>
            </a:pPr>
            <a:endParaRPr lang="fr-CA"/>
          </a:p>
        </p:txBody>
      </p:sp>
      <p:sp>
        <p:nvSpPr>
          <p:cNvPr id="6" name="Slide Number Placeholder 5"/>
          <p:cNvSpPr>
            <a:spLocks noGrp="1"/>
          </p:cNvSpPr>
          <p:nvPr>
            <p:ph type="sldNum" sz="quarter" idx="12"/>
          </p:nvPr>
        </p:nvSpPr>
        <p:spPr/>
        <p:txBody>
          <a:bodyPr/>
          <a:lstStyle>
            <a:lvl1pPr>
              <a:defRPr/>
            </a:lvl1pPr>
          </a:lstStyle>
          <a:p>
            <a:fld id="{015C4DFF-BCA7-4C16-A9C2-3FAFECC0D0E8}" type="slidenum">
              <a:rPr lang="fr-CA" altLang="fr-FR"/>
              <a:pPr/>
              <a:t>‹N°›</a:t>
            </a:fld>
            <a:endParaRPr lang="fr-CA" altLang="fr-FR"/>
          </a:p>
        </p:txBody>
      </p:sp>
    </p:spTree>
    <p:extLst>
      <p:ext uri="{BB962C8B-B14F-4D97-AF65-F5344CB8AC3E}">
        <p14:creationId xmlns:p14="http://schemas.microsoft.com/office/powerpoint/2010/main" val="2859848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lvl1pPr>
              <a:defRPr/>
            </a:lvl1pPr>
          </a:lstStyle>
          <a:p>
            <a:pPr>
              <a:defRPr/>
            </a:pPr>
            <a:fld id="{E106E4EE-4EBF-4E4D-AE3F-9D4784519763}" type="datetime1">
              <a:rPr lang="fr-CA" smtClean="0"/>
              <a:t>2019-02-05</a:t>
            </a:fld>
            <a:endParaRPr lang="fr-CA"/>
          </a:p>
        </p:txBody>
      </p:sp>
      <p:sp>
        <p:nvSpPr>
          <p:cNvPr id="5" name="Footer Placeholder 4"/>
          <p:cNvSpPr>
            <a:spLocks noGrp="1"/>
          </p:cNvSpPr>
          <p:nvPr>
            <p:ph type="ftr" sz="quarter" idx="11"/>
          </p:nvPr>
        </p:nvSpPr>
        <p:spPr/>
        <p:txBody>
          <a:bodyPr/>
          <a:lstStyle>
            <a:lvl1pPr>
              <a:defRPr/>
            </a:lvl1pPr>
          </a:lstStyle>
          <a:p>
            <a:pPr>
              <a:defRPr/>
            </a:pPr>
            <a:endParaRPr lang="fr-CA"/>
          </a:p>
        </p:txBody>
      </p:sp>
      <p:sp>
        <p:nvSpPr>
          <p:cNvPr id="6" name="Slide Number Placeholder 5"/>
          <p:cNvSpPr>
            <a:spLocks noGrp="1"/>
          </p:cNvSpPr>
          <p:nvPr>
            <p:ph type="sldNum" sz="quarter" idx="12"/>
          </p:nvPr>
        </p:nvSpPr>
        <p:spPr/>
        <p:txBody>
          <a:bodyPr/>
          <a:lstStyle>
            <a:lvl1pPr>
              <a:defRPr/>
            </a:lvl1pPr>
          </a:lstStyle>
          <a:p>
            <a:fld id="{F351D94B-59E8-4F06-8A7A-6E1B4E9E910E}" type="slidenum">
              <a:rPr lang="fr-CA" altLang="fr-FR"/>
              <a:pPr/>
              <a:t>‹N°›</a:t>
            </a:fld>
            <a:endParaRPr lang="fr-CA" altLang="fr-FR"/>
          </a:p>
        </p:txBody>
      </p:sp>
    </p:spTree>
    <p:extLst>
      <p:ext uri="{BB962C8B-B14F-4D97-AF65-F5344CB8AC3E}">
        <p14:creationId xmlns:p14="http://schemas.microsoft.com/office/powerpoint/2010/main" val="188720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p:cNvSpPr>
            <a:spLocks noGrp="1"/>
          </p:cNvSpPr>
          <p:nvPr>
            <p:ph type="dt" sz="half" idx="10"/>
          </p:nvPr>
        </p:nvSpPr>
        <p:spPr/>
        <p:txBody>
          <a:bodyPr/>
          <a:lstStyle>
            <a:lvl1pPr>
              <a:defRPr/>
            </a:lvl1pPr>
          </a:lstStyle>
          <a:p>
            <a:pPr>
              <a:defRPr/>
            </a:pPr>
            <a:fld id="{341AE148-EEEE-46B2-9567-B833868DFDEB}" type="datetime1">
              <a:rPr lang="fr-CA" smtClean="0"/>
              <a:t>2019-02-05</a:t>
            </a:fld>
            <a:endParaRPr lang="fr-CA"/>
          </a:p>
        </p:txBody>
      </p:sp>
      <p:sp>
        <p:nvSpPr>
          <p:cNvPr id="5" name="Footer Placeholder 4"/>
          <p:cNvSpPr>
            <a:spLocks noGrp="1"/>
          </p:cNvSpPr>
          <p:nvPr>
            <p:ph type="ftr" sz="quarter" idx="11"/>
          </p:nvPr>
        </p:nvSpPr>
        <p:spPr/>
        <p:txBody>
          <a:bodyPr/>
          <a:lstStyle>
            <a:lvl1pPr>
              <a:defRPr/>
            </a:lvl1pPr>
          </a:lstStyle>
          <a:p>
            <a:pPr>
              <a:defRPr/>
            </a:pPr>
            <a:endParaRPr lang="fr-CA"/>
          </a:p>
        </p:txBody>
      </p:sp>
      <p:sp>
        <p:nvSpPr>
          <p:cNvPr id="6" name="Slide Number Placeholder 5"/>
          <p:cNvSpPr>
            <a:spLocks noGrp="1"/>
          </p:cNvSpPr>
          <p:nvPr>
            <p:ph type="sldNum" sz="quarter" idx="12"/>
          </p:nvPr>
        </p:nvSpPr>
        <p:spPr/>
        <p:txBody>
          <a:bodyPr/>
          <a:lstStyle>
            <a:lvl1pPr>
              <a:defRPr/>
            </a:lvl1pPr>
          </a:lstStyle>
          <a:p>
            <a:fld id="{0890A999-F363-410F-BEC8-9DBC48E324C8}" type="slidenum">
              <a:rPr lang="fr-CA" altLang="fr-FR"/>
              <a:pPr/>
              <a:t>‹N°›</a:t>
            </a:fld>
            <a:endParaRPr lang="fr-CA" altLang="fr-FR"/>
          </a:p>
        </p:txBody>
      </p:sp>
    </p:spTree>
    <p:extLst>
      <p:ext uri="{BB962C8B-B14F-4D97-AF65-F5344CB8AC3E}">
        <p14:creationId xmlns:p14="http://schemas.microsoft.com/office/powerpoint/2010/main" val="276161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E24467-C2AE-4C4A-BC29-4084035F3D11}" type="datetime1">
              <a:rPr lang="fr-CA" smtClean="0"/>
              <a:t>2019-02-05</a:t>
            </a:fld>
            <a:endParaRPr lang="fr-CA"/>
          </a:p>
        </p:txBody>
      </p:sp>
      <p:sp>
        <p:nvSpPr>
          <p:cNvPr id="5" name="Footer Placeholder 4"/>
          <p:cNvSpPr>
            <a:spLocks noGrp="1"/>
          </p:cNvSpPr>
          <p:nvPr>
            <p:ph type="ftr" sz="quarter" idx="11"/>
          </p:nvPr>
        </p:nvSpPr>
        <p:spPr/>
        <p:txBody>
          <a:bodyPr/>
          <a:lstStyle>
            <a:lvl1pPr>
              <a:defRPr/>
            </a:lvl1pPr>
          </a:lstStyle>
          <a:p>
            <a:pPr>
              <a:defRPr/>
            </a:pPr>
            <a:endParaRPr lang="fr-CA"/>
          </a:p>
        </p:txBody>
      </p:sp>
      <p:sp>
        <p:nvSpPr>
          <p:cNvPr id="6" name="Slide Number Placeholder 5"/>
          <p:cNvSpPr>
            <a:spLocks noGrp="1"/>
          </p:cNvSpPr>
          <p:nvPr>
            <p:ph type="sldNum" sz="quarter" idx="12"/>
          </p:nvPr>
        </p:nvSpPr>
        <p:spPr/>
        <p:txBody>
          <a:bodyPr/>
          <a:lstStyle>
            <a:lvl1pPr>
              <a:defRPr/>
            </a:lvl1pPr>
          </a:lstStyle>
          <a:p>
            <a:fld id="{CDF7282C-0242-404D-809D-EB3D498D7E71}" type="slidenum">
              <a:rPr lang="fr-CA" altLang="fr-FR"/>
              <a:pPr/>
              <a:t>‹N°›</a:t>
            </a:fld>
            <a:endParaRPr lang="fr-CA" altLang="fr-FR"/>
          </a:p>
        </p:txBody>
      </p:sp>
    </p:spTree>
    <p:extLst>
      <p:ext uri="{BB962C8B-B14F-4D97-AF65-F5344CB8AC3E}">
        <p14:creationId xmlns:p14="http://schemas.microsoft.com/office/powerpoint/2010/main" val="2531930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3"/>
          <p:cNvSpPr>
            <a:spLocks noGrp="1"/>
          </p:cNvSpPr>
          <p:nvPr>
            <p:ph type="dt" sz="half" idx="10"/>
          </p:nvPr>
        </p:nvSpPr>
        <p:spPr/>
        <p:txBody>
          <a:bodyPr/>
          <a:lstStyle>
            <a:lvl1pPr>
              <a:defRPr/>
            </a:lvl1pPr>
          </a:lstStyle>
          <a:p>
            <a:pPr>
              <a:defRPr/>
            </a:pPr>
            <a:fld id="{BB0E19E1-744B-44E1-9088-BBC39C287EE3}" type="datetime1">
              <a:rPr lang="fr-CA" smtClean="0"/>
              <a:t>2019-02-05</a:t>
            </a:fld>
            <a:endParaRPr lang="fr-CA"/>
          </a:p>
        </p:txBody>
      </p:sp>
      <p:sp>
        <p:nvSpPr>
          <p:cNvPr id="6" name="Footer Placeholder 4"/>
          <p:cNvSpPr>
            <a:spLocks noGrp="1"/>
          </p:cNvSpPr>
          <p:nvPr>
            <p:ph type="ftr" sz="quarter" idx="11"/>
          </p:nvPr>
        </p:nvSpPr>
        <p:spPr/>
        <p:txBody>
          <a:bodyPr/>
          <a:lstStyle>
            <a:lvl1pPr>
              <a:defRPr/>
            </a:lvl1pPr>
          </a:lstStyle>
          <a:p>
            <a:pPr>
              <a:defRPr/>
            </a:pPr>
            <a:endParaRPr lang="fr-CA"/>
          </a:p>
        </p:txBody>
      </p:sp>
      <p:sp>
        <p:nvSpPr>
          <p:cNvPr id="7" name="Slide Number Placeholder 5"/>
          <p:cNvSpPr>
            <a:spLocks noGrp="1"/>
          </p:cNvSpPr>
          <p:nvPr>
            <p:ph type="sldNum" sz="quarter" idx="12"/>
          </p:nvPr>
        </p:nvSpPr>
        <p:spPr/>
        <p:txBody>
          <a:bodyPr/>
          <a:lstStyle>
            <a:lvl1pPr>
              <a:defRPr/>
            </a:lvl1pPr>
          </a:lstStyle>
          <a:p>
            <a:fld id="{7A4B8B54-9ED5-4AC1-A98E-18D8A09DDDB5}" type="slidenum">
              <a:rPr lang="fr-CA" altLang="fr-FR"/>
              <a:pPr/>
              <a:t>‹N°›</a:t>
            </a:fld>
            <a:endParaRPr lang="fr-CA" altLang="fr-FR"/>
          </a:p>
        </p:txBody>
      </p:sp>
    </p:spTree>
    <p:extLst>
      <p:ext uri="{BB962C8B-B14F-4D97-AF65-F5344CB8AC3E}">
        <p14:creationId xmlns:p14="http://schemas.microsoft.com/office/powerpoint/2010/main" val="643362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3"/>
          <p:cNvSpPr>
            <a:spLocks noGrp="1"/>
          </p:cNvSpPr>
          <p:nvPr>
            <p:ph type="dt" sz="half" idx="10"/>
          </p:nvPr>
        </p:nvSpPr>
        <p:spPr/>
        <p:txBody>
          <a:bodyPr/>
          <a:lstStyle>
            <a:lvl1pPr>
              <a:defRPr/>
            </a:lvl1pPr>
          </a:lstStyle>
          <a:p>
            <a:pPr>
              <a:defRPr/>
            </a:pPr>
            <a:fld id="{1EDF9009-3B50-468A-809A-F8543C2F73FF}" type="datetime1">
              <a:rPr lang="fr-CA" smtClean="0"/>
              <a:t>2019-02-05</a:t>
            </a:fld>
            <a:endParaRPr lang="fr-CA"/>
          </a:p>
        </p:txBody>
      </p:sp>
      <p:sp>
        <p:nvSpPr>
          <p:cNvPr id="8" name="Footer Placeholder 4"/>
          <p:cNvSpPr>
            <a:spLocks noGrp="1"/>
          </p:cNvSpPr>
          <p:nvPr>
            <p:ph type="ftr" sz="quarter" idx="11"/>
          </p:nvPr>
        </p:nvSpPr>
        <p:spPr/>
        <p:txBody>
          <a:bodyPr/>
          <a:lstStyle>
            <a:lvl1pPr>
              <a:defRPr/>
            </a:lvl1pPr>
          </a:lstStyle>
          <a:p>
            <a:pPr>
              <a:defRPr/>
            </a:pPr>
            <a:endParaRPr lang="fr-CA"/>
          </a:p>
        </p:txBody>
      </p:sp>
      <p:sp>
        <p:nvSpPr>
          <p:cNvPr id="9" name="Slide Number Placeholder 5"/>
          <p:cNvSpPr>
            <a:spLocks noGrp="1"/>
          </p:cNvSpPr>
          <p:nvPr>
            <p:ph type="sldNum" sz="quarter" idx="12"/>
          </p:nvPr>
        </p:nvSpPr>
        <p:spPr/>
        <p:txBody>
          <a:bodyPr/>
          <a:lstStyle>
            <a:lvl1pPr>
              <a:defRPr/>
            </a:lvl1pPr>
          </a:lstStyle>
          <a:p>
            <a:fld id="{8BE150E6-13F3-4FA5-AA00-D72C9FD09D66}" type="slidenum">
              <a:rPr lang="fr-CA" altLang="fr-FR"/>
              <a:pPr/>
              <a:t>‹N°›</a:t>
            </a:fld>
            <a:endParaRPr lang="fr-CA" altLang="fr-FR"/>
          </a:p>
        </p:txBody>
      </p:sp>
    </p:spTree>
    <p:extLst>
      <p:ext uri="{BB962C8B-B14F-4D97-AF65-F5344CB8AC3E}">
        <p14:creationId xmlns:p14="http://schemas.microsoft.com/office/powerpoint/2010/main" val="320831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Date Placeholder 3"/>
          <p:cNvSpPr>
            <a:spLocks noGrp="1"/>
          </p:cNvSpPr>
          <p:nvPr>
            <p:ph type="dt" sz="half" idx="10"/>
          </p:nvPr>
        </p:nvSpPr>
        <p:spPr/>
        <p:txBody>
          <a:bodyPr/>
          <a:lstStyle>
            <a:lvl1pPr>
              <a:defRPr/>
            </a:lvl1pPr>
          </a:lstStyle>
          <a:p>
            <a:pPr>
              <a:defRPr/>
            </a:pPr>
            <a:fld id="{526839BB-678B-44BE-8E25-3D496E7E7733}" type="datetime1">
              <a:rPr lang="fr-CA" smtClean="0"/>
              <a:t>2019-02-05</a:t>
            </a:fld>
            <a:endParaRPr lang="fr-CA"/>
          </a:p>
        </p:txBody>
      </p:sp>
      <p:sp>
        <p:nvSpPr>
          <p:cNvPr id="4" name="Footer Placeholder 4"/>
          <p:cNvSpPr>
            <a:spLocks noGrp="1"/>
          </p:cNvSpPr>
          <p:nvPr>
            <p:ph type="ftr" sz="quarter" idx="11"/>
          </p:nvPr>
        </p:nvSpPr>
        <p:spPr/>
        <p:txBody>
          <a:bodyPr/>
          <a:lstStyle>
            <a:lvl1pPr>
              <a:defRPr/>
            </a:lvl1pPr>
          </a:lstStyle>
          <a:p>
            <a:pPr>
              <a:defRPr/>
            </a:pPr>
            <a:endParaRPr lang="fr-CA"/>
          </a:p>
        </p:txBody>
      </p:sp>
      <p:sp>
        <p:nvSpPr>
          <p:cNvPr id="5" name="Slide Number Placeholder 5"/>
          <p:cNvSpPr>
            <a:spLocks noGrp="1"/>
          </p:cNvSpPr>
          <p:nvPr>
            <p:ph type="sldNum" sz="quarter" idx="12"/>
          </p:nvPr>
        </p:nvSpPr>
        <p:spPr/>
        <p:txBody>
          <a:bodyPr/>
          <a:lstStyle>
            <a:lvl1pPr>
              <a:defRPr/>
            </a:lvl1pPr>
          </a:lstStyle>
          <a:p>
            <a:fld id="{FBBBBDC2-3F91-4CA0-92DF-EB28A9777C66}" type="slidenum">
              <a:rPr lang="fr-CA" altLang="fr-FR"/>
              <a:pPr/>
              <a:t>‹N°›</a:t>
            </a:fld>
            <a:endParaRPr lang="fr-CA" altLang="fr-FR"/>
          </a:p>
        </p:txBody>
      </p:sp>
    </p:spTree>
    <p:extLst>
      <p:ext uri="{BB962C8B-B14F-4D97-AF65-F5344CB8AC3E}">
        <p14:creationId xmlns:p14="http://schemas.microsoft.com/office/powerpoint/2010/main" val="327028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30E544-D8AA-4314-B18C-10C3F56E5738}" type="datetime1">
              <a:rPr lang="fr-CA" smtClean="0"/>
              <a:t>2019-02-05</a:t>
            </a:fld>
            <a:endParaRPr lang="fr-CA"/>
          </a:p>
        </p:txBody>
      </p:sp>
      <p:sp>
        <p:nvSpPr>
          <p:cNvPr id="3" name="Footer Placeholder 4"/>
          <p:cNvSpPr>
            <a:spLocks noGrp="1"/>
          </p:cNvSpPr>
          <p:nvPr>
            <p:ph type="ftr" sz="quarter" idx="11"/>
          </p:nvPr>
        </p:nvSpPr>
        <p:spPr/>
        <p:txBody>
          <a:bodyPr/>
          <a:lstStyle>
            <a:lvl1pPr>
              <a:defRPr/>
            </a:lvl1pPr>
          </a:lstStyle>
          <a:p>
            <a:pPr>
              <a:defRPr/>
            </a:pPr>
            <a:endParaRPr lang="fr-CA"/>
          </a:p>
        </p:txBody>
      </p:sp>
      <p:sp>
        <p:nvSpPr>
          <p:cNvPr id="4" name="Slide Number Placeholder 5"/>
          <p:cNvSpPr>
            <a:spLocks noGrp="1"/>
          </p:cNvSpPr>
          <p:nvPr>
            <p:ph type="sldNum" sz="quarter" idx="12"/>
          </p:nvPr>
        </p:nvSpPr>
        <p:spPr/>
        <p:txBody>
          <a:bodyPr/>
          <a:lstStyle>
            <a:lvl1pPr>
              <a:defRPr/>
            </a:lvl1pPr>
          </a:lstStyle>
          <a:p>
            <a:fld id="{8ACC7CC9-D556-4DA9-885A-AA57AB800CA4}" type="slidenum">
              <a:rPr lang="fr-CA" altLang="fr-FR"/>
              <a:pPr/>
              <a:t>‹N°›</a:t>
            </a:fld>
            <a:endParaRPr lang="fr-CA" altLang="fr-FR"/>
          </a:p>
        </p:txBody>
      </p:sp>
    </p:spTree>
    <p:extLst>
      <p:ext uri="{BB962C8B-B14F-4D97-AF65-F5344CB8AC3E}">
        <p14:creationId xmlns:p14="http://schemas.microsoft.com/office/powerpoint/2010/main" val="2875629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618FE13-21FC-4536-A61C-EB2FCE5E8E63}" type="datetime1">
              <a:rPr lang="fr-CA" smtClean="0"/>
              <a:t>2019-02-05</a:t>
            </a:fld>
            <a:endParaRPr lang="fr-CA"/>
          </a:p>
        </p:txBody>
      </p:sp>
      <p:sp>
        <p:nvSpPr>
          <p:cNvPr id="6" name="Footer Placeholder 4"/>
          <p:cNvSpPr>
            <a:spLocks noGrp="1"/>
          </p:cNvSpPr>
          <p:nvPr>
            <p:ph type="ftr" sz="quarter" idx="11"/>
          </p:nvPr>
        </p:nvSpPr>
        <p:spPr/>
        <p:txBody>
          <a:bodyPr/>
          <a:lstStyle>
            <a:lvl1pPr>
              <a:defRPr/>
            </a:lvl1pPr>
          </a:lstStyle>
          <a:p>
            <a:pPr>
              <a:defRPr/>
            </a:pPr>
            <a:endParaRPr lang="fr-CA"/>
          </a:p>
        </p:txBody>
      </p:sp>
      <p:sp>
        <p:nvSpPr>
          <p:cNvPr id="7" name="Slide Number Placeholder 5"/>
          <p:cNvSpPr>
            <a:spLocks noGrp="1"/>
          </p:cNvSpPr>
          <p:nvPr>
            <p:ph type="sldNum" sz="quarter" idx="12"/>
          </p:nvPr>
        </p:nvSpPr>
        <p:spPr/>
        <p:txBody>
          <a:bodyPr/>
          <a:lstStyle>
            <a:lvl1pPr>
              <a:defRPr/>
            </a:lvl1pPr>
          </a:lstStyle>
          <a:p>
            <a:fld id="{BB853EF6-2D42-48AF-99F8-C2ED93EC8227}" type="slidenum">
              <a:rPr lang="fr-CA" altLang="fr-FR"/>
              <a:pPr/>
              <a:t>‹N°›</a:t>
            </a:fld>
            <a:endParaRPr lang="fr-CA" altLang="fr-FR"/>
          </a:p>
        </p:txBody>
      </p:sp>
    </p:spTree>
    <p:extLst>
      <p:ext uri="{BB962C8B-B14F-4D97-AF65-F5344CB8AC3E}">
        <p14:creationId xmlns:p14="http://schemas.microsoft.com/office/powerpoint/2010/main" val="2394742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B0607FA-BBBD-425A-B920-AC510007E81A}" type="datetime1">
              <a:rPr lang="fr-CA" smtClean="0"/>
              <a:t>2019-02-05</a:t>
            </a:fld>
            <a:endParaRPr lang="fr-CA"/>
          </a:p>
        </p:txBody>
      </p:sp>
      <p:sp>
        <p:nvSpPr>
          <p:cNvPr id="6" name="Footer Placeholder 4"/>
          <p:cNvSpPr>
            <a:spLocks noGrp="1"/>
          </p:cNvSpPr>
          <p:nvPr>
            <p:ph type="ftr" sz="quarter" idx="11"/>
          </p:nvPr>
        </p:nvSpPr>
        <p:spPr/>
        <p:txBody>
          <a:bodyPr/>
          <a:lstStyle>
            <a:lvl1pPr>
              <a:defRPr/>
            </a:lvl1pPr>
          </a:lstStyle>
          <a:p>
            <a:pPr>
              <a:defRPr/>
            </a:pPr>
            <a:endParaRPr lang="fr-CA"/>
          </a:p>
        </p:txBody>
      </p:sp>
      <p:sp>
        <p:nvSpPr>
          <p:cNvPr id="7" name="Slide Number Placeholder 5"/>
          <p:cNvSpPr>
            <a:spLocks noGrp="1"/>
          </p:cNvSpPr>
          <p:nvPr>
            <p:ph type="sldNum" sz="quarter" idx="12"/>
          </p:nvPr>
        </p:nvSpPr>
        <p:spPr/>
        <p:txBody>
          <a:bodyPr/>
          <a:lstStyle>
            <a:lvl1pPr>
              <a:defRPr/>
            </a:lvl1pPr>
          </a:lstStyle>
          <a:p>
            <a:fld id="{5A3F56A4-B10E-4028-A186-60FA31EF7A8E}" type="slidenum">
              <a:rPr lang="fr-CA" altLang="fr-FR"/>
              <a:pPr/>
              <a:t>‹N°›</a:t>
            </a:fld>
            <a:endParaRPr lang="fr-CA" altLang="fr-FR"/>
          </a:p>
        </p:txBody>
      </p:sp>
    </p:spTree>
    <p:extLst>
      <p:ext uri="{BB962C8B-B14F-4D97-AF65-F5344CB8AC3E}">
        <p14:creationId xmlns:p14="http://schemas.microsoft.com/office/powerpoint/2010/main" val="1709560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a:t>Click to edit Master title style</a:t>
            </a:r>
            <a:endParaRPr lang="fr-CA" altLang="fr-F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endParaRPr lang="fr-CA" alt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467EF0A-842F-422D-A7B7-010A75E2C011}" type="datetime1">
              <a:rPr lang="fr-CA" smtClean="0"/>
              <a:t>2019-02-05</a:t>
            </a:fld>
            <a:endParaRPr lang="fr-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fr-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BF6BECE-A67B-4506-A1A8-4B6E968ED1B4}" type="slidenum">
              <a:rPr lang="fr-CA" altLang="fr-FR"/>
              <a:pPr/>
              <a:t>‹N°›</a:t>
            </a:fld>
            <a:endParaRPr lang="fr-CA"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bonjour@gov.sk.ca"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tel:3069248543" TargetMode="External"/><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www.saskinfojustice.ca/" TargetMode="External"/><Relationship Id="rId4" Type="http://schemas.openxmlformats.org/officeDocument/2006/relationships/hyperlink" Target="tel:18559248543"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altLang="fr-FR" sz="7200" b="1" dirty="0">
                <a:ln w="9525">
                  <a:solidFill>
                    <a:prstClr val="white"/>
                  </a:solidFill>
                  <a:prstDash val="solid"/>
                </a:ln>
                <a:solidFill>
                  <a:prstClr val="black"/>
                </a:solidFill>
                <a:effectLst>
                  <a:outerShdw blurRad="12700" dist="38100" dir="2700000" algn="tl" rotWithShape="0">
                    <a:prstClr val="white">
                      <a:lumMod val="50000"/>
                    </a:prstClr>
                  </a:outerShdw>
                </a:effectLst>
                <a:ea typeface="+mn-ea"/>
                <a:cs typeface="+mn-cs"/>
              </a:rPr>
              <a:t>Introduction</a:t>
            </a:r>
            <a:endParaRPr lang="fr-FR" dirty="0"/>
          </a:p>
        </p:txBody>
      </p:sp>
      <p:sp>
        <p:nvSpPr>
          <p:cNvPr id="3" name="Espace réservé du numéro de diapositive 2"/>
          <p:cNvSpPr>
            <a:spLocks noGrp="1"/>
          </p:cNvSpPr>
          <p:nvPr>
            <p:ph type="sldNum" sz="quarter" idx="12"/>
          </p:nvPr>
        </p:nvSpPr>
        <p:spPr/>
        <p:txBody>
          <a:bodyPr/>
          <a:lstStyle/>
          <a:p>
            <a:fld id="{FBBBBDC2-3F91-4CA0-92DF-EB28A9777C66}" type="slidenum">
              <a:rPr lang="fr-CA" altLang="fr-FR" smtClean="0"/>
              <a:pPr/>
              <a:t>1</a:t>
            </a:fld>
            <a:endParaRPr lang="fr-CA" altLang="fr-FR"/>
          </a:p>
        </p:txBody>
      </p:sp>
      <p:sp>
        <p:nvSpPr>
          <p:cNvPr id="4" name="ZoneTexte 3"/>
          <p:cNvSpPr txBox="1"/>
          <p:nvPr/>
        </p:nvSpPr>
        <p:spPr>
          <a:xfrm>
            <a:off x="5472058" y="1432646"/>
            <a:ext cx="3528392" cy="2123658"/>
          </a:xfrm>
          <a:prstGeom prst="rect">
            <a:avLst/>
          </a:prstGeom>
          <a:noFill/>
        </p:spPr>
        <p:txBody>
          <a:bodyPr wrap="square" rtlCol="0">
            <a:spAutoFit/>
          </a:bodyPr>
          <a:lstStyle/>
          <a:p>
            <a:pPr lvl="0" algn="ctr" fontAlgn="auto">
              <a:spcBef>
                <a:spcPts val="0"/>
              </a:spcBef>
              <a:spcAft>
                <a:spcPts val="0"/>
              </a:spcAft>
            </a:pPr>
            <a:r>
              <a:rPr lang="fr-CA" sz="4400" b="1" i="1" dirty="0" smtClean="0">
                <a:ln w="9525">
                  <a:solidFill>
                    <a:prstClr val="white"/>
                  </a:solidFill>
                  <a:prstDash val="solid"/>
                </a:ln>
                <a:solidFill>
                  <a:prstClr val="black"/>
                </a:solidFill>
                <a:effectLst>
                  <a:outerShdw blurRad="12700" dist="38100" dir="2700000" algn="tl" rotWithShape="0">
                    <a:prstClr val="white">
                      <a:lumMod val="50000"/>
                    </a:prstClr>
                  </a:outerShdw>
                </a:effectLst>
                <a:latin typeface="Calibri" panose="020F0502020204030204"/>
                <a:cs typeface="+mn-cs"/>
              </a:rPr>
              <a:t>L’offre active de services en français</a:t>
            </a:r>
            <a:endParaRPr lang="fr-CA" sz="4400" b="1" i="1" dirty="0">
              <a:ln w="9525">
                <a:solidFill>
                  <a:prstClr val="white"/>
                </a:solidFill>
                <a:prstDash val="solid"/>
              </a:ln>
              <a:solidFill>
                <a:prstClr val="black"/>
              </a:solidFill>
              <a:effectLst>
                <a:outerShdw blurRad="12700" dist="38100" dir="2700000" algn="tl" rotWithShape="0">
                  <a:prstClr val="white">
                    <a:lumMod val="50000"/>
                  </a:prstClr>
                </a:outerShdw>
              </a:effectLst>
              <a:latin typeface="Calibri" panose="020F0502020204030204"/>
              <a:cs typeface="+mn-cs"/>
            </a:endParaRPr>
          </a:p>
        </p:txBody>
      </p:sp>
      <p:sp>
        <p:nvSpPr>
          <p:cNvPr id="6" name="ZoneTexte 5"/>
          <p:cNvSpPr txBox="1"/>
          <p:nvPr/>
        </p:nvSpPr>
        <p:spPr>
          <a:xfrm>
            <a:off x="3707904" y="3752458"/>
            <a:ext cx="1944216" cy="648072"/>
          </a:xfrm>
          <a:prstGeom prst="rect">
            <a:avLst/>
          </a:prstGeom>
          <a:noFill/>
        </p:spPr>
        <p:txBody>
          <a:bodyPr wrap="square" rtlCol="0">
            <a:spAutoFit/>
          </a:bodyPr>
          <a:lstStyle/>
          <a:p>
            <a:endParaRPr lang="fr-FR" dirty="0"/>
          </a:p>
        </p:txBody>
      </p:sp>
      <p:sp>
        <p:nvSpPr>
          <p:cNvPr id="7" name="ZoneTexte 6"/>
          <p:cNvSpPr txBox="1"/>
          <p:nvPr/>
        </p:nvSpPr>
        <p:spPr>
          <a:xfrm>
            <a:off x="3741103" y="3752458"/>
            <a:ext cx="1944216" cy="648072"/>
          </a:xfrm>
          <a:prstGeom prst="rect">
            <a:avLst/>
          </a:prstGeom>
          <a:noFill/>
        </p:spPr>
        <p:txBody>
          <a:bodyPr wrap="square" rtlCol="0">
            <a:spAutoFit/>
          </a:bodyPr>
          <a:lstStyle/>
          <a:p>
            <a:endParaRPr lang="fr-FR" dirty="0"/>
          </a:p>
        </p:txBody>
      </p:sp>
      <p:sp>
        <p:nvSpPr>
          <p:cNvPr id="8" name="ZoneTexte 7"/>
          <p:cNvSpPr txBox="1"/>
          <p:nvPr/>
        </p:nvSpPr>
        <p:spPr>
          <a:xfrm rot="1775682">
            <a:off x="5036847" y="4034241"/>
            <a:ext cx="1970504" cy="707886"/>
          </a:xfrm>
          <a:prstGeom prst="rect">
            <a:avLst/>
          </a:prstGeom>
          <a:noFill/>
        </p:spPr>
        <p:txBody>
          <a:bodyPr wrap="square" rtlCol="0">
            <a:spAutoFit/>
          </a:bodyPr>
          <a:lstStyle/>
          <a:p>
            <a:r>
              <a:rPr lang="fr-CA" sz="4000" dirty="0"/>
              <a:t>J</a:t>
            </a:r>
            <a:r>
              <a:rPr lang="fr-CA" sz="4000" dirty="0" smtClean="0"/>
              <a:t>ustice</a:t>
            </a:r>
            <a:endParaRPr lang="fr-FR" sz="4000"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5093"/>
            <a:ext cx="5491001" cy="2342907"/>
          </a:xfrm>
          <a:prstGeom prst="rect">
            <a:avLst/>
          </a:prstGeom>
        </p:spPr>
      </p:pic>
    </p:spTree>
    <p:extLst>
      <p:ext uri="{BB962C8B-B14F-4D97-AF65-F5344CB8AC3E}">
        <p14:creationId xmlns:p14="http://schemas.microsoft.com/office/powerpoint/2010/main" val="982884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fr-CA" altLang="fr-FR" b="1"/>
              <a:t>Les fondements de l’offre active</a:t>
            </a:r>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10</a:t>
            </a:fld>
            <a:endParaRPr lang="fr-CA" altLang="fr-FR"/>
          </a:p>
        </p:txBody>
      </p:sp>
      <p:graphicFrame>
        <p:nvGraphicFramePr>
          <p:cNvPr id="3" name="Tableau 2"/>
          <p:cNvGraphicFramePr>
            <a:graphicFrameLocks noGrp="1"/>
          </p:cNvGraphicFramePr>
          <p:nvPr>
            <p:extLst>
              <p:ext uri="{D42A27DB-BD31-4B8C-83A1-F6EECF244321}">
                <p14:modId xmlns:p14="http://schemas.microsoft.com/office/powerpoint/2010/main" val="2612414418"/>
              </p:ext>
            </p:extLst>
          </p:nvPr>
        </p:nvGraphicFramePr>
        <p:xfrm>
          <a:off x="534380" y="1389036"/>
          <a:ext cx="8075240" cy="4776267"/>
        </p:xfrm>
        <a:graphic>
          <a:graphicData uri="http://schemas.openxmlformats.org/drawingml/2006/table">
            <a:tbl>
              <a:tblPr firstRow="1" bandRow="1">
                <a:tableStyleId>{93296810-A885-4BE3-A3E7-6D5BEEA58F35}</a:tableStyleId>
              </a:tblPr>
              <a:tblGrid>
                <a:gridCol w="3317540">
                  <a:extLst>
                    <a:ext uri="{9D8B030D-6E8A-4147-A177-3AD203B41FA5}">
                      <a16:colId xmlns="" xmlns:a16="http://schemas.microsoft.com/office/drawing/2014/main" val="20000"/>
                    </a:ext>
                  </a:extLst>
                </a:gridCol>
                <a:gridCol w="4757700">
                  <a:extLst>
                    <a:ext uri="{9D8B030D-6E8A-4147-A177-3AD203B41FA5}">
                      <a16:colId xmlns="" xmlns:a16="http://schemas.microsoft.com/office/drawing/2014/main" val="20001"/>
                    </a:ext>
                  </a:extLst>
                </a:gridCol>
              </a:tblGrid>
              <a:tr h="573827">
                <a:tc gridSpan="2">
                  <a:txBody>
                    <a:bodyPr/>
                    <a:lstStyle/>
                    <a:p>
                      <a:pPr algn="ctr"/>
                      <a:r>
                        <a:rPr lang="fr-CA" sz="2800" dirty="0"/>
                        <a:t>Une question d’éthique : 4 perspectives</a:t>
                      </a:r>
                    </a:p>
                  </a:txBody>
                  <a:tcPr/>
                </a:tc>
                <a:tc hMerge="1">
                  <a:txBody>
                    <a:bodyPr/>
                    <a:lstStyle/>
                    <a:p>
                      <a:endParaRPr lang="fr-CA" dirty="0"/>
                    </a:p>
                  </a:txBody>
                  <a:tcPr/>
                </a:tc>
                <a:extLst>
                  <a:ext uri="{0D108BD9-81ED-4DB2-BD59-A6C34878D82A}">
                    <a16:rowId xmlns="" xmlns:a16="http://schemas.microsoft.com/office/drawing/2014/main" val="10000"/>
                  </a:ext>
                </a:extLst>
              </a:tr>
              <a:tr h="945127">
                <a:tc>
                  <a:txBody>
                    <a:bodyPr/>
                    <a:lstStyle/>
                    <a:p>
                      <a:r>
                        <a:rPr lang="fr-CA" sz="2500" b="1" dirty="0"/>
                        <a:t>Sollicitude</a:t>
                      </a:r>
                      <a:r>
                        <a:rPr lang="fr-CA" sz="2500" dirty="0"/>
                        <a:t> (</a:t>
                      </a:r>
                      <a:r>
                        <a:rPr lang="fr-CA" sz="2500" dirty="0" err="1"/>
                        <a:t>caring</a:t>
                      </a:r>
                      <a:r>
                        <a:rPr lang="fr-CA" sz="2500" dirty="0"/>
                        <a:t>)</a:t>
                      </a:r>
                    </a:p>
                  </a:txBody>
                  <a:tcPr/>
                </a:tc>
                <a:tc>
                  <a:txBody>
                    <a:bodyPr/>
                    <a:lstStyle/>
                    <a:p>
                      <a:r>
                        <a:rPr lang="fr-CA" sz="2500" i="1" dirty="0"/>
                        <a:t>Reconnaissance,</a:t>
                      </a:r>
                      <a:r>
                        <a:rPr lang="fr-CA" sz="2500" i="1" baseline="0" dirty="0"/>
                        <a:t> respect, acceptation de l’autre, compassion</a:t>
                      </a:r>
                      <a:endParaRPr lang="fr-CA" sz="2500" i="1" dirty="0"/>
                    </a:p>
                  </a:txBody>
                  <a:tcPr/>
                </a:tc>
                <a:extLst>
                  <a:ext uri="{0D108BD9-81ED-4DB2-BD59-A6C34878D82A}">
                    <a16:rowId xmlns="" xmlns:a16="http://schemas.microsoft.com/office/drawing/2014/main" val="10001"/>
                  </a:ext>
                </a:extLst>
              </a:tr>
              <a:tr h="945127">
                <a:tc>
                  <a:txBody>
                    <a:bodyPr/>
                    <a:lstStyle/>
                    <a:p>
                      <a:r>
                        <a:rPr lang="fr-CA" sz="2500" b="1" dirty="0"/>
                        <a:t>Justice</a:t>
                      </a:r>
                      <a:r>
                        <a:rPr lang="fr-CA" sz="2500" dirty="0"/>
                        <a:t> (</a:t>
                      </a:r>
                      <a:r>
                        <a:rPr lang="fr-CA" sz="2500" dirty="0" err="1"/>
                        <a:t>fairness</a:t>
                      </a:r>
                      <a:r>
                        <a:rPr lang="fr-CA" sz="2500" dirty="0"/>
                        <a:t>)</a:t>
                      </a:r>
                    </a:p>
                  </a:txBody>
                  <a:tcPr/>
                </a:tc>
                <a:tc>
                  <a:txBody>
                    <a:bodyPr/>
                    <a:lstStyle/>
                    <a:p>
                      <a:r>
                        <a:rPr lang="fr-CA" sz="2500" i="1" dirty="0"/>
                        <a:t>Équité, égalité réelle, respect des droits</a:t>
                      </a:r>
                    </a:p>
                  </a:txBody>
                  <a:tcPr/>
                </a:tc>
                <a:extLst>
                  <a:ext uri="{0D108BD9-81ED-4DB2-BD59-A6C34878D82A}">
                    <a16:rowId xmlns="" xmlns:a16="http://schemas.microsoft.com/office/drawing/2014/main" val="10002"/>
                  </a:ext>
                </a:extLst>
              </a:tr>
              <a:tr h="1367059">
                <a:tc>
                  <a:txBody>
                    <a:bodyPr/>
                    <a:lstStyle/>
                    <a:p>
                      <a:r>
                        <a:rPr lang="fr-CA" sz="2500" b="1" dirty="0"/>
                        <a:t>Pensée critique </a:t>
                      </a:r>
                      <a:r>
                        <a:rPr lang="fr-CA" sz="2500" dirty="0"/>
                        <a:t>(barrières systémiques)</a:t>
                      </a:r>
                    </a:p>
                  </a:txBody>
                  <a:tcPr/>
                </a:tc>
                <a:tc>
                  <a:txBody>
                    <a:bodyPr/>
                    <a:lstStyle/>
                    <a:p>
                      <a:r>
                        <a:rPr lang="fr-CA" sz="2500" i="1" dirty="0"/>
                        <a:t>Identification</a:t>
                      </a:r>
                      <a:r>
                        <a:rPr lang="fr-CA" sz="2500" i="1" baseline="0" dirty="0"/>
                        <a:t> des d</a:t>
                      </a:r>
                      <a:r>
                        <a:rPr lang="fr-CA" sz="2500" i="1" dirty="0"/>
                        <a:t>isparités</a:t>
                      </a:r>
                      <a:r>
                        <a:rPr lang="fr-CA" sz="2500" i="1" baseline="0" dirty="0"/>
                        <a:t> du système, remise en question du statu quo, aller au-delà du prescrit</a:t>
                      </a:r>
                      <a:endParaRPr lang="fr-CA" sz="2500" i="1" dirty="0"/>
                    </a:p>
                  </a:txBody>
                  <a:tcPr/>
                </a:tc>
                <a:extLst>
                  <a:ext uri="{0D108BD9-81ED-4DB2-BD59-A6C34878D82A}">
                    <a16:rowId xmlns="" xmlns:a16="http://schemas.microsoft.com/office/drawing/2014/main" val="10003"/>
                  </a:ext>
                </a:extLst>
              </a:tr>
              <a:tr h="945127">
                <a:tc>
                  <a:txBody>
                    <a:bodyPr/>
                    <a:lstStyle/>
                    <a:p>
                      <a:r>
                        <a:rPr lang="fr-CA" sz="2500" b="1"/>
                        <a:t>Professionnelle</a:t>
                      </a:r>
                      <a:r>
                        <a:rPr lang="fr-CA" sz="2500"/>
                        <a:t> </a:t>
                      </a:r>
                      <a:r>
                        <a:rPr lang="fr-CA" sz="2500" dirty="0"/>
                        <a:t>(Code de déontologie)</a:t>
                      </a:r>
                    </a:p>
                  </a:txBody>
                  <a:tcPr/>
                </a:tc>
                <a:tc>
                  <a:txBody>
                    <a:bodyPr/>
                    <a:lstStyle/>
                    <a:p>
                      <a:r>
                        <a:rPr lang="fr-CA" sz="2500" i="1" dirty="0"/>
                        <a:t>Dignité</a:t>
                      </a:r>
                      <a:r>
                        <a:rPr lang="fr-CA" sz="2500" i="1" baseline="0" dirty="0"/>
                        <a:t> humaine, justice, autonomie, respect des droits</a:t>
                      </a:r>
                      <a:endParaRPr lang="fr-CA" sz="2500" i="1" dirty="0"/>
                    </a:p>
                  </a:txBody>
                  <a:tcPr/>
                </a:tc>
                <a:extLst>
                  <a:ext uri="{0D108BD9-81ED-4DB2-BD59-A6C34878D82A}">
                    <a16:rowId xmlns=""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sz="3200" b="1" dirty="0"/>
              <a:t>Une question d’éthique, de justice et de qualité du service</a:t>
            </a:r>
          </a:p>
        </p:txBody>
      </p:sp>
      <p:sp>
        <p:nvSpPr>
          <p:cNvPr id="3" name="Espace réservé du contenu 2"/>
          <p:cNvSpPr>
            <a:spLocks noGrp="1"/>
          </p:cNvSpPr>
          <p:nvPr>
            <p:ph idx="1"/>
          </p:nvPr>
        </p:nvSpPr>
        <p:spPr/>
        <p:txBody>
          <a:bodyPr/>
          <a:lstStyle/>
          <a:p>
            <a:pPr algn="r"/>
            <a:r>
              <a:rPr lang="fr-CA" b="1" i="1" dirty="0"/>
              <a:t>« On dit qu'un membre de la minorité francophone a le choix entre être servi en anglais aujourd'hui ou en français demain. » </a:t>
            </a:r>
            <a:r>
              <a:rPr lang="fr-CA" sz="2000" i="1" dirty="0"/>
              <a:t>Avocat consulté</a:t>
            </a:r>
          </a:p>
          <a:p>
            <a:pPr marL="0" indent="0">
              <a:buNone/>
            </a:pPr>
            <a:endParaRPr lang="fr-CA" dirty="0"/>
          </a:p>
          <a:p>
            <a:pPr algn="r"/>
            <a:r>
              <a:rPr lang="fr-CA" sz="2000" dirty="0"/>
              <a:t>Source : Commissariat aux langues officielles. Étude du commissaire aux langues officielles du Canada en partenariat avec la commissaire aux langues officielles du Nouveau-Brunswick et le commissaire aux services en français de l’Ontario. </a:t>
            </a:r>
            <a:r>
              <a:rPr lang="fr-FR" sz="2000" i="1" dirty="0"/>
              <a:t>L'accès à la justice dans les deux langues officielles : Améliorer la capacité bilingue de la magistrature des cours supérieure. </a:t>
            </a:r>
            <a:r>
              <a:rPr lang="fr-CA" sz="2000" dirty="0"/>
              <a:t>2013.</a:t>
            </a:r>
          </a:p>
          <a:p>
            <a:endParaRPr lang="fr-CA"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11</a:t>
            </a:fld>
            <a:endParaRPr lang="fr-CA" altLang="fr-FR"/>
          </a:p>
        </p:txBody>
      </p:sp>
    </p:spTree>
    <p:extLst>
      <p:ext uri="{BB962C8B-B14F-4D97-AF65-F5344CB8AC3E}">
        <p14:creationId xmlns:p14="http://schemas.microsoft.com/office/powerpoint/2010/main" val="460821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25562"/>
          </a:xfrm>
          <a:solidFill>
            <a:schemeClr val="accent6">
              <a:lumMod val="20000"/>
              <a:lumOff val="80000"/>
            </a:schemeClr>
          </a:solidFill>
        </p:spPr>
        <p:txBody>
          <a:bodyPr/>
          <a:lstStyle/>
          <a:p>
            <a:pPr algn="l">
              <a:defRPr/>
            </a:pPr>
            <a:r>
              <a:rPr lang="fr-CA" b="1" dirty="0"/>
              <a:t>L’offre doit précéder la demande!</a:t>
            </a:r>
          </a:p>
        </p:txBody>
      </p:sp>
      <p:sp>
        <p:nvSpPr>
          <p:cNvPr id="3" name="Espace réservé du contenu 2"/>
          <p:cNvSpPr>
            <a:spLocks noGrp="1"/>
          </p:cNvSpPr>
          <p:nvPr>
            <p:ph idx="1"/>
          </p:nvPr>
        </p:nvSpPr>
        <p:spPr>
          <a:xfrm>
            <a:off x="457200" y="1600200"/>
            <a:ext cx="6346825" cy="4852988"/>
          </a:xfrm>
          <a:solidFill>
            <a:schemeClr val="accent6">
              <a:lumMod val="20000"/>
              <a:lumOff val="80000"/>
            </a:schemeClr>
          </a:solidFill>
        </p:spPr>
        <p:txBody>
          <a:bodyPr/>
          <a:lstStyle/>
          <a:p>
            <a:pPr>
              <a:defRPr/>
            </a:pPr>
            <a:r>
              <a:rPr lang="fr-FR" sz="2400" dirty="0"/>
              <a:t>C’est connu que les francophones ne demanderont pas un service qui n'existe pas ou qui est perçu comme inefficace et inéquitable </a:t>
            </a:r>
          </a:p>
          <a:p>
            <a:pPr>
              <a:defRPr/>
            </a:pPr>
            <a:endParaRPr lang="fr-FR" sz="2400" dirty="0"/>
          </a:p>
          <a:p>
            <a:pPr>
              <a:defRPr/>
            </a:pPr>
            <a:r>
              <a:rPr lang="fr-FR" sz="2400" dirty="0"/>
              <a:t>L'offre active doit précéder la demande puisque la demande découlera normalement d'une offre plus adéquate. </a:t>
            </a:r>
          </a:p>
          <a:p>
            <a:pPr>
              <a:defRPr/>
            </a:pPr>
            <a:endParaRPr lang="fr-FR" sz="2400" dirty="0"/>
          </a:p>
          <a:p>
            <a:pPr>
              <a:defRPr/>
            </a:pPr>
            <a:r>
              <a:rPr lang="fr-FR" sz="2400" dirty="0"/>
              <a:t>Exemples dans d’autres juridictions et dans d’autres domaines (santé, services fédéraux)</a:t>
            </a:r>
          </a:p>
          <a:p>
            <a:pPr>
              <a:defRPr/>
            </a:pPr>
            <a:endParaRPr lang="fr-CA" sz="2800" dirty="0"/>
          </a:p>
          <a:p>
            <a:pPr>
              <a:defRPr/>
            </a:pPr>
            <a:endParaRPr lang="fr-CA" sz="2800" dirty="0"/>
          </a:p>
        </p:txBody>
      </p:sp>
      <p:pic>
        <p:nvPicPr>
          <p:cNvPr id="6" name="Image 5"/>
          <p:cNvPicPr>
            <a:picLocks noChangeAspect="1"/>
          </p:cNvPicPr>
          <p:nvPr/>
        </p:nvPicPr>
        <p:blipFill>
          <a:blip r:embed="rId3" cstate="print">
            <a:duotone>
              <a:schemeClr val="accent6">
                <a:shade val="45000"/>
                <a:satMod val="135000"/>
              </a:schemeClr>
              <a:prstClr val="white"/>
            </a:duotone>
            <a:extLst/>
          </a:blip>
          <a:stretch>
            <a:fillRect/>
          </a:stretch>
        </p:blipFill>
        <p:spPr>
          <a:xfrm>
            <a:off x="6804248" y="3212976"/>
            <a:ext cx="2286000" cy="2857500"/>
          </a:xfrm>
          <a:prstGeom prst="rect">
            <a:avLst/>
          </a:prstGeom>
          <a:solidFill>
            <a:schemeClr val="accent6">
              <a:lumMod val="20000"/>
              <a:lumOff val="80000"/>
            </a:schemeClr>
          </a:solidFill>
        </p:spPr>
      </p:pic>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12</a:t>
            </a:fld>
            <a:endParaRPr lang="fr-CA" alt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457200" y="274638"/>
            <a:ext cx="8229600" cy="1138237"/>
          </a:xfrm>
        </p:spPr>
        <p:txBody>
          <a:bodyPr/>
          <a:lstStyle/>
          <a:p>
            <a:pPr algn="l"/>
            <a:r>
              <a:rPr lang="fr-CA" altLang="fr-FR" sz="3200" b="1" i="1"/>
              <a:t>L’offre active est une question de leadership</a:t>
            </a:r>
            <a:endParaRPr lang="fr-CA" altLang="fr-FR" sz="3200"/>
          </a:p>
        </p:txBody>
      </p:sp>
      <p:sp>
        <p:nvSpPr>
          <p:cNvPr id="12291" name="Espace réservé du contenu 2"/>
          <p:cNvSpPr>
            <a:spLocks noGrp="1"/>
          </p:cNvSpPr>
          <p:nvPr>
            <p:ph idx="1"/>
          </p:nvPr>
        </p:nvSpPr>
        <p:spPr>
          <a:xfrm>
            <a:off x="179388" y="1412875"/>
            <a:ext cx="4824412" cy="5145088"/>
          </a:xfrm>
        </p:spPr>
        <p:txBody>
          <a:bodyPr/>
          <a:lstStyle/>
          <a:p>
            <a:r>
              <a:rPr lang="fr-CA" altLang="fr-FR" sz="2600" dirty="0"/>
              <a:t>Passer de l’offre passive à l’offre active de services de qualité en français en matière de justice exige l’exercice d’un leadership éthique sur 4 fronts :</a:t>
            </a:r>
          </a:p>
          <a:p>
            <a:endParaRPr lang="fr-CA" altLang="fr-FR" sz="1800" b="1" dirty="0"/>
          </a:p>
          <a:p>
            <a:r>
              <a:rPr lang="fr-CA" altLang="fr-FR" b="1" dirty="0"/>
              <a:t>Systémique </a:t>
            </a:r>
          </a:p>
          <a:p>
            <a:r>
              <a:rPr lang="fr-CA" altLang="fr-FR" b="1" dirty="0"/>
              <a:t>Organisationnel</a:t>
            </a:r>
          </a:p>
          <a:p>
            <a:r>
              <a:rPr lang="fr-CA" altLang="fr-FR" b="1" dirty="0"/>
              <a:t>Professionnel</a:t>
            </a:r>
          </a:p>
          <a:p>
            <a:r>
              <a:rPr lang="fr-CA" altLang="fr-FR" b="1" dirty="0"/>
              <a:t>Communautaire</a:t>
            </a:r>
            <a:endParaRPr lang="fr-CA" altLang="fr-FR" dirty="0"/>
          </a:p>
        </p:txBody>
      </p:sp>
      <p:pic>
        <p:nvPicPr>
          <p:cNvPr id="4" name="Image 3"/>
          <p:cNvPicPr>
            <a:picLocks noChangeAspect="1"/>
          </p:cNvPicPr>
          <p:nvPr/>
        </p:nvPicPr>
        <p:blipFill>
          <a:blip r:embed="rId3"/>
          <a:stretch>
            <a:fillRect/>
          </a:stretch>
        </p:blipFill>
        <p:spPr>
          <a:xfrm>
            <a:off x="2498485" y="2204864"/>
            <a:ext cx="6440658" cy="4821598"/>
          </a:xfrm>
          <a:prstGeom prst="rect">
            <a:avLst/>
          </a:prstGeom>
        </p:spPr>
      </p:pic>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13</a:t>
            </a:fld>
            <a:endParaRPr lang="fr-CA" alt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79388" y="274638"/>
            <a:ext cx="8785225" cy="1143000"/>
          </a:xfrm>
        </p:spPr>
        <p:txBody>
          <a:bodyPr/>
          <a:lstStyle/>
          <a:p>
            <a:pPr algn="l" eaLnBrk="1" hangingPunct="1"/>
            <a:r>
              <a:rPr lang="fr-CA" altLang="fr-FR" sz="3600" b="1" dirty="0"/>
              <a:t>L’exercice d’un leadership éthique et collaboratif à tous les niveaux</a:t>
            </a:r>
          </a:p>
        </p:txBody>
      </p:sp>
      <p:sp>
        <p:nvSpPr>
          <p:cNvPr id="17411" name="Content Placeholder 2"/>
          <p:cNvSpPr>
            <a:spLocks noGrp="1"/>
          </p:cNvSpPr>
          <p:nvPr>
            <p:ph idx="1"/>
          </p:nvPr>
        </p:nvSpPr>
        <p:spPr>
          <a:xfrm>
            <a:off x="457200" y="1844675"/>
            <a:ext cx="8229600" cy="4281488"/>
          </a:xfrm>
        </p:spPr>
        <p:txBody>
          <a:bodyPr/>
          <a:lstStyle/>
          <a:p>
            <a:pPr marL="514350" indent="-514350" eaLnBrk="1" hangingPunct="1">
              <a:buFont typeface="Calibri" panose="020F0502020204030204" pitchFamily="34" charset="0"/>
              <a:buAutoNum type="arabicPeriod"/>
            </a:pPr>
            <a:r>
              <a:rPr lang="fr-CA" altLang="fr-FR" sz="2800" dirty="0"/>
              <a:t>Créer des conditions favorables - </a:t>
            </a:r>
            <a:r>
              <a:rPr lang="fr-CA" altLang="fr-FR" sz="2800" i="1" dirty="0"/>
              <a:t>systémique</a:t>
            </a:r>
          </a:p>
          <a:p>
            <a:pPr marL="514350" indent="-514350" eaLnBrk="1" hangingPunct="1">
              <a:buFont typeface="Calibri" panose="020F0502020204030204" pitchFamily="34" charset="0"/>
              <a:buAutoNum type="arabicPeriod"/>
            </a:pPr>
            <a:r>
              <a:rPr lang="fr-CA" altLang="fr-FR" sz="2800" dirty="0"/>
              <a:t>Mettre en place les structures et les processus - </a:t>
            </a:r>
            <a:r>
              <a:rPr lang="fr-CA" altLang="fr-FR" sz="2800" i="1" dirty="0"/>
              <a:t>organisationnel</a:t>
            </a:r>
          </a:p>
          <a:p>
            <a:pPr marL="514350" indent="-514350" eaLnBrk="1" hangingPunct="1">
              <a:buFont typeface="Calibri" panose="020F0502020204030204" pitchFamily="34" charset="0"/>
              <a:buAutoNum type="arabicPeriod"/>
            </a:pPr>
            <a:r>
              <a:rPr lang="fr-CA" altLang="fr-FR" sz="2800" dirty="0"/>
              <a:t>Renforcer les capacités - </a:t>
            </a:r>
            <a:r>
              <a:rPr lang="fr-CA" altLang="fr-FR" sz="2800" i="1" dirty="0"/>
              <a:t>professionnel</a:t>
            </a:r>
          </a:p>
          <a:p>
            <a:pPr marL="514350" indent="-514350" eaLnBrk="1" hangingPunct="1">
              <a:buFont typeface="Calibri" panose="020F0502020204030204" pitchFamily="34" charset="0"/>
              <a:buAutoNum type="arabicPeriod"/>
            </a:pPr>
            <a:r>
              <a:rPr lang="fr-CA" altLang="fr-FR" sz="2800" dirty="0"/>
              <a:t>Stimuler la demande- </a:t>
            </a:r>
            <a:r>
              <a:rPr lang="fr-CA" altLang="fr-FR" sz="2800" i="1" dirty="0"/>
              <a:t>communautaire</a:t>
            </a:r>
          </a:p>
          <a:p>
            <a:pPr marL="0" indent="0" eaLnBrk="1" hangingPunct="1">
              <a:buNone/>
            </a:pPr>
            <a:endParaRPr lang="fr-CA" altLang="fr-FR" sz="2400" i="1" dirty="0"/>
          </a:p>
        </p:txBody>
      </p:sp>
      <p:pic>
        <p:nvPicPr>
          <p:cNvPr id="17412" name="Imag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29313" y="4219637"/>
            <a:ext cx="3035300"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14</a:t>
            </a:fld>
            <a:endParaRPr lang="fr-CA" altLang="fr-FR"/>
          </a:p>
        </p:txBody>
      </p:sp>
    </p:spTree>
    <p:extLst>
      <p:ext uri="{BB962C8B-B14F-4D97-AF65-F5344CB8AC3E}">
        <p14:creationId xmlns:p14="http://schemas.microsoft.com/office/powerpoint/2010/main" val="2245449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04" y="0"/>
            <a:ext cx="9144000" cy="1143000"/>
          </a:xfrm>
        </p:spPr>
        <p:txBody>
          <a:bodyPr/>
          <a:lstStyle/>
          <a:p>
            <a:r>
              <a:rPr lang="fr-CA" sz="3600" b="1" dirty="0"/>
              <a:t>Une conjoncture favorable en Saskatchewan</a:t>
            </a:r>
          </a:p>
        </p:txBody>
      </p:sp>
      <p:sp>
        <p:nvSpPr>
          <p:cNvPr id="3" name="Espace réservé du contenu 2"/>
          <p:cNvSpPr>
            <a:spLocks noGrp="1"/>
          </p:cNvSpPr>
          <p:nvPr>
            <p:ph idx="1"/>
          </p:nvPr>
        </p:nvSpPr>
        <p:spPr>
          <a:xfrm>
            <a:off x="251520" y="1143000"/>
            <a:ext cx="8712968" cy="5161458"/>
          </a:xfrm>
        </p:spPr>
        <p:txBody>
          <a:bodyPr/>
          <a:lstStyle/>
          <a:p>
            <a:r>
              <a:rPr lang="fr-CA" sz="2300" dirty="0" smtClean="0"/>
              <a:t>La </a:t>
            </a:r>
            <a:r>
              <a:rPr lang="fr-CA" sz="2300" i="1" dirty="0" smtClean="0"/>
              <a:t>Loi linguistique de la Saskatchewan </a:t>
            </a:r>
          </a:p>
          <a:p>
            <a:r>
              <a:rPr lang="fr-CA" sz="2300" dirty="0" smtClean="0"/>
              <a:t>Une </a:t>
            </a:r>
            <a:r>
              <a:rPr lang="fr-CA" sz="2300" dirty="0"/>
              <a:t>P</a:t>
            </a:r>
            <a:r>
              <a:rPr lang="fr-CA" sz="2300" dirty="0" smtClean="0"/>
              <a:t>olitique </a:t>
            </a:r>
            <a:r>
              <a:rPr lang="fr-CA" sz="2300" dirty="0"/>
              <a:t>sur les services judicaires </a:t>
            </a:r>
          </a:p>
          <a:p>
            <a:r>
              <a:rPr lang="fr-CA" sz="2300" dirty="0"/>
              <a:t>Une </a:t>
            </a:r>
            <a:r>
              <a:rPr lang="fr-CA" sz="2300" dirty="0" smtClean="0"/>
              <a:t>Politique </a:t>
            </a:r>
            <a:r>
              <a:rPr lang="fr-CA" sz="2300" dirty="0"/>
              <a:t>sur les services en français</a:t>
            </a:r>
          </a:p>
          <a:p>
            <a:r>
              <a:rPr lang="fr-CA" sz="2300" dirty="0"/>
              <a:t>Des juges bilingues et des juristes d’expression française</a:t>
            </a:r>
          </a:p>
          <a:p>
            <a:r>
              <a:rPr lang="fr-CA" sz="2300" dirty="0"/>
              <a:t>Des documents (lois traduites en langue française)</a:t>
            </a:r>
          </a:p>
          <a:p>
            <a:r>
              <a:rPr lang="fr-CA" sz="2300" dirty="0"/>
              <a:t>Une population francophone en croissance</a:t>
            </a:r>
          </a:p>
          <a:p>
            <a:r>
              <a:rPr lang="fr-CA" sz="2300" dirty="0"/>
              <a:t>Une population générale qui appuie le bilinguisme</a:t>
            </a:r>
          </a:p>
          <a:p>
            <a:r>
              <a:rPr lang="fr-CA" sz="2300" dirty="0"/>
              <a:t>La Direction des affaires francophones </a:t>
            </a:r>
          </a:p>
          <a:p>
            <a:r>
              <a:rPr lang="fr-CA" sz="2300" dirty="0"/>
              <a:t>Bonjour Saskatchewan </a:t>
            </a:r>
            <a:r>
              <a:rPr lang="fr-CA" sz="2300" dirty="0">
                <a:hlinkClick r:id="rId3"/>
              </a:rPr>
              <a:t>bonjour@gov.sk.ca</a:t>
            </a:r>
            <a:endParaRPr lang="fr-CA" sz="2300" dirty="0"/>
          </a:p>
          <a:p>
            <a:r>
              <a:rPr lang="fr-CA" sz="2300" dirty="0"/>
              <a:t>Les ententes avec le gouvernement canadien sur les services en français, sur l’éducation et sur l’immigration</a:t>
            </a:r>
          </a:p>
          <a:p>
            <a:r>
              <a:rPr lang="fr-CA" sz="2300" dirty="0"/>
              <a:t>Le Centre Info-Justice </a:t>
            </a:r>
            <a:r>
              <a:rPr lang="fr-CA" sz="2300" dirty="0" smtClean="0"/>
              <a:t>de l’AJEFS</a:t>
            </a:r>
            <a:endParaRPr lang="fr-CA" dirty="0"/>
          </a:p>
          <a:p>
            <a:pPr marL="0" indent="0">
              <a:buNone/>
            </a:pPr>
            <a:endParaRPr lang="fr-CA"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15</a:t>
            </a:fld>
            <a:endParaRPr lang="fr-CA" altLang="fr-FR"/>
          </a:p>
        </p:txBody>
      </p:sp>
    </p:spTree>
    <p:extLst>
      <p:ext uri="{BB962C8B-B14F-4D97-AF65-F5344CB8AC3E}">
        <p14:creationId xmlns:p14="http://schemas.microsoft.com/office/powerpoint/2010/main" val="16739418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44970" y="0"/>
            <a:ext cx="8241830" cy="1196752"/>
          </a:xfrm>
        </p:spPr>
        <p:txBody>
          <a:bodyPr/>
          <a:lstStyle/>
          <a:p>
            <a:r>
              <a:rPr lang="fr-CA" altLang="fr-FR" sz="3200" smtClean="0"/>
              <a:t/>
            </a:r>
            <a:br>
              <a:rPr lang="fr-CA" altLang="fr-FR" sz="3200" smtClean="0"/>
            </a:br>
            <a:r>
              <a:rPr lang="fr-CA" altLang="fr-FR" sz="3200" smtClean="0"/>
              <a:t>Questions</a:t>
            </a:r>
            <a:r>
              <a:rPr lang="fr-CA" altLang="fr-FR" sz="3200" dirty="0"/>
              <a:t>, commentaires ou suggestions?</a:t>
            </a:r>
            <a:br>
              <a:rPr lang="fr-CA" altLang="fr-FR" sz="3200" dirty="0"/>
            </a:br>
            <a:endParaRPr lang="fr-CA" altLang="fr-FR" sz="3200" dirty="0"/>
          </a:p>
        </p:txBody>
      </p:sp>
      <p:sp>
        <p:nvSpPr>
          <p:cNvPr id="22531" name="Content Placeholder 2"/>
          <p:cNvSpPr>
            <a:spLocks noGrp="1"/>
          </p:cNvSpPr>
          <p:nvPr>
            <p:ph idx="1"/>
          </p:nvPr>
        </p:nvSpPr>
        <p:spPr>
          <a:xfrm>
            <a:off x="457200" y="1196752"/>
            <a:ext cx="8229600" cy="4929411"/>
          </a:xfrm>
        </p:spPr>
        <p:txBody>
          <a:bodyPr/>
          <a:lstStyle/>
          <a:p>
            <a:pPr>
              <a:buFont typeface="Arial" panose="020B0604020202020204" pitchFamily="34" charset="0"/>
              <a:buNone/>
            </a:pPr>
            <a:r>
              <a:rPr lang="fr-CA" altLang="fr-FR" sz="2400" dirty="0"/>
              <a:t>	</a:t>
            </a:r>
            <a:endParaRPr lang="fr-CA" altLang="fr-FR" sz="2400" dirty="0" smtClean="0"/>
          </a:p>
          <a:p>
            <a:pPr algn="ctr">
              <a:buNone/>
            </a:pPr>
            <a:r>
              <a:rPr lang="fr-CA" altLang="fr-FR" sz="2400" dirty="0" smtClean="0"/>
              <a:t>	</a:t>
            </a:r>
            <a:endParaRPr lang="fr-CA" altLang="fr-FR" sz="2400" dirty="0"/>
          </a:p>
          <a:p>
            <a:pPr algn="ctr">
              <a:buNone/>
            </a:pPr>
            <a:endParaRPr lang="fr-CA" altLang="fr-FR" sz="2400" dirty="0" smtClean="0"/>
          </a:p>
          <a:p>
            <a:pPr algn="ctr">
              <a:buNone/>
            </a:pPr>
            <a:endParaRPr lang="fr-CA" altLang="fr-FR" sz="2400" dirty="0" smtClean="0"/>
          </a:p>
          <a:p>
            <a:pPr algn="ctr">
              <a:buNone/>
            </a:pPr>
            <a:endParaRPr lang="fr-CA" altLang="fr-FR" sz="2400" dirty="0"/>
          </a:p>
          <a:p>
            <a:pPr algn="ctr">
              <a:buNone/>
            </a:pPr>
            <a:r>
              <a:rPr lang="fr-CA" altLang="fr-FR" sz="2400" dirty="0" smtClean="0"/>
              <a:t>1440</a:t>
            </a:r>
            <a:r>
              <a:rPr lang="fr-CA" altLang="fr-FR" sz="2400" dirty="0"/>
              <a:t>, 9</a:t>
            </a:r>
            <a:r>
              <a:rPr lang="fr-CA" altLang="fr-FR" sz="2400" baseline="30000" dirty="0"/>
              <a:t>e</a:t>
            </a:r>
            <a:r>
              <a:rPr lang="fr-CA" altLang="fr-FR" sz="2400" dirty="0"/>
              <a:t> Avenue Nord, bureau 219 </a:t>
            </a:r>
            <a:br>
              <a:rPr lang="fr-CA" altLang="fr-FR" sz="2400" dirty="0"/>
            </a:br>
            <a:r>
              <a:rPr lang="fr-CA" altLang="fr-FR" sz="2400" dirty="0"/>
              <a:t>Regina, Saskatchewan  S4R 8B1</a:t>
            </a:r>
            <a:br>
              <a:rPr lang="fr-CA" altLang="fr-FR" sz="2400" dirty="0"/>
            </a:br>
            <a:r>
              <a:rPr lang="fr-CA" altLang="fr-FR" sz="2400" dirty="0"/>
              <a:t>Téléphone : </a:t>
            </a:r>
            <a:r>
              <a:rPr lang="fr-CA" altLang="fr-FR" sz="2400" dirty="0">
                <a:hlinkClick r:id="rId3"/>
              </a:rPr>
              <a:t>306 924-8543</a:t>
            </a:r>
            <a:r>
              <a:rPr lang="fr-CA" altLang="fr-FR" sz="2400" dirty="0"/>
              <a:t>  |  </a:t>
            </a:r>
            <a:r>
              <a:rPr lang="fr-CA" altLang="fr-FR" sz="2400" dirty="0">
                <a:hlinkClick r:id="rId4"/>
              </a:rPr>
              <a:t>1 </a:t>
            </a:r>
            <a:r>
              <a:rPr lang="fr-CA" altLang="fr-FR" sz="2400" dirty="0" smtClean="0">
                <a:hlinkClick r:id="rId4"/>
              </a:rPr>
              <a:t>855-924-8543</a:t>
            </a:r>
            <a:endParaRPr lang="fr-CA" altLang="fr-FR" sz="2400" dirty="0" smtClean="0"/>
          </a:p>
          <a:p>
            <a:pPr algn="ctr">
              <a:buFont typeface="Arial" panose="020B0604020202020204" pitchFamily="34" charset="0"/>
              <a:buNone/>
            </a:pPr>
            <a:r>
              <a:rPr lang="fr-CA" altLang="fr-FR" sz="2400" dirty="0"/>
              <a:t/>
            </a:r>
            <a:br>
              <a:rPr lang="fr-CA" altLang="fr-FR" sz="2400" dirty="0"/>
            </a:br>
            <a:r>
              <a:rPr lang="fr-CA" altLang="fr-FR" sz="2800" dirty="0" smtClean="0">
                <a:hlinkClick r:id="rId5"/>
              </a:rPr>
              <a:t>www.saskinfojustice.ca</a:t>
            </a:r>
            <a:r>
              <a:rPr lang="fr-CA" altLang="fr-FR" sz="2800" dirty="0" smtClean="0"/>
              <a:t> </a:t>
            </a:r>
            <a:endParaRPr lang="fr-CA" altLang="fr-FR" sz="2800" dirty="0"/>
          </a:p>
          <a:p>
            <a:pPr>
              <a:buFont typeface="Arial" panose="020B0604020202020204" pitchFamily="34" charset="0"/>
              <a:buNone/>
            </a:pPr>
            <a:endParaRPr lang="fr-CA" altLang="fr-FR" dirty="0"/>
          </a:p>
        </p:txBody>
      </p:sp>
      <p:pic>
        <p:nvPicPr>
          <p:cNvPr id="22532" name="Image 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405645" y="966565"/>
            <a:ext cx="4320480" cy="2260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pPr lvl="0" algn="l"/>
            <a:r>
              <a:rPr lang="fr-CA" sz="1600" dirty="0">
                <a:solidFill>
                  <a:prstClr val="black"/>
                </a:solidFill>
                <a:latin typeface="Calibri"/>
              </a:rPr>
              <a:t>Copyright AJEFS </a:t>
            </a:r>
            <a:r>
              <a:rPr lang="fr-CA" sz="1600" dirty="0" smtClean="0">
                <a:solidFill>
                  <a:prstClr val="black"/>
                </a:solidFill>
                <a:latin typeface="Calibri"/>
              </a:rPr>
              <a:t>2019</a:t>
            </a:r>
            <a:endParaRPr lang="fr-CA" sz="1600" dirty="0">
              <a:solidFill>
                <a:prstClr val="black"/>
              </a:solidFill>
              <a:latin typeface="Calibri"/>
            </a:endParaRPr>
          </a:p>
          <a:p>
            <a:endParaRPr lang="fr-CA" altLang="fr-FR" dirty="0"/>
          </a:p>
        </p:txBody>
      </p:sp>
      <p:pic>
        <p:nvPicPr>
          <p:cNvPr id="6" name="Image 5"/>
          <p:cNvPicPr>
            <a:picLocks noChangeAspect="1"/>
          </p:cNvPicPr>
          <p:nvPr/>
        </p:nvPicPr>
        <p:blipFill>
          <a:blip r:embed="rId7"/>
          <a:stretch>
            <a:fillRect/>
          </a:stretch>
        </p:blipFill>
        <p:spPr>
          <a:xfrm>
            <a:off x="6010609" y="6178884"/>
            <a:ext cx="542591" cy="542591"/>
          </a:xfrm>
          <a:prstGeom prst="rect">
            <a:avLst/>
          </a:prstGeom>
        </p:spPr>
      </p:pic>
    </p:spTree>
    <p:extLst>
      <p:ext uri="{BB962C8B-B14F-4D97-AF65-F5344CB8AC3E}">
        <p14:creationId xmlns:p14="http://schemas.microsoft.com/office/powerpoint/2010/main" val="2611325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60350"/>
            <a:ext cx="8229600" cy="1143000"/>
          </a:xfrm>
        </p:spPr>
        <p:txBody>
          <a:bodyPr/>
          <a:lstStyle/>
          <a:p>
            <a:pPr algn="l"/>
            <a:r>
              <a:rPr lang="fr-CA" altLang="fr-FR" sz="3200" b="1" dirty="0"/>
              <a:t>Offre active </a:t>
            </a:r>
            <a:r>
              <a:rPr lang="fr-CA" altLang="fr-FR" sz="3200" b="1" dirty="0" smtClean="0"/>
              <a:t>des services en français : </a:t>
            </a:r>
            <a:r>
              <a:rPr lang="fr-CA" altLang="fr-FR" sz="3200" b="1" dirty="0"/>
              <a:t>définition</a:t>
            </a:r>
          </a:p>
        </p:txBody>
      </p:sp>
      <p:sp>
        <p:nvSpPr>
          <p:cNvPr id="5123" name="Content Placeholder 2"/>
          <p:cNvSpPr>
            <a:spLocks noGrp="1"/>
          </p:cNvSpPr>
          <p:nvPr>
            <p:ph idx="1"/>
          </p:nvPr>
        </p:nvSpPr>
        <p:spPr>
          <a:xfrm>
            <a:off x="457200" y="1403350"/>
            <a:ext cx="8229600" cy="4722813"/>
          </a:xfrm>
        </p:spPr>
        <p:txBody>
          <a:bodyPr/>
          <a:lstStyle/>
          <a:p>
            <a:pPr>
              <a:buFont typeface="Arial" panose="020B0604020202020204" pitchFamily="34" charset="0"/>
              <a:buNone/>
              <a:defRPr/>
            </a:pPr>
            <a:r>
              <a:rPr lang="fr-FR" altLang="fr-FR" dirty="0"/>
              <a:t>	</a:t>
            </a:r>
            <a:r>
              <a:rPr lang="fr-FR" altLang="fr-FR" dirty="0" smtClean="0"/>
              <a:t>« </a:t>
            </a:r>
            <a:r>
              <a:rPr lang="fr-CA" altLang="fr-FR" dirty="0" smtClean="0"/>
              <a:t>L’offre </a:t>
            </a:r>
            <a:r>
              <a:rPr lang="fr-CA" altLang="fr-FR" b="1" dirty="0"/>
              <a:t>active</a:t>
            </a:r>
            <a:r>
              <a:rPr lang="fr-CA" altLang="fr-FR" dirty="0"/>
              <a:t> signifie que le service est manifesté aux utilisateurs potentiels, que le grand public est encouragé à l’utiliser et se sent à l’aise de le faire, et que la qualité des services est comparable à ceux qui sont offerts en anglais</a:t>
            </a:r>
            <a:r>
              <a:rPr lang="fr-CA" altLang="fr-FR" dirty="0" smtClean="0"/>
              <a:t>. » </a:t>
            </a:r>
            <a:endParaRPr lang="fr-CA" altLang="fr-FR" dirty="0"/>
          </a:p>
          <a:p>
            <a:pPr>
              <a:defRPr/>
            </a:pPr>
            <a:endParaRPr lang="fr-CA" altLang="fr-FR" dirty="0"/>
          </a:p>
          <a:p>
            <a:pPr lvl="1">
              <a:defRPr/>
            </a:pPr>
            <a:r>
              <a:rPr lang="fr-CA" altLang="fr-FR" sz="1600" dirty="0"/>
              <a:t>Politique de services en langue française du gouvernement de la Saskatchewan. Bureau du secrétaire provincial de la Saskatchewan. Mai 2009.</a:t>
            </a:r>
          </a:p>
          <a:p>
            <a:pPr>
              <a:defRPr/>
            </a:pPr>
            <a:endParaRPr lang="fr-CA" altLang="fr-FR" dirty="0"/>
          </a:p>
          <a:p>
            <a:pPr marL="0" indent="0">
              <a:buFont typeface="Arial" panose="020B0604020202020204" pitchFamily="34" charset="0"/>
              <a:buNone/>
              <a:defRPr/>
            </a:pPr>
            <a:endParaRPr lang="fr-CA" altLang="fr-FR"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2</a:t>
            </a:fld>
            <a:endParaRPr lang="fr-CA" alt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sz="3200" b="1" dirty="0" smtClean="0"/>
              <a:t>Services </a:t>
            </a:r>
            <a:r>
              <a:rPr lang="fr-CA" sz="3200" b="1" dirty="0"/>
              <a:t>en français manifesté au grand public</a:t>
            </a:r>
          </a:p>
        </p:txBody>
      </p:sp>
      <p:sp>
        <p:nvSpPr>
          <p:cNvPr id="3" name="Espace réservé du contenu 2"/>
          <p:cNvSpPr>
            <a:spLocks noGrp="1"/>
          </p:cNvSpPr>
          <p:nvPr>
            <p:ph idx="1"/>
          </p:nvPr>
        </p:nvSpPr>
        <p:spPr/>
        <p:txBody>
          <a:bodyPr/>
          <a:lstStyle/>
          <a:p>
            <a:r>
              <a:rPr lang="fr-CA" sz="2400" dirty="0"/>
              <a:t>Affichage extérieur et intérieur dans les </a:t>
            </a:r>
            <a:r>
              <a:rPr lang="fr-CA" sz="2400" dirty="0" smtClean="0"/>
              <a:t>deux langues </a:t>
            </a:r>
            <a:r>
              <a:rPr lang="fr-CA" sz="2400" dirty="0"/>
              <a:t>officielles</a:t>
            </a:r>
          </a:p>
          <a:p>
            <a:pPr lvl="1"/>
            <a:r>
              <a:rPr lang="fr-CA" sz="2000" dirty="0"/>
              <a:t>Palais de justice, bureaux d’agences et d’organismes</a:t>
            </a:r>
          </a:p>
          <a:p>
            <a:r>
              <a:rPr lang="fr-CA" sz="2400" dirty="0"/>
              <a:t>Accueil dans les deux langues officielles, en personne, au téléphone, par courriel ou dans les médias sociaux</a:t>
            </a:r>
          </a:p>
          <a:p>
            <a:r>
              <a:rPr lang="fr-CA" sz="2400" dirty="0"/>
              <a:t>Site web dans les </a:t>
            </a:r>
            <a:r>
              <a:rPr lang="fr-CA" sz="2400" dirty="0" smtClean="0"/>
              <a:t>deux langues </a:t>
            </a:r>
            <a:r>
              <a:rPr lang="fr-CA" sz="2400" dirty="0"/>
              <a:t>officielles</a:t>
            </a:r>
          </a:p>
          <a:p>
            <a:r>
              <a:rPr lang="fr-CA" sz="2400" dirty="0"/>
              <a:t>Personnel bilingue clairement identifié et facilement disponible</a:t>
            </a:r>
          </a:p>
          <a:p>
            <a:r>
              <a:rPr lang="fr-CA" sz="2400" dirty="0"/>
              <a:t>Accès à la documentation dans les deux langues officielles</a:t>
            </a:r>
          </a:p>
          <a:p>
            <a:r>
              <a:rPr lang="fr-CA" sz="2400" dirty="0"/>
              <a:t>Communications diffusées dans les deux langues officielles</a:t>
            </a:r>
          </a:p>
          <a:p>
            <a:r>
              <a:rPr lang="fr-CA" sz="2400" dirty="0"/>
              <a:t>Avis, directives et formulaires publiés dans les </a:t>
            </a:r>
            <a:r>
              <a:rPr lang="fr-CA" sz="2400" dirty="0" smtClean="0"/>
              <a:t>deux </a:t>
            </a:r>
            <a:r>
              <a:rPr lang="fr-CA" sz="2400" dirty="0"/>
              <a:t>langues officielles et facilement disponibles aux utilisateurs</a:t>
            </a:r>
          </a:p>
          <a:p>
            <a:endParaRPr lang="fr-CA"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3</a:t>
            </a:fld>
            <a:endParaRPr lang="fr-CA" altLang="fr-FR" dirty="0"/>
          </a:p>
        </p:txBody>
      </p:sp>
    </p:spTree>
    <p:extLst>
      <p:ext uri="{BB962C8B-B14F-4D97-AF65-F5344CB8AC3E}">
        <p14:creationId xmlns:p14="http://schemas.microsoft.com/office/powerpoint/2010/main" val="1308580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sz="3600" b="1" dirty="0"/>
              <a:t>Grand public incité à utiliser </a:t>
            </a:r>
            <a:r>
              <a:rPr lang="fr-CA" sz="3600" b="1" dirty="0" smtClean="0"/>
              <a:t>les services </a:t>
            </a:r>
            <a:r>
              <a:rPr lang="fr-CA" sz="3600" b="1" dirty="0"/>
              <a:t>en français</a:t>
            </a:r>
          </a:p>
        </p:txBody>
      </p:sp>
      <p:sp>
        <p:nvSpPr>
          <p:cNvPr id="3" name="Espace réservé du contenu 2"/>
          <p:cNvSpPr>
            <a:spLocks noGrp="1"/>
          </p:cNvSpPr>
          <p:nvPr>
            <p:ph idx="1"/>
          </p:nvPr>
        </p:nvSpPr>
        <p:spPr/>
        <p:txBody>
          <a:bodyPr/>
          <a:lstStyle/>
          <a:p>
            <a:pPr marL="0" indent="0">
              <a:buNone/>
            </a:pPr>
            <a:endParaRPr lang="fr-CA" sz="2400" dirty="0"/>
          </a:p>
          <a:p>
            <a:r>
              <a:rPr lang="fr-CA" sz="2800" dirty="0" smtClean="0"/>
              <a:t>Campagnes </a:t>
            </a:r>
            <a:r>
              <a:rPr lang="fr-CA" sz="2800" dirty="0"/>
              <a:t>d’information et de conscientisation auprès des francophones et </a:t>
            </a:r>
            <a:r>
              <a:rPr lang="fr-CA" sz="2800" dirty="0" smtClean="0"/>
              <a:t>francophiles</a:t>
            </a:r>
          </a:p>
          <a:p>
            <a:pPr marL="0" indent="0">
              <a:buNone/>
            </a:pPr>
            <a:endParaRPr lang="fr-CA" sz="2800" dirty="0"/>
          </a:p>
          <a:p>
            <a:r>
              <a:rPr lang="fr-CA" sz="2800" dirty="0"/>
              <a:t>Présentations dans les communautés et aux organismes regroupant les francophones et francophiles</a:t>
            </a:r>
          </a:p>
          <a:p>
            <a:endParaRPr lang="fr-CA" sz="2400" dirty="0"/>
          </a:p>
          <a:p>
            <a:pPr marL="0" indent="0">
              <a:buNone/>
            </a:pPr>
            <a:endParaRPr lang="fr-CA" sz="2400" dirty="0"/>
          </a:p>
          <a:p>
            <a:endParaRPr lang="fr-CA" dirty="0"/>
          </a:p>
          <a:p>
            <a:endParaRPr lang="fr-CA"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4</a:t>
            </a:fld>
            <a:endParaRPr lang="fr-CA" altLang="fr-FR"/>
          </a:p>
        </p:txBody>
      </p:sp>
    </p:spTree>
    <p:extLst>
      <p:ext uri="{BB962C8B-B14F-4D97-AF65-F5344CB8AC3E}">
        <p14:creationId xmlns:p14="http://schemas.microsoft.com/office/powerpoint/2010/main" val="4074898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sz="4000" b="1" dirty="0" smtClean="0"/>
              <a:t>Services de </a:t>
            </a:r>
            <a:r>
              <a:rPr lang="fr-CA" sz="4000" b="1" dirty="0"/>
              <a:t>qualité comparable  </a:t>
            </a:r>
          </a:p>
        </p:txBody>
      </p:sp>
      <p:sp>
        <p:nvSpPr>
          <p:cNvPr id="3" name="Espace réservé du contenu 2"/>
          <p:cNvSpPr>
            <a:spLocks noGrp="1"/>
          </p:cNvSpPr>
          <p:nvPr>
            <p:ph idx="1"/>
          </p:nvPr>
        </p:nvSpPr>
        <p:spPr/>
        <p:txBody>
          <a:bodyPr/>
          <a:lstStyle/>
          <a:p>
            <a:r>
              <a:rPr lang="fr-CA" sz="2800" dirty="0"/>
              <a:t>Personnel bilingue</a:t>
            </a:r>
          </a:p>
          <a:p>
            <a:r>
              <a:rPr lang="fr-CA" sz="2800" dirty="0"/>
              <a:t>Documentation de qualité en français</a:t>
            </a:r>
          </a:p>
          <a:p>
            <a:r>
              <a:rPr lang="fr-CA" sz="2800" dirty="0"/>
              <a:t>Traductions de qualité</a:t>
            </a:r>
          </a:p>
          <a:p>
            <a:r>
              <a:rPr lang="fr-CA" sz="2800" dirty="0"/>
              <a:t>Accès facile à des services d’interprétation</a:t>
            </a:r>
          </a:p>
          <a:p>
            <a:r>
              <a:rPr lang="fr-CA" sz="2800" dirty="0"/>
              <a:t>Absence de délais ou de coûts supplémentaires</a:t>
            </a:r>
          </a:p>
          <a:p>
            <a:r>
              <a:rPr lang="fr-CA" sz="2800" dirty="0"/>
              <a:t>Suivis et </a:t>
            </a:r>
            <a:r>
              <a:rPr lang="fr-CA" sz="2800" dirty="0" smtClean="0"/>
              <a:t>évaluations </a:t>
            </a:r>
            <a:r>
              <a:rPr lang="fr-CA" sz="2800" dirty="0"/>
              <a:t>de la qualité du service reçu par les utilisateurs</a:t>
            </a:r>
          </a:p>
          <a:p>
            <a:r>
              <a:rPr lang="fr-CA" sz="2800" dirty="0"/>
              <a:t>Modèles innovateurs de prestation de services</a:t>
            </a:r>
          </a:p>
          <a:p>
            <a:endParaRPr lang="fr-CA"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5</a:t>
            </a:fld>
            <a:endParaRPr lang="fr-CA" altLang="fr-FR"/>
          </a:p>
        </p:txBody>
      </p:sp>
    </p:spTree>
    <p:extLst>
      <p:ext uri="{BB962C8B-B14F-4D97-AF65-F5344CB8AC3E}">
        <p14:creationId xmlns:p14="http://schemas.microsoft.com/office/powerpoint/2010/main" val="503478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l"/>
            <a:r>
              <a:rPr lang="fr-CA" altLang="fr-FR" sz="3600" b="1"/>
              <a:t>Offre passive : définition</a:t>
            </a:r>
          </a:p>
        </p:txBody>
      </p:sp>
      <p:sp>
        <p:nvSpPr>
          <p:cNvPr id="5123" name="Content Placeholder 2"/>
          <p:cNvSpPr>
            <a:spLocks noGrp="1"/>
          </p:cNvSpPr>
          <p:nvPr>
            <p:ph idx="1"/>
          </p:nvPr>
        </p:nvSpPr>
        <p:spPr/>
        <p:txBody>
          <a:bodyPr/>
          <a:lstStyle/>
          <a:p>
            <a:r>
              <a:rPr lang="fr-CA" altLang="fr-FR" sz="2800" dirty="0"/>
              <a:t>L’offre </a:t>
            </a:r>
            <a:r>
              <a:rPr lang="fr-CA" altLang="fr-FR" sz="2800" b="1" dirty="0"/>
              <a:t>passive</a:t>
            </a:r>
            <a:r>
              <a:rPr lang="fr-CA" altLang="fr-FR" sz="2800" dirty="0"/>
              <a:t> consiste à attendre que le justiciable exprime le besoin de recevoir des services en français. </a:t>
            </a:r>
          </a:p>
          <a:p>
            <a:r>
              <a:rPr lang="fr-CA" altLang="fr-FR" sz="2800" dirty="0"/>
              <a:t>Puis, lorsqu’il en fait la demande, le justiciable risque de subir des délais, des coûts supplémentaires et peut même faire l’objet de préjudices parce qu’il a choisi d’être entendu en français.</a:t>
            </a:r>
          </a:p>
          <a:p>
            <a:endParaRPr lang="fr-CA" altLang="fr-FR"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6</a:t>
            </a:fld>
            <a:endParaRPr lang="fr-CA" alt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p:txBody>
          <a:bodyPr/>
          <a:lstStyle/>
          <a:p>
            <a:endParaRPr lang="fr-CA" altLang="fr-FR"/>
          </a:p>
        </p:txBody>
      </p:sp>
      <p:sp>
        <p:nvSpPr>
          <p:cNvPr id="4099" name="Espace réservé du contenu 2"/>
          <p:cNvSpPr>
            <a:spLocks noGrp="1"/>
          </p:cNvSpPr>
          <p:nvPr>
            <p:ph idx="1"/>
          </p:nvPr>
        </p:nvSpPr>
        <p:spPr/>
        <p:txBody>
          <a:bodyPr/>
          <a:lstStyle/>
          <a:p>
            <a:pPr algn="ctr"/>
            <a:r>
              <a:rPr lang="fr-CA" altLang="fr-FR" sz="4000"/>
              <a:t>De l’offre </a:t>
            </a:r>
            <a:r>
              <a:rPr lang="fr-CA" altLang="fr-FR" sz="4000" u="sng"/>
              <a:t>passive</a:t>
            </a:r>
            <a:r>
              <a:rPr lang="fr-CA" altLang="fr-FR" sz="4000"/>
              <a:t> à l’offre </a:t>
            </a:r>
            <a:r>
              <a:rPr lang="fr-CA" altLang="fr-FR" sz="4000" u="sng"/>
              <a:t>active</a:t>
            </a:r>
            <a:r>
              <a:rPr lang="fr-CA" altLang="fr-FR" sz="4000"/>
              <a:t> de services de justice en français </a:t>
            </a:r>
          </a:p>
          <a:p>
            <a:endParaRPr lang="fr-CA" altLang="fr-FR"/>
          </a:p>
        </p:txBody>
      </p:sp>
      <p:pic>
        <p:nvPicPr>
          <p:cNvPr id="4100" name="Imag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81275" y="2997200"/>
            <a:ext cx="3981450" cy="202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7</a:t>
            </a:fld>
            <a:endParaRPr lang="fr-CA" alt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sz="3200" b="1" dirty="0"/>
              <a:t>La norme en matière de services en français </a:t>
            </a:r>
            <a:r>
              <a:rPr lang="fr-CA" sz="3200" b="1" dirty="0" smtClean="0"/>
              <a:t/>
            </a:r>
            <a:br>
              <a:rPr lang="fr-CA" sz="3200" b="1" dirty="0" smtClean="0"/>
            </a:br>
            <a:r>
              <a:rPr lang="fr-CA" sz="3200" b="1" dirty="0" smtClean="0"/>
              <a:t>en </a:t>
            </a:r>
            <a:r>
              <a:rPr lang="fr-CA" sz="3200" b="1" dirty="0"/>
              <a:t>Saskatchewan</a:t>
            </a:r>
          </a:p>
        </p:txBody>
      </p:sp>
      <p:sp>
        <p:nvSpPr>
          <p:cNvPr id="3" name="Espace réservé du contenu 2"/>
          <p:cNvSpPr>
            <a:spLocks noGrp="1"/>
          </p:cNvSpPr>
          <p:nvPr>
            <p:ph idx="1"/>
          </p:nvPr>
        </p:nvSpPr>
        <p:spPr>
          <a:xfrm>
            <a:off x="457200" y="1600200"/>
            <a:ext cx="8229600" cy="4925144"/>
          </a:xfrm>
        </p:spPr>
        <p:txBody>
          <a:bodyPr/>
          <a:lstStyle/>
          <a:p>
            <a:pPr marL="0" indent="0" algn="ctr">
              <a:buNone/>
            </a:pPr>
            <a:endParaRPr lang="fr-CA" dirty="0"/>
          </a:p>
          <a:p>
            <a:pPr marL="0" indent="0" algn="r">
              <a:buNone/>
            </a:pPr>
            <a:r>
              <a:rPr lang="fr-CA" b="1" i="1" dirty="0"/>
              <a:t>Il importe que tous ceux</a:t>
            </a:r>
            <a:r>
              <a:rPr lang="fr-CA" i="1" dirty="0"/>
              <a:t> qui sont engagés dans le processus judiciaire comprennent leur obligation d’offrir des services en langue française et que tous les citoyens et citoyennes soient informés que des services judiciaires sont offerts dans les deux langues officielles.</a:t>
            </a:r>
          </a:p>
          <a:p>
            <a:pPr marL="0" indent="0" algn="r">
              <a:buNone/>
            </a:pPr>
            <a:endParaRPr lang="fr-CA" sz="1600" i="1" dirty="0"/>
          </a:p>
          <a:p>
            <a:pPr marL="0" indent="0" algn="r">
              <a:buNone/>
            </a:pPr>
            <a:r>
              <a:rPr lang="fr-CA" sz="1800" i="1" dirty="0"/>
              <a:t>Politique sur les services judiciaires en langue française de la Saskatchewan</a:t>
            </a:r>
            <a:endParaRPr lang="fr-CA" sz="1800" dirty="0"/>
          </a:p>
          <a:p>
            <a:pPr marL="0" indent="0" algn="ctr">
              <a:buNone/>
            </a:pPr>
            <a:endParaRPr lang="fr-CA" dirty="0"/>
          </a:p>
        </p:txBody>
      </p:sp>
      <p:sp>
        <p:nvSpPr>
          <p:cNvPr id="4" name="Espace réservé du numéro de diapositive 3"/>
          <p:cNvSpPr>
            <a:spLocks noGrp="1"/>
          </p:cNvSpPr>
          <p:nvPr>
            <p:ph type="sldNum" sz="quarter" idx="12"/>
          </p:nvPr>
        </p:nvSpPr>
        <p:spPr/>
        <p:txBody>
          <a:bodyPr/>
          <a:lstStyle/>
          <a:p>
            <a:fld id="{0890A999-F363-410F-BEC8-9DBC48E324C8}" type="slidenum">
              <a:rPr lang="fr-CA" altLang="fr-FR" smtClean="0"/>
              <a:pPr/>
              <a:t>8</a:t>
            </a:fld>
            <a:endParaRPr lang="fr-CA" altLang="fr-FR"/>
          </a:p>
        </p:txBody>
      </p:sp>
    </p:spTree>
    <p:extLst>
      <p:ext uri="{BB962C8B-B14F-4D97-AF65-F5344CB8AC3E}">
        <p14:creationId xmlns:p14="http://schemas.microsoft.com/office/powerpoint/2010/main" val="2068821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fr-CA" altLang="fr-FR" b="1"/>
              <a:t>Les assises de l’offre active</a:t>
            </a:r>
          </a:p>
        </p:txBody>
      </p:sp>
      <p:sp>
        <p:nvSpPr>
          <p:cNvPr id="9219" name="Content Placeholder 2"/>
          <p:cNvSpPr>
            <a:spLocks noGrp="1"/>
          </p:cNvSpPr>
          <p:nvPr>
            <p:ph idx="1"/>
          </p:nvPr>
        </p:nvSpPr>
        <p:spPr>
          <a:xfrm>
            <a:off x="179388" y="1417638"/>
            <a:ext cx="8713787" cy="4708525"/>
          </a:xfrm>
        </p:spPr>
        <p:txBody>
          <a:bodyPr/>
          <a:lstStyle/>
          <a:p>
            <a:pPr eaLnBrk="1" hangingPunct="1"/>
            <a:r>
              <a:rPr lang="fr-CA" altLang="fr-FR" b="1" i="1" dirty="0"/>
              <a:t>L’offre active est une question de légitimité, de </a:t>
            </a:r>
            <a:r>
              <a:rPr lang="fr-CA" altLang="fr-FR" b="1" i="1" dirty="0" smtClean="0"/>
              <a:t>respect et </a:t>
            </a:r>
            <a:r>
              <a:rPr lang="fr-CA" altLang="fr-FR" b="1" i="1" dirty="0"/>
              <a:t>d’équité fondée sur :</a:t>
            </a:r>
          </a:p>
          <a:p>
            <a:pPr lvl="1"/>
            <a:r>
              <a:rPr lang="fr-CA" altLang="fr-FR" sz="2400" dirty="0"/>
              <a:t>la </a:t>
            </a:r>
            <a:r>
              <a:rPr lang="fr-CA" altLang="fr-FR" sz="2400" i="1" dirty="0"/>
              <a:t>Charte canadienne des droits et </a:t>
            </a:r>
            <a:r>
              <a:rPr lang="fr-CA" altLang="fr-FR" sz="2400" i="1" dirty="0" smtClean="0"/>
              <a:t>libertés</a:t>
            </a:r>
            <a:endParaRPr lang="fr-CA" altLang="fr-FR" sz="2400" dirty="0"/>
          </a:p>
          <a:p>
            <a:pPr lvl="1"/>
            <a:r>
              <a:rPr lang="fr-CA" altLang="fr-FR" sz="2400" dirty="0"/>
              <a:t>la </a:t>
            </a:r>
            <a:r>
              <a:rPr lang="fr-CA" altLang="fr-FR" sz="2400" i="1" dirty="0"/>
              <a:t>Loi sur les langues </a:t>
            </a:r>
            <a:r>
              <a:rPr lang="fr-CA" altLang="fr-FR" sz="2400" i="1" dirty="0" smtClean="0"/>
              <a:t>officielles</a:t>
            </a:r>
            <a:endParaRPr lang="fr-CA" altLang="fr-FR" sz="2400" dirty="0"/>
          </a:p>
          <a:p>
            <a:pPr lvl="1"/>
            <a:r>
              <a:rPr lang="fr-CA" altLang="fr-FR" sz="2400" dirty="0"/>
              <a:t>la </a:t>
            </a:r>
            <a:r>
              <a:rPr lang="fr-CA" altLang="fr-FR" sz="2400" i="1" dirty="0"/>
              <a:t>Loi linguistique de la Saskatchewan</a:t>
            </a:r>
            <a:r>
              <a:rPr lang="fr-CA" altLang="fr-FR" sz="2400" dirty="0"/>
              <a:t> </a:t>
            </a:r>
          </a:p>
          <a:p>
            <a:pPr lvl="1"/>
            <a:r>
              <a:rPr lang="fr-CA" altLang="fr-FR" sz="2400" dirty="0"/>
              <a:t>les Articles 530 et 530.1 du Code criminel</a:t>
            </a:r>
          </a:p>
          <a:p>
            <a:pPr lvl="1"/>
            <a:r>
              <a:rPr lang="fr-CA" altLang="fr-FR" sz="2400" dirty="0"/>
              <a:t>la Politique de services en langue française de la Saskatchewan</a:t>
            </a:r>
          </a:p>
          <a:p>
            <a:pPr lvl="1"/>
            <a:r>
              <a:rPr lang="fr-CA" sz="2400" dirty="0"/>
              <a:t>la Politique sur les services judiciaires en langue française de la Saskatchewan</a:t>
            </a:r>
          </a:p>
          <a:p>
            <a:pPr lvl="1"/>
            <a:endParaRPr lang="fr-CA" altLang="fr-FR" dirty="0"/>
          </a:p>
          <a:p>
            <a:pPr lvl="1"/>
            <a:endParaRPr lang="fr-CA" altLang="fr-FR" dirty="0">
              <a:solidFill>
                <a:srgbClr val="FF0000"/>
              </a:solidFill>
            </a:endParaRPr>
          </a:p>
          <a:p>
            <a:pPr marL="457200" lvl="1" indent="0">
              <a:buNone/>
            </a:pPr>
            <a:endParaRPr lang="fr-CA" altLang="fr-FR" dirty="0"/>
          </a:p>
          <a:p>
            <a:endParaRPr lang="fr-CA" altLang="fr-FR" dirty="0"/>
          </a:p>
          <a:p>
            <a:pPr>
              <a:buFont typeface="Arial" panose="020B0604020202020204" pitchFamily="34" charset="0"/>
              <a:buNone/>
            </a:pPr>
            <a:endParaRPr lang="fr-CA" altLang="fr-FR" i="1" dirty="0"/>
          </a:p>
          <a:p>
            <a:endParaRPr lang="fr-CA" altLang="fr-FR" dirty="0"/>
          </a:p>
          <a:p>
            <a:pPr eaLnBrk="1" hangingPunct="1"/>
            <a:endParaRPr lang="fr-CA" altLang="fr-FR" dirty="0"/>
          </a:p>
        </p:txBody>
      </p:sp>
      <p:sp>
        <p:nvSpPr>
          <p:cNvPr id="2" name="Espace réservé du numéro de diapositive 1"/>
          <p:cNvSpPr>
            <a:spLocks noGrp="1"/>
          </p:cNvSpPr>
          <p:nvPr>
            <p:ph type="sldNum" sz="quarter" idx="12"/>
          </p:nvPr>
        </p:nvSpPr>
        <p:spPr/>
        <p:txBody>
          <a:bodyPr/>
          <a:lstStyle/>
          <a:p>
            <a:fld id="{0890A999-F363-410F-BEC8-9DBC48E324C8}" type="slidenum">
              <a:rPr lang="fr-CA" altLang="fr-FR" smtClean="0"/>
              <a:pPr/>
              <a:t>9</a:t>
            </a:fld>
            <a:endParaRPr lang="fr-CA" altLang="fr-F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15669</TotalTime>
  <Words>1925</Words>
  <Application>Microsoft Office PowerPoint</Application>
  <PresentationFormat>Affichage à l'écran (4:3)</PresentationFormat>
  <Paragraphs>254</Paragraphs>
  <Slides>16</Slides>
  <Notes>15</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Arial</vt:lpstr>
      <vt:lpstr>Calibri</vt:lpstr>
      <vt:lpstr>Office Theme</vt:lpstr>
      <vt:lpstr>Introduction</vt:lpstr>
      <vt:lpstr>Offre active des services en français : définition</vt:lpstr>
      <vt:lpstr>Services en français manifesté au grand public</vt:lpstr>
      <vt:lpstr>Grand public incité à utiliser les services en français</vt:lpstr>
      <vt:lpstr>Services de qualité comparable  </vt:lpstr>
      <vt:lpstr>Offre passive : définition</vt:lpstr>
      <vt:lpstr>Présentation PowerPoint</vt:lpstr>
      <vt:lpstr>La norme en matière de services en français  en Saskatchewan</vt:lpstr>
      <vt:lpstr>Les assises de l’offre active</vt:lpstr>
      <vt:lpstr>Les fondements de l’offre active</vt:lpstr>
      <vt:lpstr>Une question d’éthique, de justice et de qualité du service</vt:lpstr>
      <vt:lpstr>L’offre doit précéder la demande!</vt:lpstr>
      <vt:lpstr>L’offre active est une question de leadership</vt:lpstr>
      <vt:lpstr>L’exercice d’un leadership éthique et collaboratif à tous les niveaux</vt:lpstr>
      <vt:lpstr>Une conjoncture favorable en Saskatchewan</vt:lpstr>
      <vt:lpstr> Questions, commentaires ou suggestions?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L’Offre active de services de justice en français</dc:title>
  <dc:creator>André J Lalonde</dc:creator>
  <cp:lastModifiedBy>User</cp:lastModifiedBy>
  <cp:revision>212</cp:revision>
  <cp:lastPrinted>2017-05-18T18:32:21Z</cp:lastPrinted>
  <dcterms:created xsi:type="dcterms:W3CDTF">2015-09-22T19:20:58Z</dcterms:created>
  <dcterms:modified xsi:type="dcterms:W3CDTF">2019-02-05T22:25:49Z</dcterms:modified>
</cp:coreProperties>
</file>