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19"/>
  </p:notesMasterIdLst>
  <p:handoutMasterIdLst>
    <p:handoutMasterId r:id="rId20"/>
  </p:handoutMasterIdLst>
  <p:sldIdLst>
    <p:sldId id="283" r:id="rId3"/>
    <p:sldId id="270" r:id="rId4"/>
    <p:sldId id="271" r:id="rId5"/>
    <p:sldId id="272" r:id="rId6"/>
    <p:sldId id="273" r:id="rId7"/>
    <p:sldId id="274" r:id="rId8"/>
    <p:sldId id="275" r:id="rId9"/>
    <p:sldId id="276" r:id="rId10"/>
    <p:sldId id="277" r:id="rId11"/>
    <p:sldId id="278" r:id="rId12"/>
    <p:sldId id="279" r:id="rId13"/>
    <p:sldId id="280" r:id="rId14"/>
    <p:sldId id="282" r:id="rId15"/>
    <p:sldId id="281" r:id="rId16"/>
    <p:sldId id="284" r:id="rId17"/>
    <p:sldId id="286" r:id="rId18"/>
  </p:sldIdLst>
  <p:sldSz cx="12192000" cy="6858000"/>
  <p:notesSz cx="6797675" cy="9928225"/>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rosoft Office User" initials="Office" lastIdx="5" clrIdx="0"/>
  <p:cmAuthor id="2" name="Centre AJEFS" initials="CA" lastIdx="15" clrIdx="1">
    <p:extLst>
      <p:ext uri="{19B8F6BF-5375-455C-9EA6-DF929625EA0E}">
        <p15:presenceInfo xmlns:p15="http://schemas.microsoft.com/office/powerpoint/2012/main" userId="a394d422d69baa82"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6F7F9"/>
    <a:srgbClr val="18833F"/>
    <a:srgbClr val="FDD813"/>
    <a:srgbClr val="136EB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076" autoAdjust="0"/>
    <p:restoredTop sz="84919" autoAdjust="0"/>
  </p:normalViewPr>
  <p:slideViewPr>
    <p:cSldViewPr snapToGrid="0">
      <p:cViewPr varScale="1">
        <p:scale>
          <a:sx n="78" d="100"/>
          <a:sy n="78" d="100"/>
        </p:scale>
        <p:origin x="420" y="90"/>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commentAuthors" Target="commentAuthor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image" Target="../media/image8.jpeg"/><Relationship Id="rId4" Type="http://schemas.openxmlformats.org/officeDocument/2006/relationships/image" Target="../media/image11.jpg"/></Relationships>
</file>

<file path=ppt/diagrams/_rels/drawing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image" Target="../media/image8.jpeg"/><Relationship Id="rId4" Type="http://schemas.openxmlformats.org/officeDocument/2006/relationships/image" Target="../media/image11.jp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3827BE2-7296-49FD-AE5D-09BC142158AB}" type="doc">
      <dgm:prSet loTypeId="urn:microsoft.com/office/officeart/2005/8/layout/pList1" loCatId="list" qsTypeId="urn:microsoft.com/office/officeart/2005/8/quickstyle/simple5" qsCatId="simple" csTypeId="urn:microsoft.com/office/officeart/2005/8/colors/accent1_2" csCatId="accent1" phldr="1"/>
      <dgm:spPr/>
      <dgm:t>
        <a:bodyPr/>
        <a:lstStyle/>
        <a:p>
          <a:endParaRPr lang="fr-CA"/>
        </a:p>
      </dgm:t>
    </dgm:pt>
    <dgm:pt modelId="{8AD496D4-A662-48B2-BE33-56BFEE274094}">
      <dgm:prSet phldrT="[Texte]"/>
      <dgm:spPr/>
      <dgm:t>
        <a:bodyPr/>
        <a:lstStyle/>
        <a:p>
          <a:r>
            <a:rPr lang="fr-CA" b="1" i="1" dirty="0" err="1" smtClean="0">
              <a:effectLst>
                <a:outerShdw blurRad="38100" dist="38100" dir="2700000" algn="tl">
                  <a:srgbClr val="000000">
                    <a:alpha val="43137"/>
                  </a:srgbClr>
                </a:outerShdw>
              </a:effectLst>
            </a:rPr>
            <a:t>Systemic</a:t>
          </a:r>
          <a:endParaRPr lang="fr-CA" b="1" i="1" dirty="0">
            <a:effectLst>
              <a:outerShdw blurRad="38100" dist="38100" dir="2700000" algn="tl">
                <a:srgbClr val="000000">
                  <a:alpha val="43137"/>
                </a:srgbClr>
              </a:outerShdw>
            </a:effectLst>
          </a:endParaRPr>
        </a:p>
      </dgm:t>
    </dgm:pt>
    <dgm:pt modelId="{C123AAA6-ADD7-4E9E-A10B-70E2814E5E37}" type="parTrans" cxnId="{039321E9-6C37-44FA-88A4-A0251A7832C8}">
      <dgm:prSet/>
      <dgm:spPr/>
      <dgm:t>
        <a:bodyPr/>
        <a:lstStyle/>
        <a:p>
          <a:endParaRPr lang="fr-CA"/>
        </a:p>
      </dgm:t>
    </dgm:pt>
    <dgm:pt modelId="{E487FF97-ED8D-4A6D-8D5D-2CF55AC7ABFB}" type="sibTrans" cxnId="{039321E9-6C37-44FA-88A4-A0251A7832C8}">
      <dgm:prSet/>
      <dgm:spPr/>
      <dgm:t>
        <a:bodyPr/>
        <a:lstStyle/>
        <a:p>
          <a:endParaRPr lang="fr-CA"/>
        </a:p>
      </dgm:t>
    </dgm:pt>
    <dgm:pt modelId="{F0EEA7DC-0AFB-4BAF-B6C4-F9982FEB15B1}">
      <dgm:prSet phldrT="[Texte]"/>
      <dgm:spPr/>
      <dgm:t>
        <a:bodyPr/>
        <a:lstStyle/>
        <a:p>
          <a:r>
            <a:rPr lang="fr-CA" b="1" i="1" dirty="0" smtClean="0">
              <a:effectLst>
                <a:outerShdw blurRad="38100" dist="38100" dir="2700000" algn="tl">
                  <a:srgbClr val="000000">
                    <a:alpha val="43137"/>
                  </a:srgbClr>
                </a:outerShdw>
              </a:effectLst>
            </a:rPr>
            <a:t>Professional</a:t>
          </a:r>
          <a:endParaRPr lang="fr-CA" b="1" i="1" dirty="0">
            <a:effectLst>
              <a:outerShdw blurRad="38100" dist="38100" dir="2700000" algn="tl">
                <a:srgbClr val="000000">
                  <a:alpha val="43137"/>
                </a:srgbClr>
              </a:outerShdw>
            </a:effectLst>
          </a:endParaRPr>
        </a:p>
      </dgm:t>
    </dgm:pt>
    <dgm:pt modelId="{0550577D-2675-4E5D-A5D2-E6C8D01CB7DB}" type="parTrans" cxnId="{B30399CE-AA83-4824-B1C4-463B91168452}">
      <dgm:prSet/>
      <dgm:spPr/>
      <dgm:t>
        <a:bodyPr/>
        <a:lstStyle/>
        <a:p>
          <a:endParaRPr lang="fr-CA"/>
        </a:p>
      </dgm:t>
    </dgm:pt>
    <dgm:pt modelId="{04E46991-AF83-4B3B-BDF7-CDFB825EB8FB}" type="sibTrans" cxnId="{B30399CE-AA83-4824-B1C4-463B91168452}">
      <dgm:prSet/>
      <dgm:spPr/>
      <dgm:t>
        <a:bodyPr/>
        <a:lstStyle/>
        <a:p>
          <a:endParaRPr lang="fr-CA"/>
        </a:p>
      </dgm:t>
    </dgm:pt>
    <dgm:pt modelId="{232A141D-69EF-4473-BF1F-8379FCF9FB4E}">
      <dgm:prSet phldrT="[Texte]"/>
      <dgm:spPr/>
      <dgm:t>
        <a:bodyPr/>
        <a:lstStyle/>
        <a:p>
          <a:r>
            <a:rPr lang="fr-CA" b="1" i="1" dirty="0" err="1" smtClean="0">
              <a:effectLst>
                <a:outerShdw blurRad="38100" dist="38100" dir="2700000" algn="tl">
                  <a:srgbClr val="000000">
                    <a:alpha val="43137"/>
                  </a:srgbClr>
                </a:outerShdw>
              </a:effectLst>
            </a:rPr>
            <a:t>Organizational</a:t>
          </a:r>
          <a:endParaRPr lang="fr-CA" b="1" i="1" dirty="0">
            <a:effectLst>
              <a:outerShdw blurRad="38100" dist="38100" dir="2700000" algn="tl">
                <a:srgbClr val="000000">
                  <a:alpha val="43137"/>
                </a:srgbClr>
              </a:outerShdw>
            </a:effectLst>
          </a:endParaRPr>
        </a:p>
      </dgm:t>
    </dgm:pt>
    <dgm:pt modelId="{DC75F420-F8B9-4752-91C0-E73E908F6182}" type="parTrans" cxnId="{CF68F353-0F3D-43DA-979C-B8C3172B2CF2}">
      <dgm:prSet/>
      <dgm:spPr/>
      <dgm:t>
        <a:bodyPr/>
        <a:lstStyle/>
        <a:p>
          <a:endParaRPr lang="fr-CA"/>
        </a:p>
      </dgm:t>
    </dgm:pt>
    <dgm:pt modelId="{A4333298-8653-44FA-AE16-293FEB4C896A}" type="sibTrans" cxnId="{CF68F353-0F3D-43DA-979C-B8C3172B2CF2}">
      <dgm:prSet/>
      <dgm:spPr/>
      <dgm:t>
        <a:bodyPr/>
        <a:lstStyle/>
        <a:p>
          <a:endParaRPr lang="fr-CA"/>
        </a:p>
      </dgm:t>
    </dgm:pt>
    <dgm:pt modelId="{11C5BFFF-AA7F-4463-9D0C-B2B818044748}">
      <dgm:prSet phldrT="[Texte]"/>
      <dgm:spPr/>
      <dgm:t>
        <a:bodyPr/>
        <a:lstStyle/>
        <a:p>
          <a:r>
            <a:rPr lang="fr-CA" b="1" i="1" smtClean="0">
              <a:effectLst>
                <a:outerShdw blurRad="38100" dist="38100" dir="2700000" algn="tl">
                  <a:srgbClr val="000000">
                    <a:alpha val="43137"/>
                  </a:srgbClr>
                </a:outerShdw>
              </a:effectLst>
            </a:rPr>
            <a:t>Communautaire </a:t>
          </a:r>
          <a:endParaRPr lang="fr-CA" b="1" i="1" dirty="0">
            <a:effectLst>
              <a:outerShdw blurRad="38100" dist="38100" dir="2700000" algn="tl">
                <a:srgbClr val="000000">
                  <a:alpha val="43137"/>
                </a:srgbClr>
              </a:outerShdw>
            </a:effectLst>
          </a:endParaRPr>
        </a:p>
      </dgm:t>
    </dgm:pt>
    <dgm:pt modelId="{D8B6743A-46F3-447D-8D2D-632A15E6232F}" type="parTrans" cxnId="{AE66DA70-E37B-4A9D-B668-A3211182421E}">
      <dgm:prSet/>
      <dgm:spPr/>
      <dgm:t>
        <a:bodyPr/>
        <a:lstStyle/>
        <a:p>
          <a:endParaRPr lang="fr-CA"/>
        </a:p>
      </dgm:t>
    </dgm:pt>
    <dgm:pt modelId="{6349F3DA-446D-4C79-A13A-BE17864E7F64}" type="sibTrans" cxnId="{AE66DA70-E37B-4A9D-B668-A3211182421E}">
      <dgm:prSet/>
      <dgm:spPr/>
      <dgm:t>
        <a:bodyPr/>
        <a:lstStyle/>
        <a:p>
          <a:endParaRPr lang="fr-CA"/>
        </a:p>
      </dgm:t>
    </dgm:pt>
    <dgm:pt modelId="{8E1F8493-A3F7-4BC0-B983-DBCBCEF8951E}" type="pres">
      <dgm:prSet presAssocID="{33827BE2-7296-49FD-AE5D-09BC142158AB}" presName="Name0" presStyleCnt="0">
        <dgm:presLayoutVars>
          <dgm:dir/>
          <dgm:resizeHandles val="exact"/>
        </dgm:presLayoutVars>
      </dgm:prSet>
      <dgm:spPr/>
      <dgm:t>
        <a:bodyPr/>
        <a:lstStyle/>
        <a:p>
          <a:endParaRPr lang="fr-FR"/>
        </a:p>
      </dgm:t>
    </dgm:pt>
    <dgm:pt modelId="{98A27293-5164-4CEF-8909-30D4A69A9D20}" type="pres">
      <dgm:prSet presAssocID="{8AD496D4-A662-48B2-BE33-56BFEE274094}" presName="compNode" presStyleCnt="0"/>
      <dgm:spPr/>
    </dgm:pt>
    <dgm:pt modelId="{BA5F0B2B-A4C8-4B47-971C-898ED223E3F4}" type="pres">
      <dgm:prSet presAssocID="{8AD496D4-A662-48B2-BE33-56BFEE274094}" presName="pict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Lst>
          </a:blip>
          <a:srcRect/>
          <a:stretch>
            <a:fillRect l="-2000" r="-2000"/>
          </a:stretch>
        </a:blipFill>
      </dgm:spPr>
      <dgm:t>
        <a:bodyPr/>
        <a:lstStyle/>
        <a:p>
          <a:endParaRPr lang="fr-FR"/>
        </a:p>
      </dgm:t>
    </dgm:pt>
    <dgm:pt modelId="{2C4E4927-2F21-4D8E-B88C-D533031654A7}" type="pres">
      <dgm:prSet presAssocID="{8AD496D4-A662-48B2-BE33-56BFEE274094}" presName="textRect" presStyleLbl="revTx" presStyleIdx="0" presStyleCnt="4">
        <dgm:presLayoutVars>
          <dgm:bulletEnabled val="1"/>
        </dgm:presLayoutVars>
      </dgm:prSet>
      <dgm:spPr/>
      <dgm:t>
        <a:bodyPr/>
        <a:lstStyle/>
        <a:p>
          <a:endParaRPr lang="fr-CA"/>
        </a:p>
      </dgm:t>
    </dgm:pt>
    <dgm:pt modelId="{AD4933FC-D2DB-4C4B-ADEE-1A5BA85E7F89}" type="pres">
      <dgm:prSet presAssocID="{E487FF97-ED8D-4A6D-8D5D-2CF55AC7ABFB}" presName="sibTrans" presStyleLbl="sibTrans2D1" presStyleIdx="0" presStyleCnt="0"/>
      <dgm:spPr/>
      <dgm:t>
        <a:bodyPr/>
        <a:lstStyle/>
        <a:p>
          <a:endParaRPr lang="fr-FR"/>
        </a:p>
      </dgm:t>
    </dgm:pt>
    <dgm:pt modelId="{3845DA65-6474-41F9-961F-E26C0C840EB1}" type="pres">
      <dgm:prSet presAssocID="{F0EEA7DC-0AFB-4BAF-B6C4-F9982FEB15B1}" presName="compNode" presStyleCnt="0"/>
      <dgm:spPr/>
    </dgm:pt>
    <dgm:pt modelId="{2B45924E-A054-4C44-8C5A-A0492A7832AE}" type="pres">
      <dgm:prSet presAssocID="{F0EEA7DC-0AFB-4BAF-B6C4-F9982FEB15B1}" presName="pictRect" presStyleLbl="node1" presStyleIdx="1" presStyleCnt="4"/>
      <dgm:spPr>
        <a:blipFill>
          <a:blip xmlns:r="http://schemas.openxmlformats.org/officeDocument/2006/relationships" r:embed="rId2">
            <a:extLst>
              <a:ext uri="{28A0092B-C50C-407E-A947-70E740481C1C}">
                <a14:useLocalDpi xmlns:a14="http://schemas.microsoft.com/office/drawing/2010/main" val="0"/>
              </a:ext>
            </a:extLst>
          </a:blip>
          <a:srcRect/>
          <a:stretch>
            <a:fillRect l="-2000" r="-2000"/>
          </a:stretch>
        </a:blipFill>
      </dgm:spPr>
    </dgm:pt>
    <dgm:pt modelId="{FD7FBD54-602C-4C2F-9DB9-DD83906E7EB2}" type="pres">
      <dgm:prSet presAssocID="{F0EEA7DC-0AFB-4BAF-B6C4-F9982FEB15B1}" presName="textRect" presStyleLbl="revTx" presStyleIdx="1" presStyleCnt="4">
        <dgm:presLayoutVars>
          <dgm:bulletEnabled val="1"/>
        </dgm:presLayoutVars>
      </dgm:prSet>
      <dgm:spPr/>
      <dgm:t>
        <a:bodyPr/>
        <a:lstStyle/>
        <a:p>
          <a:endParaRPr lang="fr-FR"/>
        </a:p>
      </dgm:t>
    </dgm:pt>
    <dgm:pt modelId="{DBFCA048-8956-4411-A65C-0AB166F99E32}" type="pres">
      <dgm:prSet presAssocID="{04E46991-AF83-4B3B-BDF7-CDFB825EB8FB}" presName="sibTrans" presStyleLbl="sibTrans2D1" presStyleIdx="0" presStyleCnt="0"/>
      <dgm:spPr/>
      <dgm:t>
        <a:bodyPr/>
        <a:lstStyle/>
        <a:p>
          <a:endParaRPr lang="fr-FR"/>
        </a:p>
      </dgm:t>
    </dgm:pt>
    <dgm:pt modelId="{3DF091D1-2ED7-40C7-A5F5-E02B2C14C7E1}" type="pres">
      <dgm:prSet presAssocID="{232A141D-69EF-4473-BF1F-8379FCF9FB4E}" presName="compNode" presStyleCnt="0"/>
      <dgm:spPr/>
    </dgm:pt>
    <dgm:pt modelId="{2F7C4191-A5A2-48F0-9803-CB5B050FF55E}" type="pres">
      <dgm:prSet presAssocID="{232A141D-69EF-4473-BF1F-8379FCF9FB4E}" presName="pictRect" presStyleLbl="node1" presStyleIdx="2" presStyleCnt="4"/>
      <dgm:spPr>
        <a:blipFill>
          <a:blip xmlns:r="http://schemas.openxmlformats.org/officeDocument/2006/relationships" r:embed="rId3">
            <a:extLst>
              <a:ext uri="{28A0092B-C50C-407E-A947-70E740481C1C}">
                <a14:useLocalDpi xmlns:a14="http://schemas.microsoft.com/office/drawing/2010/main" val="0"/>
              </a:ext>
            </a:extLst>
          </a:blip>
          <a:srcRect/>
          <a:stretch>
            <a:fillRect l="-2000" r="-2000"/>
          </a:stretch>
        </a:blipFill>
      </dgm:spPr>
      <dgm:t>
        <a:bodyPr/>
        <a:lstStyle/>
        <a:p>
          <a:endParaRPr lang="fr-FR"/>
        </a:p>
      </dgm:t>
    </dgm:pt>
    <dgm:pt modelId="{F99D1EA5-9E30-43AF-A841-E3491CBFAB23}" type="pres">
      <dgm:prSet presAssocID="{232A141D-69EF-4473-BF1F-8379FCF9FB4E}" presName="textRect" presStyleLbl="revTx" presStyleIdx="2" presStyleCnt="4">
        <dgm:presLayoutVars>
          <dgm:bulletEnabled val="1"/>
        </dgm:presLayoutVars>
      </dgm:prSet>
      <dgm:spPr/>
      <dgm:t>
        <a:bodyPr/>
        <a:lstStyle/>
        <a:p>
          <a:endParaRPr lang="fr-FR"/>
        </a:p>
      </dgm:t>
    </dgm:pt>
    <dgm:pt modelId="{085D3742-D2D4-4328-ACDF-288F72B600BB}" type="pres">
      <dgm:prSet presAssocID="{A4333298-8653-44FA-AE16-293FEB4C896A}" presName="sibTrans" presStyleLbl="sibTrans2D1" presStyleIdx="0" presStyleCnt="0"/>
      <dgm:spPr/>
      <dgm:t>
        <a:bodyPr/>
        <a:lstStyle/>
        <a:p>
          <a:endParaRPr lang="fr-FR"/>
        </a:p>
      </dgm:t>
    </dgm:pt>
    <dgm:pt modelId="{31839519-FCED-49B6-A600-629889C818D2}" type="pres">
      <dgm:prSet presAssocID="{11C5BFFF-AA7F-4463-9D0C-B2B818044748}" presName="compNode" presStyleCnt="0"/>
      <dgm:spPr/>
    </dgm:pt>
    <dgm:pt modelId="{B5A00952-BF17-4E0B-B411-6ED778C71257}" type="pres">
      <dgm:prSet presAssocID="{11C5BFFF-AA7F-4463-9D0C-B2B818044748}" presName="pictRect" presStyleLbl="node1" presStyleIdx="3" presStyleCnt="4"/>
      <dgm:spPr>
        <a:blipFill>
          <a:blip xmlns:r="http://schemas.openxmlformats.org/officeDocument/2006/relationships" r:embed="rId4">
            <a:extLst>
              <a:ext uri="{28A0092B-C50C-407E-A947-70E740481C1C}">
                <a14:useLocalDpi xmlns:a14="http://schemas.microsoft.com/office/drawing/2010/main" val="0"/>
              </a:ext>
            </a:extLst>
          </a:blip>
          <a:srcRect/>
          <a:stretch>
            <a:fillRect l="-2000" r="-2000"/>
          </a:stretch>
        </a:blipFill>
      </dgm:spPr>
    </dgm:pt>
    <dgm:pt modelId="{05F2E778-3C73-4627-A242-62997D380FF6}" type="pres">
      <dgm:prSet presAssocID="{11C5BFFF-AA7F-4463-9D0C-B2B818044748}" presName="textRect" presStyleLbl="revTx" presStyleIdx="3" presStyleCnt="4">
        <dgm:presLayoutVars>
          <dgm:bulletEnabled val="1"/>
        </dgm:presLayoutVars>
      </dgm:prSet>
      <dgm:spPr/>
      <dgm:t>
        <a:bodyPr/>
        <a:lstStyle/>
        <a:p>
          <a:endParaRPr lang="fr-FR"/>
        </a:p>
      </dgm:t>
    </dgm:pt>
  </dgm:ptLst>
  <dgm:cxnLst>
    <dgm:cxn modelId="{CF68F353-0F3D-43DA-979C-B8C3172B2CF2}" srcId="{33827BE2-7296-49FD-AE5D-09BC142158AB}" destId="{232A141D-69EF-4473-BF1F-8379FCF9FB4E}" srcOrd="2" destOrd="0" parTransId="{DC75F420-F8B9-4752-91C0-E73E908F6182}" sibTransId="{A4333298-8653-44FA-AE16-293FEB4C896A}"/>
    <dgm:cxn modelId="{C5B43B58-082B-4B80-9F86-B76535D4A6CF}" type="presOf" srcId="{04E46991-AF83-4B3B-BDF7-CDFB825EB8FB}" destId="{DBFCA048-8956-4411-A65C-0AB166F99E32}" srcOrd="0" destOrd="0" presId="urn:microsoft.com/office/officeart/2005/8/layout/pList1"/>
    <dgm:cxn modelId="{97FBF49A-BB1A-4E5C-8413-06E8AD4E410A}" type="presOf" srcId="{232A141D-69EF-4473-BF1F-8379FCF9FB4E}" destId="{F99D1EA5-9E30-43AF-A841-E3491CBFAB23}" srcOrd="0" destOrd="0" presId="urn:microsoft.com/office/officeart/2005/8/layout/pList1"/>
    <dgm:cxn modelId="{4569C5DE-B95F-43DC-8678-63211B107223}" type="presOf" srcId="{8AD496D4-A662-48B2-BE33-56BFEE274094}" destId="{2C4E4927-2F21-4D8E-B88C-D533031654A7}" srcOrd="0" destOrd="0" presId="urn:microsoft.com/office/officeart/2005/8/layout/pList1"/>
    <dgm:cxn modelId="{039321E9-6C37-44FA-88A4-A0251A7832C8}" srcId="{33827BE2-7296-49FD-AE5D-09BC142158AB}" destId="{8AD496D4-A662-48B2-BE33-56BFEE274094}" srcOrd="0" destOrd="0" parTransId="{C123AAA6-ADD7-4E9E-A10B-70E2814E5E37}" sibTransId="{E487FF97-ED8D-4A6D-8D5D-2CF55AC7ABFB}"/>
    <dgm:cxn modelId="{B30399CE-AA83-4824-B1C4-463B91168452}" srcId="{33827BE2-7296-49FD-AE5D-09BC142158AB}" destId="{F0EEA7DC-0AFB-4BAF-B6C4-F9982FEB15B1}" srcOrd="1" destOrd="0" parTransId="{0550577D-2675-4E5D-A5D2-E6C8D01CB7DB}" sibTransId="{04E46991-AF83-4B3B-BDF7-CDFB825EB8FB}"/>
    <dgm:cxn modelId="{CE49DA48-FCB9-4B6B-8D6B-DD65D44B7F28}" type="presOf" srcId="{A4333298-8653-44FA-AE16-293FEB4C896A}" destId="{085D3742-D2D4-4328-ACDF-288F72B600BB}" srcOrd="0" destOrd="0" presId="urn:microsoft.com/office/officeart/2005/8/layout/pList1"/>
    <dgm:cxn modelId="{391D3F6D-349F-45E5-9032-DC464B1C41F5}" type="presOf" srcId="{E487FF97-ED8D-4A6D-8D5D-2CF55AC7ABFB}" destId="{AD4933FC-D2DB-4C4B-ADEE-1A5BA85E7F89}" srcOrd="0" destOrd="0" presId="urn:microsoft.com/office/officeart/2005/8/layout/pList1"/>
    <dgm:cxn modelId="{AE66DA70-E37B-4A9D-B668-A3211182421E}" srcId="{33827BE2-7296-49FD-AE5D-09BC142158AB}" destId="{11C5BFFF-AA7F-4463-9D0C-B2B818044748}" srcOrd="3" destOrd="0" parTransId="{D8B6743A-46F3-447D-8D2D-632A15E6232F}" sibTransId="{6349F3DA-446D-4C79-A13A-BE17864E7F64}"/>
    <dgm:cxn modelId="{952AD506-E43B-4D72-AF63-F298152D31AD}" type="presOf" srcId="{33827BE2-7296-49FD-AE5D-09BC142158AB}" destId="{8E1F8493-A3F7-4BC0-B983-DBCBCEF8951E}" srcOrd="0" destOrd="0" presId="urn:microsoft.com/office/officeart/2005/8/layout/pList1"/>
    <dgm:cxn modelId="{1632FFE1-5EC1-42FD-B9AD-5E91120873FD}" type="presOf" srcId="{F0EEA7DC-0AFB-4BAF-B6C4-F9982FEB15B1}" destId="{FD7FBD54-602C-4C2F-9DB9-DD83906E7EB2}" srcOrd="0" destOrd="0" presId="urn:microsoft.com/office/officeart/2005/8/layout/pList1"/>
    <dgm:cxn modelId="{AF046B39-036C-4452-AF3A-B6E2D2462818}" type="presOf" srcId="{11C5BFFF-AA7F-4463-9D0C-B2B818044748}" destId="{05F2E778-3C73-4627-A242-62997D380FF6}" srcOrd="0" destOrd="0" presId="urn:microsoft.com/office/officeart/2005/8/layout/pList1"/>
    <dgm:cxn modelId="{7E1D5DF2-424E-4644-9E7D-549814C66AB4}" type="presParOf" srcId="{8E1F8493-A3F7-4BC0-B983-DBCBCEF8951E}" destId="{98A27293-5164-4CEF-8909-30D4A69A9D20}" srcOrd="0" destOrd="0" presId="urn:microsoft.com/office/officeart/2005/8/layout/pList1"/>
    <dgm:cxn modelId="{9365A77E-D2F7-481E-90D8-DC4457C30E8E}" type="presParOf" srcId="{98A27293-5164-4CEF-8909-30D4A69A9D20}" destId="{BA5F0B2B-A4C8-4B47-971C-898ED223E3F4}" srcOrd="0" destOrd="0" presId="urn:microsoft.com/office/officeart/2005/8/layout/pList1"/>
    <dgm:cxn modelId="{F9352FF9-7802-4065-AE6D-C74C87866FE4}" type="presParOf" srcId="{98A27293-5164-4CEF-8909-30D4A69A9D20}" destId="{2C4E4927-2F21-4D8E-B88C-D533031654A7}" srcOrd="1" destOrd="0" presId="urn:microsoft.com/office/officeart/2005/8/layout/pList1"/>
    <dgm:cxn modelId="{B8A9F52C-A579-4C76-857D-C32F578621F6}" type="presParOf" srcId="{8E1F8493-A3F7-4BC0-B983-DBCBCEF8951E}" destId="{AD4933FC-D2DB-4C4B-ADEE-1A5BA85E7F89}" srcOrd="1" destOrd="0" presId="urn:microsoft.com/office/officeart/2005/8/layout/pList1"/>
    <dgm:cxn modelId="{3D0B13C2-125E-4237-8C9A-853B1C7EF9E4}" type="presParOf" srcId="{8E1F8493-A3F7-4BC0-B983-DBCBCEF8951E}" destId="{3845DA65-6474-41F9-961F-E26C0C840EB1}" srcOrd="2" destOrd="0" presId="urn:microsoft.com/office/officeart/2005/8/layout/pList1"/>
    <dgm:cxn modelId="{36CC4067-D301-4F10-8611-CA449F86B414}" type="presParOf" srcId="{3845DA65-6474-41F9-961F-E26C0C840EB1}" destId="{2B45924E-A054-4C44-8C5A-A0492A7832AE}" srcOrd="0" destOrd="0" presId="urn:microsoft.com/office/officeart/2005/8/layout/pList1"/>
    <dgm:cxn modelId="{E323C6EC-E7AF-4701-B940-69AB0281CFF7}" type="presParOf" srcId="{3845DA65-6474-41F9-961F-E26C0C840EB1}" destId="{FD7FBD54-602C-4C2F-9DB9-DD83906E7EB2}" srcOrd="1" destOrd="0" presId="urn:microsoft.com/office/officeart/2005/8/layout/pList1"/>
    <dgm:cxn modelId="{1FFEFFDF-19CA-444A-AEA1-A151CCB3FA75}" type="presParOf" srcId="{8E1F8493-A3F7-4BC0-B983-DBCBCEF8951E}" destId="{DBFCA048-8956-4411-A65C-0AB166F99E32}" srcOrd="3" destOrd="0" presId="urn:microsoft.com/office/officeart/2005/8/layout/pList1"/>
    <dgm:cxn modelId="{A2446937-DFAC-4D40-81D4-A1CB9AF9AA2A}" type="presParOf" srcId="{8E1F8493-A3F7-4BC0-B983-DBCBCEF8951E}" destId="{3DF091D1-2ED7-40C7-A5F5-E02B2C14C7E1}" srcOrd="4" destOrd="0" presId="urn:microsoft.com/office/officeart/2005/8/layout/pList1"/>
    <dgm:cxn modelId="{FB02CAAA-0ABC-429A-9EC0-0443E85FCC9D}" type="presParOf" srcId="{3DF091D1-2ED7-40C7-A5F5-E02B2C14C7E1}" destId="{2F7C4191-A5A2-48F0-9803-CB5B050FF55E}" srcOrd="0" destOrd="0" presId="urn:microsoft.com/office/officeart/2005/8/layout/pList1"/>
    <dgm:cxn modelId="{6B868AE8-8475-4AEA-BA2C-6E454FE74A11}" type="presParOf" srcId="{3DF091D1-2ED7-40C7-A5F5-E02B2C14C7E1}" destId="{F99D1EA5-9E30-43AF-A841-E3491CBFAB23}" srcOrd="1" destOrd="0" presId="urn:microsoft.com/office/officeart/2005/8/layout/pList1"/>
    <dgm:cxn modelId="{7D09F181-3431-4B81-AFDB-8B22584A5C96}" type="presParOf" srcId="{8E1F8493-A3F7-4BC0-B983-DBCBCEF8951E}" destId="{085D3742-D2D4-4328-ACDF-288F72B600BB}" srcOrd="5" destOrd="0" presId="urn:microsoft.com/office/officeart/2005/8/layout/pList1"/>
    <dgm:cxn modelId="{65BDB335-F5B8-47D5-97A0-D0465C7B953B}" type="presParOf" srcId="{8E1F8493-A3F7-4BC0-B983-DBCBCEF8951E}" destId="{31839519-FCED-49B6-A600-629889C818D2}" srcOrd="6" destOrd="0" presId="urn:microsoft.com/office/officeart/2005/8/layout/pList1"/>
    <dgm:cxn modelId="{BBDB1548-133F-42DD-BA96-ED54A1EB35A4}" type="presParOf" srcId="{31839519-FCED-49B6-A600-629889C818D2}" destId="{B5A00952-BF17-4E0B-B411-6ED778C71257}" srcOrd="0" destOrd="0" presId="urn:microsoft.com/office/officeart/2005/8/layout/pList1"/>
    <dgm:cxn modelId="{64EC5DA8-1E16-438C-BF70-B397B83B99F8}" type="presParOf" srcId="{31839519-FCED-49B6-A600-629889C818D2}" destId="{05F2E778-3C73-4627-A242-62997D380FF6}" srcOrd="1" destOrd="0" presId="urn:microsoft.com/office/officeart/2005/8/layout/p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5F0B2B-A4C8-4B47-971C-898ED223E3F4}">
      <dsp:nvSpPr>
        <dsp:cNvPr id="0" name=""/>
        <dsp:cNvSpPr/>
      </dsp:nvSpPr>
      <dsp:spPr>
        <a:xfrm>
          <a:off x="5356" y="689630"/>
          <a:ext cx="2549247" cy="1756431"/>
        </a:xfrm>
        <a:prstGeom prst="roundRect">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2000" r="-2000"/>
          </a:stretch>
        </a:blip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2C4E4927-2F21-4D8E-B88C-D533031654A7}">
      <dsp:nvSpPr>
        <dsp:cNvPr id="0" name=""/>
        <dsp:cNvSpPr/>
      </dsp:nvSpPr>
      <dsp:spPr>
        <a:xfrm>
          <a:off x="5356" y="2446061"/>
          <a:ext cx="2549247" cy="9457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0" tIns="177800" rIns="177800" bIns="0" numCol="1" spcCol="1270" anchor="t" anchorCtr="0">
          <a:noAutofit/>
        </a:bodyPr>
        <a:lstStyle/>
        <a:p>
          <a:pPr lvl="0" algn="ctr" defTabSz="1111250">
            <a:lnSpc>
              <a:spcPct val="90000"/>
            </a:lnSpc>
            <a:spcBef>
              <a:spcPct val="0"/>
            </a:spcBef>
            <a:spcAft>
              <a:spcPct val="35000"/>
            </a:spcAft>
          </a:pPr>
          <a:r>
            <a:rPr lang="fr-CA" sz="2500" b="1" i="1" kern="1200" dirty="0" err="1" smtClean="0">
              <a:effectLst>
                <a:outerShdw blurRad="38100" dist="38100" dir="2700000" algn="tl">
                  <a:srgbClr val="000000">
                    <a:alpha val="43137"/>
                  </a:srgbClr>
                </a:outerShdw>
              </a:effectLst>
            </a:rPr>
            <a:t>Systemic</a:t>
          </a:r>
          <a:endParaRPr lang="fr-CA" sz="2500" b="1" i="1" kern="1200" dirty="0">
            <a:effectLst>
              <a:outerShdw blurRad="38100" dist="38100" dir="2700000" algn="tl">
                <a:srgbClr val="000000">
                  <a:alpha val="43137"/>
                </a:srgbClr>
              </a:outerShdw>
            </a:effectLst>
          </a:endParaRPr>
        </a:p>
      </dsp:txBody>
      <dsp:txXfrm>
        <a:off x="5356" y="2446061"/>
        <a:ext cx="2549247" cy="945770"/>
      </dsp:txXfrm>
    </dsp:sp>
    <dsp:sp modelId="{2B45924E-A054-4C44-8C5A-A0492A7832AE}">
      <dsp:nvSpPr>
        <dsp:cNvPr id="0" name=""/>
        <dsp:cNvSpPr/>
      </dsp:nvSpPr>
      <dsp:spPr>
        <a:xfrm>
          <a:off x="2809636" y="689630"/>
          <a:ext cx="2549247" cy="1756431"/>
        </a:xfrm>
        <a:prstGeom prst="roundRect">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l="-2000" r="-2000"/>
          </a:stretch>
        </a:blip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FD7FBD54-602C-4C2F-9DB9-DD83906E7EB2}">
      <dsp:nvSpPr>
        <dsp:cNvPr id="0" name=""/>
        <dsp:cNvSpPr/>
      </dsp:nvSpPr>
      <dsp:spPr>
        <a:xfrm>
          <a:off x="2809636" y="2446061"/>
          <a:ext cx="2549247" cy="9457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0" tIns="177800" rIns="177800" bIns="0" numCol="1" spcCol="1270" anchor="t" anchorCtr="0">
          <a:noAutofit/>
        </a:bodyPr>
        <a:lstStyle/>
        <a:p>
          <a:pPr lvl="0" algn="ctr" defTabSz="1111250">
            <a:lnSpc>
              <a:spcPct val="90000"/>
            </a:lnSpc>
            <a:spcBef>
              <a:spcPct val="0"/>
            </a:spcBef>
            <a:spcAft>
              <a:spcPct val="35000"/>
            </a:spcAft>
          </a:pPr>
          <a:r>
            <a:rPr lang="fr-CA" sz="2500" b="1" i="1" kern="1200" dirty="0" smtClean="0">
              <a:effectLst>
                <a:outerShdw blurRad="38100" dist="38100" dir="2700000" algn="tl">
                  <a:srgbClr val="000000">
                    <a:alpha val="43137"/>
                  </a:srgbClr>
                </a:outerShdw>
              </a:effectLst>
            </a:rPr>
            <a:t>Professional</a:t>
          </a:r>
          <a:endParaRPr lang="fr-CA" sz="2500" b="1" i="1" kern="1200" dirty="0">
            <a:effectLst>
              <a:outerShdw blurRad="38100" dist="38100" dir="2700000" algn="tl">
                <a:srgbClr val="000000">
                  <a:alpha val="43137"/>
                </a:srgbClr>
              </a:outerShdw>
            </a:effectLst>
          </a:endParaRPr>
        </a:p>
      </dsp:txBody>
      <dsp:txXfrm>
        <a:off x="2809636" y="2446061"/>
        <a:ext cx="2549247" cy="945770"/>
      </dsp:txXfrm>
    </dsp:sp>
    <dsp:sp modelId="{2F7C4191-A5A2-48F0-9803-CB5B050FF55E}">
      <dsp:nvSpPr>
        <dsp:cNvPr id="0" name=""/>
        <dsp:cNvSpPr/>
      </dsp:nvSpPr>
      <dsp:spPr>
        <a:xfrm>
          <a:off x="5613915" y="689630"/>
          <a:ext cx="2549247" cy="1756431"/>
        </a:xfrm>
        <a:prstGeom prst="roundRect">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l="-2000" r="-2000"/>
          </a:stretch>
        </a:blip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F99D1EA5-9E30-43AF-A841-E3491CBFAB23}">
      <dsp:nvSpPr>
        <dsp:cNvPr id="0" name=""/>
        <dsp:cNvSpPr/>
      </dsp:nvSpPr>
      <dsp:spPr>
        <a:xfrm>
          <a:off x="5613915" y="2446061"/>
          <a:ext cx="2549247" cy="9457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0" tIns="177800" rIns="177800" bIns="0" numCol="1" spcCol="1270" anchor="t" anchorCtr="0">
          <a:noAutofit/>
        </a:bodyPr>
        <a:lstStyle/>
        <a:p>
          <a:pPr lvl="0" algn="ctr" defTabSz="1111250">
            <a:lnSpc>
              <a:spcPct val="90000"/>
            </a:lnSpc>
            <a:spcBef>
              <a:spcPct val="0"/>
            </a:spcBef>
            <a:spcAft>
              <a:spcPct val="35000"/>
            </a:spcAft>
          </a:pPr>
          <a:r>
            <a:rPr lang="fr-CA" sz="2500" b="1" i="1" kern="1200" dirty="0" err="1" smtClean="0">
              <a:effectLst>
                <a:outerShdw blurRad="38100" dist="38100" dir="2700000" algn="tl">
                  <a:srgbClr val="000000">
                    <a:alpha val="43137"/>
                  </a:srgbClr>
                </a:outerShdw>
              </a:effectLst>
            </a:rPr>
            <a:t>Organizational</a:t>
          </a:r>
          <a:endParaRPr lang="fr-CA" sz="2500" b="1" i="1" kern="1200" dirty="0">
            <a:effectLst>
              <a:outerShdw blurRad="38100" dist="38100" dir="2700000" algn="tl">
                <a:srgbClr val="000000">
                  <a:alpha val="43137"/>
                </a:srgbClr>
              </a:outerShdw>
            </a:effectLst>
          </a:endParaRPr>
        </a:p>
      </dsp:txBody>
      <dsp:txXfrm>
        <a:off x="5613915" y="2446061"/>
        <a:ext cx="2549247" cy="945770"/>
      </dsp:txXfrm>
    </dsp:sp>
    <dsp:sp modelId="{B5A00952-BF17-4E0B-B411-6ED778C71257}">
      <dsp:nvSpPr>
        <dsp:cNvPr id="0" name=""/>
        <dsp:cNvSpPr/>
      </dsp:nvSpPr>
      <dsp:spPr>
        <a:xfrm>
          <a:off x="8418195" y="689630"/>
          <a:ext cx="2549247" cy="1756431"/>
        </a:xfrm>
        <a:prstGeom prst="roundRect">
          <a:avLst/>
        </a:prstGeom>
        <a:blipFill>
          <a:blip xmlns:r="http://schemas.openxmlformats.org/officeDocument/2006/relationships" r:embed="rId4">
            <a:extLst>
              <a:ext uri="{28A0092B-C50C-407E-A947-70E740481C1C}">
                <a14:useLocalDpi xmlns:a14="http://schemas.microsoft.com/office/drawing/2010/main" val="0"/>
              </a:ext>
            </a:extLst>
          </a:blip>
          <a:srcRect/>
          <a:stretch>
            <a:fillRect l="-2000" r="-2000"/>
          </a:stretch>
        </a:blip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05F2E778-3C73-4627-A242-62997D380FF6}">
      <dsp:nvSpPr>
        <dsp:cNvPr id="0" name=""/>
        <dsp:cNvSpPr/>
      </dsp:nvSpPr>
      <dsp:spPr>
        <a:xfrm>
          <a:off x="8418195" y="2446061"/>
          <a:ext cx="2549247" cy="9457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0" tIns="177800" rIns="177800" bIns="0" numCol="1" spcCol="1270" anchor="t" anchorCtr="0">
          <a:noAutofit/>
        </a:bodyPr>
        <a:lstStyle/>
        <a:p>
          <a:pPr lvl="0" algn="ctr" defTabSz="1111250">
            <a:lnSpc>
              <a:spcPct val="90000"/>
            </a:lnSpc>
            <a:spcBef>
              <a:spcPct val="0"/>
            </a:spcBef>
            <a:spcAft>
              <a:spcPct val="35000"/>
            </a:spcAft>
          </a:pPr>
          <a:r>
            <a:rPr lang="fr-CA" sz="2500" b="1" i="1" kern="1200" smtClean="0">
              <a:effectLst>
                <a:outerShdw blurRad="38100" dist="38100" dir="2700000" algn="tl">
                  <a:srgbClr val="000000">
                    <a:alpha val="43137"/>
                  </a:srgbClr>
                </a:outerShdw>
              </a:effectLst>
            </a:rPr>
            <a:t>Communautaire </a:t>
          </a:r>
          <a:endParaRPr lang="fr-CA" sz="2500" b="1" i="1" kern="1200" dirty="0">
            <a:effectLst>
              <a:outerShdw blurRad="38100" dist="38100" dir="2700000" algn="tl">
                <a:srgbClr val="000000">
                  <a:alpha val="43137"/>
                </a:srgbClr>
              </a:outerShdw>
            </a:effectLst>
          </a:endParaRPr>
        </a:p>
      </dsp:txBody>
      <dsp:txXfrm>
        <a:off x="8418195" y="2446061"/>
        <a:ext cx="2549247" cy="945770"/>
      </dsp:txXfrm>
    </dsp:sp>
  </dsp:spTree>
</dsp:drawing>
</file>

<file path=ppt/diagrams/layout1.xml><?xml version="1.0" encoding="utf-8"?>
<dgm:layoutDef xmlns:dgm="http://schemas.openxmlformats.org/drawingml/2006/diagram" xmlns:a="http://schemas.openxmlformats.org/drawingml/2006/main" uniqueId="urn:microsoft.com/office/officeart/2005/8/layout/pList1">
  <dgm:title val=""/>
  <dgm:desc val=""/>
  <dgm:catLst>
    <dgm:cat type="list" pri="2000"/>
    <dgm:cat type="picture" pri="2500"/>
    <dgm:cat type="pictureconvert" pri="2500"/>
  </dgm:catLst>
  <dgm:sampData>
    <dgm:dataModel>
      <dgm:ptLst>
        <dgm:pt modelId="0" type="doc"/>
        <dgm:pt modelId="1">
          <dgm:prSet phldr="1"/>
        </dgm:pt>
        <dgm:pt modelId="2">
          <dgm:prSet phldr="1"/>
        </dgm:pt>
        <dgm:pt modelId="3">
          <dgm:prSet phldr="1"/>
        </dgm:pt>
        <dgm:pt modelId="4">
          <dgm:prSet phldr="1"/>
        </dgm:pt>
      </dgm:ptLst>
      <dgm:cxnLst>
        <dgm:cxn modelId="7" srcId="0" destId="1" srcOrd="0" destOrd="0"/>
        <dgm:cxn modelId="8" srcId="0" destId="2" srcOrd="1" destOrd="0"/>
        <dgm:cxn modelId="9" srcId="0" destId="3" srcOrd="2" destOrd="0"/>
        <dgm:cxn modelId="10"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off" val="ctr"/>
          <dgm:param type="vertAlign" val="mid"/>
          <dgm:param type="horzAlign" val="ctr"/>
        </dgm:alg>
      </dgm:if>
      <dgm:else name="Name3">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onstrLst>
      <dgm:constr type="w" for="ch" forName="compNode" refType="w"/>
      <dgm:constr type="w" for="ch" ptType="sibTrans" refType="w" refFor="ch" refForName="compNode" op="equ" fact="0.1"/>
      <dgm:constr type="sp" refType="w" refFor="ch" refForName="compNode" op="equ" fact="0.1"/>
      <dgm:constr type="primFontSz" for="des" ptType="node" op="equ" val="65"/>
    </dgm:constrLst>
    <dgm:ruleLst/>
    <dgm:forEach name="Name4" axis="ch" ptType="node">
      <dgm:layoutNode name="compNode">
        <dgm:alg type="composite">
          <dgm:param type="ar" val="0.943"/>
        </dgm:alg>
        <dgm:shape xmlns:r="http://schemas.openxmlformats.org/officeDocument/2006/relationships" r:blip="">
          <dgm:adjLst/>
        </dgm:shape>
        <dgm:presOf axis="self"/>
        <dgm:constrLst>
          <dgm:constr type="h" refType="w" fact="1.06"/>
          <dgm:constr type="h" for="ch" forName="pictRect" refType="h" fact="0.65"/>
          <dgm:constr type="w" for="ch" forName="pictRect" refType="w"/>
          <dgm:constr type="l" for="ch" forName="pictRect"/>
          <dgm:constr type="t" for="ch" forName="pictRect"/>
          <dgm:constr type="w" for="ch" forName="textRect" refType="w"/>
          <dgm:constr type="h" for="ch" forName="textRect" refType="h" fact="0.35"/>
          <dgm:constr type="l" for="ch" forName="textRect"/>
          <dgm:constr type="t" for="ch" forName="textRect" refType="b" refFor="ch" refForName="pictRect"/>
        </dgm:constrLst>
        <dgm:ruleLst/>
        <dgm:layoutNode name="pictRect">
          <dgm:alg type="sp"/>
          <dgm:shape xmlns:r="http://schemas.openxmlformats.org/officeDocument/2006/relationships" type="roundRect" r:blip="" blipPhldr="1">
            <dgm:adjLst/>
          </dgm:shape>
          <dgm:presOf/>
          <dgm:constrLst/>
          <dgm:ruleLst/>
        </dgm:layoutNode>
        <dgm:layoutNode name="textRect" styleLbl="revTx">
          <dgm:varLst>
            <dgm:bulletEnabled val="1"/>
          </dgm:varLst>
          <dgm:alg type="tx">
            <dgm:param type="txAnchorVert" val="t"/>
          </dgm:alg>
          <dgm:shape xmlns:r="http://schemas.openxmlformats.org/officeDocument/2006/relationships" type="rect" r:blip="">
            <dgm:adjLst/>
          </dgm:shape>
          <dgm:presOf axis="desOrSelf" ptType="node"/>
          <dgm:constrLst>
            <dgm:constr type="bMarg"/>
          </dgm:constrLst>
          <dgm:ruleLst>
            <dgm:rule type="primFontSz" val="5" fact="NaN" max="NaN"/>
          </dgm:ruleLst>
        </dgm:layoutNode>
      </dgm:layoutNode>
      <dgm:forEach name="Name5"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50443" y="0"/>
            <a:ext cx="2945659" cy="498135"/>
          </a:xfrm>
          <a:prstGeom prst="rect">
            <a:avLst/>
          </a:prstGeom>
        </p:spPr>
        <p:txBody>
          <a:bodyPr vert="horz" lIns="91440" tIns="45720" rIns="91440" bIns="45720" rtlCol="0"/>
          <a:lstStyle>
            <a:lvl1pPr algn="r">
              <a:defRPr sz="1200"/>
            </a:lvl1pPr>
          </a:lstStyle>
          <a:p>
            <a:fld id="{9070D841-3875-4534-9772-67955A034683}" type="datetimeFigureOut">
              <a:rPr lang="fr-FR" smtClean="0"/>
              <a:t>05/02/2019</a:t>
            </a:fld>
            <a:endParaRPr lang="fr-FR"/>
          </a:p>
        </p:txBody>
      </p:sp>
      <p:sp>
        <p:nvSpPr>
          <p:cNvPr id="4" name="Espace réservé du pied de page 3"/>
          <p:cNvSpPr>
            <a:spLocks noGrp="1"/>
          </p:cNvSpPr>
          <p:nvPr>
            <p:ph type="ftr" sz="quarter" idx="2"/>
          </p:nvPr>
        </p:nvSpPr>
        <p:spPr>
          <a:xfrm>
            <a:off x="0" y="9430091"/>
            <a:ext cx="2945659" cy="498134"/>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50443" y="9430091"/>
            <a:ext cx="2945659" cy="498134"/>
          </a:xfrm>
          <a:prstGeom prst="rect">
            <a:avLst/>
          </a:prstGeom>
        </p:spPr>
        <p:txBody>
          <a:bodyPr vert="horz" lIns="91440" tIns="45720" rIns="91440" bIns="45720" rtlCol="0" anchor="b"/>
          <a:lstStyle>
            <a:lvl1pPr algn="r">
              <a:defRPr sz="1200"/>
            </a:lvl1pPr>
          </a:lstStyle>
          <a:p>
            <a:fld id="{689AC376-3F39-4044-8BF4-25497D4B6C80}" type="slidenum">
              <a:rPr lang="fr-FR" smtClean="0"/>
              <a:t>‹N°›</a:t>
            </a:fld>
            <a:endParaRPr lang="fr-FR"/>
          </a:p>
        </p:txBody>
      </p:sp>
    </p:spTree>
    <p:extLst>
      <p:ext uri="{BB962C8B-B14F-4D97-AF65-F5344CB8AC3E}">
        <p14:creationId xmlns:p14="http://schemas.microsoft.com/office/powerpoint/2010/main" val="32242223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fr-CA"/>
          </a:p>
        </p:txBody>
      </p:sp>
      <p:sp>
        <p:nvSpPr>
          <p:cNvPr id="3" name="Espace réservé de la date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8AB69337-9188-4F39-BF34-3F0D014D3637}" type="datetimeFigureOut">
              <a:rPr lang="fr-CA" smtClean="0"/>
              <a:t>2019-02-05</a:t>
            </a:fld>
            <a:endParaRPr lang="fr-CA"/>
          </a:p>
        </p:txBody>
      </p:sp>
      <p:sp>
        <p:nvSpPr>
          <p:cNvPr id="4" name="Espace réservé de l'image des diapositives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fr-CA"/>
          </a:p>
        </p:txBody>
      </p:sp>
      <p:sp>
        <p:nvSpPr>
          <p:cNvPr id="5" name="Espace réservé des commentaires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6" name="Espace réservé du pied de page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fr-CA"/>
          </a:p>
        </p:txBody>
      </p:sp>
      <p:sp>
        <p:nvSpPr>
          <p:cNvPr id="7" name="Espace réservé du numéro de diapositive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06A5A7DE-9093-469C-A7E1-54D14BF31EF0}" type="slidenum">
              <a:rPr lang="fr-CA" smtClean="0"/>
              <a:t>‹N°›</a:t>
            </a:fld>
            <a:endParaRPr lang="fr-CA"/>
          </a:p>
        </p:txBody>
      </p:sp>
    </p:spTree>
    <p:extLst>
      <p:ext uri="{BB962C8B-B14F-4D97-AF65-F5344CB8AC3E}">
        <p14:creationId xmlns:p14="http://schemas.microsoft.com/office/powerpoint/2010/main" val="34337690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www.phac-aspc.gc.ca/ph-sp/determinants/determinants-fra.php#social" TargetMode="External"/><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www.saskinfojustice.ca/public/droits-linguistiques"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CA" noProof="0" dirty="0" smtClean="0"/>
              <a:t>This webinar</a:t>
            </a:r>
            <a:r>
              <a:rPr lang="en-CA" baseline="0" noProof="0" dirty="0" smtClean="0"/>
              <a:t> is primarily addressed to staff who may serve French-speaking individuals seeking assistance while working in various courts of justice, in police services and in other related services.</a:t>
            </a:r>
            <a:endParaRPr lang="en-CA" noProof="0" dirty="0"/>
          </a:p>
        </p:txBody>
      </p:sp>
      <p:sp>
        <p:nvSpPr>
          <p:cNvPr id="4" name="Espace réservé du numéro de diapositive 3"/>
          <p:cNvSpPr>
            <a:spLocks noGrp="1"/>
          </p:cNvSpPr>
          <p:nvPr>
            <p:ph type="sldNum" sz="quarter" idx="10"/>
          </p:nvPr>
        </p:nvSpPr>
        <p:spPr/>
        <p:txBody>
          <a:bodyPr/>
          <a:lstStyle/>
          <a:p>
            <a:fld id="{206F8C0F-E1DB-4B99-9953-D70F003664BE}" type="slidenum">
              <a:rPr lang="fr-CA" altLang="fr-FR" smtClean="0">
                <a:solidFill>
                  <a:prstClr val="black"/>
                </a:solidFill>
              </a:rPr>
              <a:pPr/>
              <a:t>1</a:t>
            </a:fld>
            <a:endParaRPr lang="fr-CA" altLang="fr-FR">
              <a:solidFill>
                <a:prstClr val="black"/>
              </a:solidFill>
            </a:endParaRPr>
          </a:p>
        </p:txBody>
      </p:sp>
    </p:spTree>
    <p:extLst>
      <p:ext uri="{BB962C8B-B14F-4D97-AF65-F5344CB8AC3E}">
        <p14:creationId xmlns:p14="http://schemas.microsoft.com/office/powerpoint/2010/main" val="8517005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Espace réservé des commentaires 2"/>
          <p:cNvSpPr>
            <a:spLocks noGrp="1"/>
          </p:cNvSpPr>
          <p:nvPr>
            <p:ph type="body" idx="1"/>
          </p:nvPr>
        </p:nvSpPr>
        <p:spPr/>
        <p:txBody>
          <a:bodyPr/>
          <a:lstStyle/>
          <a:p>
            <a:pPr eaLnBrk="1" fontAlgn="auto" hangingPunct="1">
              <a:spcBef>
                <a:spcPts val="0"/>
              </a:spcBef>
              <a:spcAft>
                <a:spcPts val="0"/>
              </a:spcAft>
              <a:defRPr/>
            </a:pPr>
            <a:r>
              <a:rPr lang="en-CA" sz="1050" b="1" noProof="0" dirty="0" smtClean="0"/>
              <a:t>Question: </a:t>
            </a:r>
            <a:r>
              <a:rPr lang="en-CA" sz="1050" b="0" noProof="0" dirty="0" smtClean="0"/>
              <a:t>So</a:t>
            </a:r>
            <a:r>
              <a:rPr lang="en-CA" sz="1050" b="0" baseline="0" noProof="0" dirty="0" smtClean="0"/>
              <a:t> the active offer of services in both official languages is a matter of </a:t>
            </a:r>
            <a:r>
              <a:rPr lang="en-CA" sz="1050" b="1" baseline="0" noProof="0" dirty="0" smtClean="0"/>
              <a:t>rights</a:t>
            </a:r>
            <a:r>
              <a:rPr lang="en-CA" sz="1050" b="0" baseline="0" noProof="0" dirty="0" smtClean="0"/>
              <a:t> and </a:t>
            </a:r>
            <a:r>
              <a:rPr lang="en-CA" sz="1050" b="1" baseline="0" noProof="0" dirty="0" smtClean="0"/>
              <a:t>responsibilities</a:t>
            </a:r>
            <a:r>
              <a:rPr lang="en-CA" sz="1050" b="0" noProof="0" dirty="0" smtClean="0"/>
              <a:t>?</a:t>
            </a:r>
          </a:p>
          <a:p>
            <a:pPr eaLnBrk="1" fontAlgn="auto" hangingPunct="1">
              <a:spcBef>
                <a:spcPts val="0"/>
              </a:spcBef>
              <a:spcAft>
                <a:spcPts val="0"/>
              </a:spcAft>
              <a:defRPr/>
            </a:pPr>
            <a:r>
              <a:rPr lang="en-CA" sz="1050" b="1" noProof="0" dirty="0" smtClean="0"/>
              <a:t>Answer</a:t>
            </a:r>
            <a:r>
              <a:rPr lang="en-CA" sz="1050" b="0" noProof="0" dirty="0" smtClean="0"/>
              <a:t>: Yes, but it’s much more than that. It</a:t>
            </a:r>
            <a:r>
              <a:rPr lang="en-CA" sz="1050" b="0" baseline="0" noProof="0" dirty="0" smtClean="0"/>
              <a:t> i</a:t>
            </a:r>
            <a:r>
              <a:rPr lang="en-CA" sz="1050" b="0" noProof="0" dirty="0" smtClean="0"/>
              <a:t>s also a fundamental and professional ethical issue</a:t>
            </a:r>
            <a:r>
              <a:rPr lang="en-CA" sz="1050" b="0" baseline="0" noProof="0" dirty="0" smtClean="0"/>
              <a:t> for service providers.</a:t>
            </a:r>
            <a:endParaRPr lang="en-CA" sz="1050" b="0" noProof="0" dirty="0" smtClean="0"/>
          </a:p>
          <a:p>
            <a:pPr eaLnBrk="1" fontAlgn="auto" hangingPunct="1">
              <a:spcBef>
                <a:spcPts val="0"/>
              </a:spcBef>
              <a:spcAft>
                <a:spcPts val="0"/>
              </a:spcAft>
              <a:defRPr/>
            </a:pPr>
            <a:endParaRPr lang="en-CA" sz="1050" b="0" noProof="0" dirty="0" smtClean="0"/>
          </a:p>
          <a:p>
            <a:pPr eaLnBrk="1" fontAlgn="auto" hangingPunct="1">
              <a:spcBef>
                <a:spcPts val="0"/>
              </a:spcBef>
              <a:spcAft>
                <a:spcPts val="0"/>
              </a:spcAft>
              <a:defRPr/>
            </a:pPr>
            <a:r>
              <a:rPr lang="en-CA" sz="1050" b="0" noProof="0" dirty="0" smtClean="0"/>
              <a:t>Without the active offer of services in both official languages, how</a:t>
            </a:r>
            <a:r>
              <a:rPr lang="en-CA" sz="1050" b="0" baseline="0" noProof="0" dirty="0" smtClean="0"/>
              <a:t> can service providers ensure respect for others and their rights? How can they claim that services are provided on a equitable and fair basis to all? How can they contribute to eliminating systemic injustices in the legal system? And how can they meet the standards set by their respective professional codes?</a:t>
            </a:r>
            <a:endParaRPr lang="en-CA" sz="1050" b="0" noProof="0" dirty="0" smtClean="0"/>
          </a:p>
          <a:p>
            <a:endParaRPr lang="en-CA" altLang="fr-FR" sz="1050" i="1" noProof="0" dirty="0" smtClean="0"/>
          </a:p>
          <a:p>
            <a:r>
              <a:rPr lang="en-CA" altLang="fr-FR" sz="1050" i="1" noProof="0" dirty="0" smtClean="0"/>
              <a:t>“It is also time for the federal government to listen carefully to Canadians,</a:t>
            </a:r>
            <a:r>
              <a:rPr lang="en-CA" altLang="fr-FR" sz="1050" i="1" baseline="0" noProof="0" dirty="0" smtClean="0"/>
              <a:t> to exercise genuine leadership and to honour the language rights of individuals, both as citizens and employees, both for reasons of professionalism and respect.”</a:t>
            </a:r>
            <a:r>
              <a:rPr lang="en-CA" altLang="fr-FR" sz="1050" i="1" noProof="0" dirty="0" smtClean="0"/>
              <a:t> </a:t>
            </a:r>
            <a:r>
              <a:rPr lang="en-CA" altLang="fr-FR" sz="1050" noProof="0" dirty="0" smtClean="0"/>
              <a:t>Commissioner of Official</a:t>
            </a:r>
            <a:r>
              <a:rPr lang="en-CA" altLang="fr-FR" sz="1050" baseline="0" noProof="0" dirty="0" smtClean="0"/>
              <a:t> Languages</a:t>
            </a:r>
            <a:r>
              <a:rPr lang="en-CA" altLang="fr-FR" sz="1050" noProof="0" dirty="0" smtClean="0"/>
              <a:t>, 2002</a:t>
            </a:r>
          </a:p>
          <a:p>
            <a:endParaRPr lang="en-CA" altLang="fr-FR" sz="1050" i="1" noProof="0" dirty="0" smtClean="0"/>
          </a:p>
          <a:p>
            <a:endParaRPr lang="en-CA" altLang="fr-FR" sz="900" noProof="0" dirty="0" smtClean="0"/>
          </a:p>
          <a:p>
            <a:pPr eaLnBrk="1" fontAlgn="auto" hangingPunct="1">
              <a:spcBef>
                <a:spcPts val="0"/>
              </a:spcBef>
              <a:spcAft>
                <a:spcPts val="0"/>
              </a:spcAft>
              <a:defRPr/>
            </a:pPr>
            <a:r>
              <a:rPr lang="en-CA" sz="900" noProof="0" dirty="0" smtClean="0"/>
              <a:t>Reference framework</a:t>
            </a:r>
            <a:r>
              <a:rPr lang="en-CA" sz="900" baseline="0" noProof="0" dirty="0" smtClean="0"/>
              <a:t> </a:t>
            </a:r>
            <a:r>
              <a:rPr lang="mr-IN" sz="900" baseline="0" noProof="0" dirty="0" smtClean="0"/>
              <a:t>–</a:t>
            </a:r>
            <a:r>
              <a:rPr lang="en-CA" sz="900" baseline="0" noProof="0" dirty="0" smtClean="0"/>
              <a:t> “The Foundation of an active offer” page 15</a:t>
            </a:r>
            <a:endParaRPr lang="en-CA" sz="900" noProof="0" dirty="0" smtClean="0"/>
          </a:p>
          <a:p>
            <a:pPr eaLnBrk="1" fontAlgn="auto" hangingPunct="1">
              <a:spcBef>
                <a:spcPts val="0"/>
              </a:spcBef>
              <a:spcAft>
                <a:spcPts val="0"/>
              </a:spcAft>
              <a:defRPr/>
            </a:pPr>
            <a:endParaRPr lang="en-CA" sz="1100" noProof="0" dirty="0" smtClean="0"/>
          </a:p>
          <a:p>
            <a:pPr eaLnBrk="1" fontAlgn="auto" hangingPunct="1">
              <a:spcBef>
                <a:spcPts val="0"/>
              </a:spcBef>
              <a:spcAft>
                <a:spcPts val="0"/>
              </a:spcAft>
              <a:defRPr/>
            </a:pPr>
            <a:endParaRPr lang="en-CA" sz="1100" noProof="0" dirty="0"/>
          </a:p>
        </p:txBody>
      </p:sp>
      <p:sp>
        <p:nvSpPr>
          <p:cNvPr id="26628" name="Espace réservé du numéro de diapositiv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57066" indent="-291179" eaLnBrk="0" hangingPunct="0">
              <a:defRPr>
                <a:solidFill>
                  <a:schemeClr val="tx1"/>
                </a:solidFill>
                <a:latin typeface="Arial" panose="020B0604020202020204" pitchFamily="34" charset="0"/>
                <a:cs typeface="Arial" panose="020B0604020202020204" pitchFamily="34" charset="0"/>
              </a:defRPr>
            </a:lvl2pPr>
            <a:lvl3pPr marL="1164717" indent="-232943" eaLnBrk="0" hangingPunct="0">
              <a:defRPr>
                <a:solidFill>
                  <a:schemeClr val="tx1"/>
                </a:solidFill>
                <a:latin typeface="Arial" panose="020B0604020202020204" pitchFamily="34" charset="0"/>
                <a:cs typeface="Arial" panose="020B0604020202020204" pitchFamily="34" charset="0"/>
              </a:defRPr>
            </a:lvl3pPr>
            <a:lvl4pPr marL="1630604" indent="-232943" eaLnBrk="0" hangingPunct="0">
              <a:defRPr>
                <a:solidFill>
                  <a:schemeClr val="tx1"/>
                </a:solidFill>
                <a:latin typeface="Arial" panose="020B0604020202020204" pitchFamily="34" charset="0"/>
                <a:cs typeface="Arial" panose="020B0604020202020204" pitchFamily="34" charset="0"/>
              </a:defRPr>
            </a:lvl4pPr>
            <a:lvl5pPr marL="2096491" indent="-232943" eaLnBrk="0" hangingPunct="0">
              <a:defRPr>
                <a:solidFill>
                  <a:schemeClr val="tx1"/>
                </a:solidFill>
                <a:latin typeface="Arial" panose="020B0604020202020204" pitchFamily="34" charset="0"/>
                <a:cs typeface="Arial" panose="020B0604020202020204" pitchFamily="34" charset="0"/>
              </a:defRPr>
            </a:lvl5pPr>
            <a:lvl6pPr marL="2562377" indent="-232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28264" indent="-232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94151" indent="-232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60038" indent="-232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9130766E-3BA2-4F42-8D28-1081289B4210}" type="slidenum">
              <a:rPr lang="fr-CA" altLang="fr-FR">
                <a:solidFill>
                  <a:prstClr val="black"/>
                </a:solidFill>
              </a:rPr>
              <a:pPr eaLnBrk="1" hangingPunct="1"/>
              <a:t>10</a:t>
            </a:fld>
            <a:endParaRPr lang="fr-CA" altLang="fr-FR">
              <a:solidFill>
                <a:prstClr val="black"/>
              </a:solidFill>
            </a:endParaRPr>
          </a:p>
        </p:txBody>
      </p:sp>
    </p:spTree>
    <p:extLst>
      <p:ext uri="{BB962C8B-B14F-4D97-AF65-F5344CB8AC3E}">
        <p14:creationId xmlns:p14="http://schemas.microsoft.com/office/powerpoint/2010/main" val="24515682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CA" dirty="0"/>
          </a:p>
        </p:txBody>
      </p:sp>
      <p:sp>
        <p:nvSpPr>
          <p:cNvPr id="4" name="Espace réservé du numéro de diapositive 3"/>
          <p:cNvSpPr>
            <a:spLocks noGrp="1"/>
          </p:cNvSpPr>
          <p:nvPr>
            <p:ph type="sldNum" sz="quarter" idx="10"/>
          </p:nvPr>
        </p:nvSpPr>
        <p:spPr/>
        <p:txBody>
          <a:bodyPr/>
          <a:lstStyle/>
          <a:p>
            <a:fld id="{206F8C0F-E1DB-4B99-9953-D70F003664BE}" type="slidenum">
              <a:rPr lang="fr-CA" altLang="fr-FR" smtClean="0">
                <a:solidFill>
                  <a:prstClr val="black"/>
                </a:solidFill>
              </a:rPr>
              <a:pPr/>
              <a:t>11</a:t>
            </a:fld>
            <a:endParaRPr lang="fr-CA" altLang="fr-FR">
              <a:solidFill>
                <a:prstClr val="black"/>
              </a:solidFill>
            </a:endParaRPr>
          </a:p>
        </p:txBody>
      </p:sp>
    </p:spTree>
    <p:extLst>
      <p:ext uri="{BB962C8B-B14F-4D97-AF65-F5344CB8AC3E}">
        <p14:creationId xmlns:p14="http://schemas.microsoft.com/office/powerpoint/2010/main" val="15951498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CA" b="1" noProof="0" dirty="0" smtClean="0"/>
              <a:t>Question</a:t>
            </a:r>
            <a:r>
              <a:rPr lang="en-CA" noProof="0" dirty="0" smtClean="0"/>
              <a:t>: So if I understand</a:t>
            </a:r>
            <a:r>
              <a:rPr lang="en-CA" baseline="0" noProof="0" dirty="0" smtClean="0"/>
              <a:t> correctly, the active offer of French-language services to Francophone</a:t>
            </a:r>
            <a:r>
              <a:rPr lang="en-CA" noProof="0" dirty="0" smtClean="0"/>
              <a:t>s </a:t>
            </a:r>
            <a:r>
              <a:rPr lang="en-CA" baseline="0" noProof="0" dirty="0" smtClean="0"/>
              <a:t>is a matter of </a:t>
            </a:r>
            <a:r>
              <a:rPr lang="en-CA" b="1" baseline="0" noProof="0" dirty="0" smtClean="0"/>
              <a:t>rights</a:t>
            </a:r>
            <a:r>
              <a:rPr lang="en-CA" baseline="0" noProof="0" dirty="0" smtClean="0"/>
              <a:t>, </a:t>
            </a:r>
            <a:r>
              <a:rPr lang="en-CA" b="1" baseline="0" noProof="0" dirty="0" smtClean="0"/>
              <a:t>responsibilities</a:t>
            </a:r>
            <a:r>
              <a:rPr lang="en-CA" baseline="0" noProof="0" dirty="0" smtClean="0"/>
              <a:t>, </a:t>
            </a:r>
            <a:r>
              <a:rPr lang="en-CA" b="1" baseline="0" noProof="0" dirty="0" smtClean="0"/>
              <a:t>quality</a:t>
            </a:r>
            <a:r>
              <a:rPr lang="en-CA" baseline="0" noProof="0" dirty="0" smtClean="0"/>
              <a:t> </a:t>
            </a:r>
            <a:r>
              <a:rPr lang="en-CA" b="1" baseline="0" noProof="0" dirty="0" smtClean="0"/>
              <a:t>of service and</a:t>
            </a:r>
            <a:r>
              <a:rPr lang="en-CA" baseline="0" noProof="0" dirty="0" smtClean="0"/>
              <a:t> </a:t>
            </a:r>
            <a:r>
              <a:rPr lang="en-CA" b="1" baseline="0" noProof="0" dirty="0" smtClean="0"/>
              <a:t>ethics</a:t>
            </a:r>
            <a:r>
              <a:rPr lang="en-CA" baseline="0" noProof="0" dirty="0" smtClean="0"/>
              <a:t>?</a:t>
            </a:r>
            <a:endParaRPr lang="en-CA" noProof="0" dirty="0" smtClean="0"/>
          </a:p>
          <a:p>
            <a:r>
              <a:rPr lang="en-CA" b="1" noProof="0" dirty="0" smtClean="0"/>
              <a:t>Answer: </a:t>
            </a:r>
            <a:r>
              <a:rPr lang="en-CA" b="0" noProof="0" dirty="0" smtClean="0"/>
              <a:t>Exactly.</a:t>
            </a:r>
            <a:r>
              <a:rPr lang="en-CA" b="0" baseline="0" noProof="0" dirty="0" smtClean="0"/>
              <a:t> But there is even more to it than that</a:t>
            </a:r>
            <a:r>
              <a:rPr lang="en-CA" noProof="0" dirty="0" smtClean="0"/>
              <a:t>.</a:t>
            </a:r>
          </a:p>
          <a:p>
            <a:r>
              <a:rPr lang="en-CA" altLang="fr-FR" sz="1200" noProof="0" dirty="0" smtClean="0"/>
              <a:t>Moving from passive offer to active offer of quality legal services in French requires ethical </a:t>
            </a:r>
            <a:r>
              <a:rPr lang="en-CA" altLang="fr-FR" sz="1200" b="1" noProof="0" dirty="0" smtClean="0"/>
              <a:t>leadership</a:t>
            </a:r>
            <a:r>
              <a:rPr lang="en-CA" altLang="fr-FR" sz="1200" noProof="0" dirty="0" smtClean="0"/>
              <a:t> on four fronts:</a:t>
            </a:r>
            <a:r>
              <a:rPr lang="en-CA" altLang="fr-FR" sz="1200" baseline="0" noProof="0" dirty="0" smtClean="0"/>
              <a:t> </a:t>
            </a:r>
            <a:r>
              <a:rPr lang="en-CA" altLang="fr-FR" b="1" noProof="0" dirty="0" smtClean="0"/>
              <a:t>systemic,</a:t>
            </a:r>
            <a:r>
              <a:rPr lang="en-CA" altLang="fr-FR" b="1" baseline="0" noProof="0" dirty="0" smtClean="0"/>
              <a:t> </a:t>
            </a:r>
            <a:r>
              <a:rPr lang="en-CA" altLang="fr-FR" b="1" noProof="0" dirty="0" smtClean="0"/>
              <a:t>organizational, professional and community</a:t>
            </a:r>
            <a:endParaRPr lang="en-CA" altLang="fr-FR" noProof="0" dirty="0" smtClean="0"/>
          </a:p>
          <a:p>
            <a:pPr defTabSz="931774">
              <a:defRPr/>
            </a:pPr>
            <a:r>
              <a:rPr lang="en-CA" altLang="fr-FR" b="0" noProof="0" dirty="0" smtClean="0"/>
              <a:t>Here,</a:t>
            </a:r>
            <a:r>
              <a:rPr lang="en-CA" altLang="fr-FR" b="0" baseline="0" noProof="0" dirty="0" smtClean="0"/>
              <a:t> leadership refers to the capacity for exerting influence and to taking responsibility for results.</a:t>
            </a:r>
          </a:p>
          <a:p>
            <a:pPr defTabSz="931774">
              <a:defRPr/>
            </a:pPr>
            <a:r>
              <a:rPr lang="en-CA" altLang="fr-FR" b="0" baseline="0" noProof="0" dirty="0" smtClean="0"/>
              <a:t>Everyone is responsible for active offer within their jurisdiction and their area of work</a:t>
            </a:r>
            <a:r>
              <a:rPr lang="en-CA" altLang="fr-FR" b="0" noProof="0" dirty="0" smtClean="0"/>
              <a:t>. R</a:t>
            </a:r>
            <a:r>
              <a:rPr lang="en-CA" altLang="fr-FR" b="0" baseline="0" noProof="0" dirty="0" smtClean="0"/>
              <a:t>esponsibility does not rest solely on the shoulders of the French-speaking public.</a:t>
            </a:r>
            <a:endParaRPr lang="en-CA" altLang="fr-FR" b="0" noProof="0" dirty="0" smtClean="0"/>
          </a:p>
          <a:p>
            <a:endParaRPr lang="en-CA" noProof="0" dirty="0" smtClean="0"/>
          </a:p>
          <a:p>
            <a:endParaRPr lang="en-CA" noProof="0" dirty="0"/>
          </a:p>
        </p:txBody>
      </p:sp>
      <p:sp>
        <p:nvSpPr>
          <p:cNvPr id="4" name="Espace réservé du numéro de diapositive 3"/>
          <p:cNvSpPr>
            <a:spLocks noGrp="1"/>
          </p:cNvSpPr>
          <p:nvPr>
            <p:ph type="sldNum" sz="quarter" idx="10"/>
          </p:nvPr>
        </p:nvSpPr>
        <p:spPr/>
        <p:txBody>
          <a:bodyPr/>
          <a:lstStyle/>
          <a:p>
            <a:fld id="{206F8C0F-E1DB-4B99-9953-D70F003664BE}" type="slidenum">
              <a:rPr lang="fr-CA" altLang="fr-FR" smtClean="0">
                <a:solidFill>
                  <a:prstClr val="black"/>
                </a:solidFill>
              </a:rPr>
              <a:pPr/>
              <a:t>12</a:t>
            </a:fld>
            <a:endParaRPr lang="fr-CA" altLang="fr-FR">
              <a:solidFill>
                <a:prstClr val="black"/>
              </a:solidFill>
            </a:endParaRPr>
          </a:p>
        </p:txBody>
      </p:sp>
    </p:spTree>
    <p:extLst>
      <p:ext uri="{BB962C8B-B14F-4D97-AF65-F5344CB8AC3E}">
        <p14:creationId xmlns:p14="http://schemas.microsoft.com/office/powerpoint/2010/main" val="25262136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CA" b="1" noProof="0" dirty="0" smtClean="0"/>
              <a:t>Question: I</a:t>
            </a:r>
            <a:r>
              <a:rPr lang="en-CA" b="0" noProof="0" dirty="0" smtClean="0"/>
              <a:t>s this a good time to implement an active offer in the field</a:t>
            </a:r>
            <a:r>
              <a:rPr lang="en-CA" b="0" baseline="0" noProof="0" dirty="0" smtClean="0"/>
              <a:t> of justice? </a:t>
            </a:r>
          </a:p>
          <a:p>
            <a:r>
              <a:rPr lang="en-CA" b="1" baseline="0" noProof="0" dirty="0" smtClean="0"/>
              <a:t>Answer: </a:t>
            </a:r>
            <a:r>
              <a:rPr lang="en-CA" b="0" baseline="0" noProof="0" dirty="0" smtClean="0"/>
              <a:t>In addition to establishing a climate of openness, these important measures and developments have reinforced the legitimacy of French in Saskatchewan and the relevance of active offer.</a:t>
            </a:r>
          </a:p>
          <a:p>
            <a:endParaRPr lang="en-CA" b="1" baseline="0" noProof="0" dirty="0" smtClean="0"/>
          </a:p>
          <a:p>
            <a:r>
              <a:rPr lang="en-CA" sz="1100" b="1" noProof="0" dirty="0" smtClean="0"/>
              <a:t>Speaker’s notes</a:t>
            </a:r>
          </a:p>
          <a:p>
            <a:r>
              <a:rPr lang="en-CA" sz="1100" kern="1200" noProof="0" dirty="0" smtClean="0">
                <a:solidFill>
                  <a:schemeClr val="tx1"/>
                </a:solidFill>
                <a:effectLst/>
                <a:latin typeface="+mn-lt"/>
                <a:ea typeface="+mn-ea"/>
                <a:cs typeface="+mn-cs"/>
              </a:rPr>
              <a:t>The following factors highlight an</a:t>
            </a:r>
            <a:r>
              <a:rPr lang="en-CA" sz="1100" kern="1200" baseline="0" noProof="0" dirty="0" smtClean="0">
                <a:solidFill>
                  <a:schemeClr val="tx1"/>
                </a:solidFill>
                <a:effectLst/>
                <a:latin typeface="+mn-lt"/>
                <a:ea typeface="+mn-ea"/>
                <a:cs typeface="+mn-cs"/>
              </a:rPr>
              <a:t> emerging</a:t>
            </a:r>
            <a:r>
              <a:rPr lang="en-CA" sz="1100" kern="1200" noProof="0" dirty="0" smtClean="0">
                <a:solidFill>
                  <a:schemeClr val="tx1"/>
                </a:solidFill>
                <a:effectLst/>
                <a:latin typeface="+mn-lt"/>
                <a:ea typeface="+mn-ea"/>
                <a:cs typeface="+mn-cs"/>
              </a:rPr>
              <a:t> favourable climate for encouraging and facilitating the implementation</a:t>
            </a:r>
            <a:r>
              <a:rPr lang="en-CA" sz="1100" kern="1200" baseline="0" noProof="0" dirty="0" smtClean="0">
                <a:solidFill>
                  <a:schemeClr val="tx1"/>
                </a:solidFill>
                <a:effectLst/>
                <a:latin typeface="+mn-lt"/>
                <a:ea typeface="+mn-ea"/>
                <a:cs typeface="+mn-cs"/>
              </a:rPr>
              <a:t> of active offer in the field of justice:</a:t>
            </a:r>
            <a:endParaRPr lang="en-CA" sz="1100" kern="1200" noProof="0" dirty="0" smtClean="0">
              <a:solidFill>
                <a:schemeClr val="tx1"/>
              </a:solidFill>
              <a:effectLst/>
              <a:latin typeface="+mn-lt"/>
              <a:ea typeface="+mn-ea"/>
              <a:cs typeface="+mn-cs"/>
            </a:endParaRPr>
          </a:p>
          <a:p>
            <a:pPr lvl="0"/>
            <a:r>
              <a:rPr lang="en-CA" sz="1100" kern="1200" noProof="0" dirty="0" smtClean="0">
                <a:solidFill>
                  <a:schemeClr val="tx1"/>
                </a:solidFill>
                <a:effectLst/>
                <a:latin typeface="+mn-lt"/>
                <a:ea typeface="+mn-ea"/>
                <a:cs typeface="+mn-cs"/>
              </a:rPr>
              <a:t>For example, Saskatchewan’s Francophone population</a:t>
            </a:r>
            <a:r>
              <a:rPr lang="en-CA" sz="1100" kern="1200" baseline="0" noProof="0" dirty="0" smtClean="0">
                <a:solidFill>
                  <a:schemeClr val="tx1"/>
                </a:solidFill>
                <a:effectLst/>
                <a:latin typeface="+mn-lt"/>
                <a:ea typeface="+mn-ea"/>
                <a:cs typeface="+mn-cs"/>
              </a:rPr>
              <a:t> is growing for the first time in 60 years. </a:t>
            </a:r>
            <a:r>
              <a:rPr lang="en-CA" sz="1100" kern="1200" noProof="0" dirty="0" smtClean="0">
                <a:solidFill>
                  <a:schemeClr val="tx1"/>
                </a:solidFill>
                <a:effectLst/>
                <a:latin typeface="+mn-lt"/>
                <a:ea typeface="+mn-ea"/>
                <a:cs typeface="+mn-cs"/>
              </a:rPr>
              <a:t>Refer to the</a:t>
            </a:r>
            <a:r>
              <a:rPr lang="en-CA" sz="1100" kern="1200" baseline="0" noProof="0" dirty="0" smtClean="0">
                <a:solidFill>
                  <a:schemeClr val="tx1"/>
                </a:solidFill>
                <a:effectLst/>
                <a:latin typeface="+mn-lt"/>
                <a:ea typeface="+mn-ea"/>
                <a:cs typeface="+mn-cs"/>
              </a:rPr>
              <a:t> reference framework: </a:t>
            </a:r>
            <a:r>
              <a:rPr lang="en-CA" sz="1100" kern="1200" noProof="0" dirty="0" smtClean="0">
                <a:solidFill>
                  <a:schemeClr val="tx1"/>
                </a:solidFill>
                <a:effectLst/>
                <a:latin typeface="+mn-lt"/>
                <a:ea typeface="+mn-ea"/>
                <a:cs typeface="+mn-cs"/>
              </a:rPr>
              <a:t>“Favorable</a:t>
            </a:r>
            <a:r>
              <a:rPr lang="en-CA" sz="1100" kern="1200" baseline="0" noProof="0" dirty="0" smtClean="0">
                <a:solidFill>
                  <a:schemeClr val="tx1"/>
                </a:solidFill>
                <a:effectLst/>
                <a:latin typeface="+mn-lt"/>
                <a:ea typeface="+mn-ea"/>
                <a:cs typeface="+mn-cs"/>
              </a:rPr>
              <a:t> conditions leading to an active offer in the Saskatchewan justice system” </a:t>
            </a:r>
            <a:r>
              <a:rPr lang="en-CA" sz="1100" kern="1200" baseline="0" noProof="0" dirty="0" smtClean="0">
                <a:effectLst/>
                <a:latin typeface="+mn-lt"/>
                <a:ea typeface="+mn-ea"/>
                <a:cs typeface="+mn-cs"/>
              </a:rPr>
              <a:t>page </a:t>
            </a:r>
            <a:r>
              <a:rPr lang="en-CA" sz="1100" noProof="0" dirty="0" smtClean="0"/>
              <a:t>20</a:t>
            </a:r>
            <a:r>
              <a:rPr lang="en-CA" sz="1100" kern="1200" baseline="0" noProof="0" dirty="0" smtClean="0">
                <a:effectLst/>
                <a:latin typeface="+mn-lt"/>
                <a:ea typeface="+mn-ea"/>
                <a:cs typeface="+mn-cs"/>
              </a:rPr>
              <a:t>.</a:t>
            </a:r>
            <a:endParaRPr lang="en-CA" sz="1100" kern="1200" noProof="0" dirty="0" smtClean="0">
              <a:effectLst/>
              <a:latin typeface="+mn-lt"/>
              <a:ea typeface="+mn-ea"/>
              <a:cs typeface="+mn-cs"/>
            </a:endParaRPr>
          </a:p>
          <a:p>
            <a:r>
              <a:rPr lang="en-CA" sz="1100" kern="1200" noProof="0" dirty="0" smtClean="0">
                <a:solidFill>
                  <a:schemeClr val="tx1"/>
                </a:solidFill>
                <a:effectLst/>
                <a:latin typeface="+mn-lt"/>
                <a:ea typeface="+mn-ea"/>
                <a:cs typeface="+mn-cs"/>
              </a:rPr>
              <a:t> </a:t>
            </a:r>
          </a:p>
          <a:p>
            <a:pPr lvl="0"/>
            <a:endParaRPr lang="en-CA" sz="900" kern="1200" noProof="0" dirty="0" smtClean="0">
              <a:solidFill>
                <a:schemeClr val="tx1"/>
              </a:solidFill>
              <a:effectLst/>
              <a:latin typeface="+mn-lt"/>
              <a:ea typeface="+mn-ea"/>
              <a:cs typeface="+mn-cs"/>
            </a:endParaRPr>
          </a:p>
          <a:p>
            <a:endParaRPr lang="en-CA" b="1" noProof="0" dirty="0"/>
          </a:p>
        </p:txBody>
      </p:sp>
      <p:sp>
        <p:nvSpPr>
          <p:cNvPr id="4" name="Espace réservé du numéro de diapositive 3"/>
          <p:cNvSpPr>
            <a:spLocks noGrp="1"/>
          </p:cNvSpPr>
          <p:nvPr>
            <p:ph type="sldNum" sz="quarter" idx="10"/>
          </p:nvPr>
        </p:nvSpPr>
        <p:spPr/>
        <p:txBody>
          <a:bodyPr/>
          <a:lstStyle/>
          <a:p>
            <a:fld id="{206F8C0F-E1DB-4B99-9953-D70F003664BE}" type="slidenum">
              <a:rPr lang="fr-CA" altLang="fr-FR" smtClean="0">
                <a:solidFill>
                  <a:prstClr val="black"/>
                </a:solidFill>
              </a:rPr>
              <a:pPr/>
              <a:t>13</a:t>
            </a:fld>
            <a:endParaRPr lang="fr-CA" altLang="fr-FR">
              <a:solidFill>
                <a:prstClr val="black"/>
              </a:solidFill>
            </a:endParaRPr>
          </a:p>
        </p:txBody>
      </p:sp>
    </p:spTree>
    <p:extLst>
      <p:ext uri="{BB962C8B-B14F-4D97-AF65-F5344CB8AC3E}">
        <p14:creationId xmlns:p14="http://schemas.microsoft.com/office/powerpoint/2010/main" val="34796070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CA" sz="1000" kern="1200" noProof="0" dirty="0" smtClean="0">
                <a:solidFill>
                  <a:schemeClr val="tx1"/>
                </a:solidFill>
                <a:effectLst/>
                <a:latin typeface="Times New Roman" panose="02020603050405020304" pitchFamily="18" charset="0"/>
                <a:ea typeface="+mn-ea"/>
                <a:cs typeface="Times New Roman" panose="02020603050405020304" pitchFamily="18" charset="0"/>
              </a:rPr>
              <a:t>What</a:t>
            </a:r>
            <a:r>
              <a:rPr lang="en-CA" sz="1000" kern="1200" baseline="0" noProof="0" dirty="0" smtClean="0">
                <a:solidFill>
                  <a:schemeClr val="tx1"/>
                </a:solidFill>
                <a:effectLst/>
                <a:latin typeface="Times New Roman" panose="02020603050405020304" pitchFamily="18" charset="0"/>
                <a:ea typeface="+mn-ea"/>
                <a:cs typeface="Times New Roman" panose="02020603050405020304" pitchFamily="18" charset="0"/>
              </a:rPr>
              <a:t> are the factors that influence demand on the part of the francophone population?</a:t>
            </a:r>
          </a:p>
          <a:p>
            <a:endParaRPr lang="en-CA" sz="1000" kern="1200" baseline="0" noProof="0" dirty="0" smtClean="0">
              <a:solidFill>
                <a:schemeClr val="tx1"/>
              </a:solidFill>
              <a:effectLst/>
              <a:latin typeface="Times New Roman" panose="02020603050405020304" pitchFamily="18" charset="0"/>
              <a:ea typeface="+mn-ea"/>
              <a:cs typeface="Times New Roman" panose="02020603050405020304" pitchFamily="18" charset="0"/>
            </a:endParaRPr>
          </a:p>
          <a:p>
            <a:r>
              <a:rPr lang="en-CA" sz="1000" kern="1200" noProof="0" dirty="0" smtClean="0">
                <a:solidFill>
                  <a:schemeClr val="tx1"/>
                </a:solidFill>
                <a:effectLst/>
                <a:latin typeface="Times New Roman" panose="02020603050405020304" pitchFamily="18" charset="0"/>
                <a:ea typeface="+mn-ea"/>
                <a:cs typeface="Times New Roman" panose="02020603050405020304" pitchFamily="18" charset="0"/>
              </a:rPr>
              <a:t>The idea that the</a:t>
            </a:r>
            <a:r>
              <a:rPr lang="en-CA" sz="1000" kern="1200" baseline="0" noProof="0" dirty="0" smtClean="0">
                <a:solidFill>
                  <a:schemeClr val="tx1"/>
                </a:solidFill>
                <a:effectLst/>
                <a:latin typeface="Times New Roman" panose="02020603050405020304" pitchFamily="18" charset="0"/>
                <a:ea typeface="+mn-ea"/>
                <a:cs typeface="Times New Roman" panose="02020603050405020304" pitchFamily="18" charset="0"/>
              </a:rPr>
              <a:t> offer should only come in response to a request </a:t>
            </a:r>
            <a:r>
              <a:rPr lang="en-CA" sz="1000" kern="1200" noProof="0" dirty="0" smtClean="0">
                <a:solidFill>
                  <a:schemeClr val="tx1"/>
                </a:solidFill>
                <a:effectLst/>
                <a:latin typeface="Times New Roman" panose="02020603050405020304" pitchFamily="18" charset="0"/>
                <a:ea typeface="+mn-ea"/>
                <a:cs typeface="Times New Roman" panose="02020603050405020304" pitchFamily="18" charset="0"/>
              </a:rPr>
              <a:t>overlooks important</a:t>
            </a:r>
            <a:r>
              <a:rPr lang="en-CA" sz="1000" kern="1200" baseline="0" noProof="0" dirty="0" smtClean="0">
                <a:solidFill>
                  <a:schemeClr val="tx1"/>
                </a:solidFill>
                <a:effectLst/>
                <a:latin typeface="Times New Roman" panose="02020603050405020304" pitchFamily="18" charset="0"/>
                <a:ea typeface="+mn-ea"/>
                <a:cs typeface="Times New Roman" panose="02020603050405020304" pitchFamily="18" charset="0"/>
              </a:rPr>
              <a:t> nuances related to a minority language context. Thus, the study by </a:t>
            </a:r>
            <a:r>
              <a:rPr lang="en-CA" sz="1000" kern="1200" noProof="0" dirty="0" err="1" smtClean="0">
                <a:solidFill>
                  <a:schemeClr val="tx1"/>
                </a:solidFill>
                <a:effectLst/>
                <a:latin typeface="Times New Roman" panose="02020603050405020304" pitchFamily="18" charset="0"/>
                <a:ea typeface="+mn-ea"/>
                <a:cs typeface="Times New Roman" panose="02020603050405020304" pitchFamily="18" charset="0"/>
              </a:rPr>
              <a:t>Frenette</a:t>
            </a:r>
            <a:r>
              <a:rPr lang="en-CA" sz="1000" kern="1200" noProof="0" dirty="0" smtClean="0">
                <a:solidFill>
                  <a:schemeClr val="tx1"/>
                </a:solidFill>
                <a:effectLst/>
                <a:latin typeface="Times New Roman" panose="02020603050405020304" pitchFamily="18" charset="0"/>
                <a:ea typeface="+mn-ea"/>
                <a:cs typeface="Times New Roman" panose="02020603050405020304" pitchFamily="18" charset="0"/>
              </a:rPr>
              <a:t> and </a:t>
            </a:r>
            <a:r>
              <a:rPr lang="en-CA" sz="1000" kern="1200" noProof="0" dirty="0" err="1" smtClean="0">
                <a:solidFill>
                  <a:schemeClr val="tx1"/>
                </a:solidFill>
                <a:effectLst/>
                <a:latin typeface="Times New Roman" panose="02020603050405020304" pitchFamily="18" charset="0"/>
                <a:ea typeface="+mn-ea"/>
                <a:cs typeface="Times New Roman" panose="02020603050405020304" pitchFamily="18" charset="0"/>
              </a:rPr>
              <a:t>Quazi</a:t>
            </a:r>
            <a:r>
              <a:rPr lang="en-CA" sz="1000" kern="1200" noProof="0" dirty="0" smtClean="0">
                <a:solidFill>
                  <a:schemeClr val="tx1"/>
                </a:solidFill>
                <a:effectLst/>
                <a:latin typeface="Times New Roman" panose="02020603050405020304" pitchFamily="18" charset="0"/>
                <a:ea typeface="+mn-ea"/>
                <a:cs typeface="Times New Roman" panose="02020603050405020304" pitchFamily="18" charset="0"/>
              </a:rPr>
              <a:t> explains that, “when you have long (sometimes for generations)</a:t>
            </a:r>
            <a:r>
              <a:rPr lang="en-CA" sz="1000" kern="1200" baseline="0" noProof="0" dirty="0" smtClean="0">
                <a:solidFill>
                  <a:schemeClr val="tx1"/>
                </a:solidFill>
                <a:effectLst/>
                <a:latin typeface="Times New Roman" panose="02020603050405020304" pitchFamily="18" charset="0"/>
                <a:ea typeface="+mn-ea"/>
                <a:cs typeface="Times New Roman" panose="02020603050405020304" pitchFamily="18" charset="0"/>
              </a:rPr>
              <a:t> </a:t>
            </a:r>
            <a:r>
              <a:rPr lang="en-CA" sz="1000" kern="1200" noProof="0" dirty="0" smtClean="0">
                <a:solidFill>
                  <a:schemeClr val="tx1"/>
                </a:solidFill>
                <a:effectLst/>
                <a:latin typeface="Times New Roman" panose="02020603050405020304" pitchFamily="18" charset="0"/>
                <a:ea typeface="+mn-ea"/>
                <a:cs typeface="Times New Roman" panose="02020603050405020304" pitchFamily="18" charset="0"/>
              </a:rPr>
              <a:t>been used to a complete</a:t>
            </a:r>
            <a:r>
              <a:rPr lang="en-CA" sz="1000" kern="1200" baseline="0" noProof="0" dirty="0" smtClean="0">
                <a:solidFill>
                  <a:schemeClr val="tx1"/>
                </a:solidFill>
                <a:effectLst/>
                <a:latin typeface="Times New Roman" panose="02020603050405020304" pitchFamily="18" charset="0"/>
                <a:ea typeface="+mn-ea"/>
                <a:cs typeface="Times New Roman" panose="02020603050405020304" pitchFamily="18" charset="0"/>
              </a:rPr>
              <a:t> lack of French-language services, it is difficult to get people accustomed to the idea that the service will materialize if they simply request it.”</a:t>
            </a:r>
            <a:r>
              <a:rPr lang="en-CA" sz="1000" kern="1200" noProof="0" dirty="0" smtClean="0">
                <a:solidFill>
                  <a:schemeClr val="tx1"/>
                </a:solidFill>
                <a:effectLst/>
                <a:latin typeface="Times New Roman" panose="02020603050405020304" pitchFamily="18" charset="0"/>
                <a:ea typeface="+mn-ea"/>
                <a:cs typeface="Times New Roman" panose="02020603050405020304" pitchFamily="18" charset="0"/>
              </a:rPr>
              <a:t> </a:t>
            </a:r>
          </a:p>
          <a:p>
            <a:r>
              <a:rPr lang="en-CA" sz="900" kern="1200" cap="all" noProof="0" dirty="0" err="1" smtClean="0">
                <a:solidFill>
                  <a:schemeClr val="tx1"/>
                </a:solidFill>
                <a:effectLst/>
                <a:latin typeface="Times New Roman" panose="02020603050405020304" pitchFamily="18" charset="0"/>
                <a:ea typeface="+mn-ea"/>
                <a:cs typeface="Times New Roman" panose="02020603050405020304" pitchFamily="18" charset="0"/>
              </a:rPr>
              <a:t>Frenette</a:t>
            </a:r>
            <a:r>
              <a:rPr lang="en-CA" sz="900" kern="1200" noProof="0" dirty="0" smtClean="0">
                <a:solidFill>
                  <a:schemeClr val="tx1"/>
                </a:solidFill>
                <a:effectLst/>
                <a:latin typeface="Times New Roman" panose="02020603050405020304" pitchFamily="18" charset="0"/>
                <a:ea typeface="+mn-ea"/>
                <a:cs typeface="Times New Roman" panose="02020603050405020304" pitchFamily="18" charset="0"/>
              </a:rPr>
              <a:t>, Normand and Saeed </a:t>
            </a:r>
            <a:r>
              <a:rPr lang="en-CA" sz="900" kern="1200" cap="all" noProof="0" dirty="0" err="1" smtClean="0">
                <a:solidFill>
                  <a:schemeClr val="tx1"/>
                </a:solidFill>
                <a:effectLst/>
                <a:latin typeface="Times New Roman" panose="02020603050405020304" pitchFamily="18" charset="0"/>
                <a:ea typeface="+mn-ea"/>
                <a:cs typeface="Times New Roman" panose="02020603050405020304" pitchFamily="18" charset="0"/>
              </a:rPr>
              <a:t>Quazi</a:t>
            </a:r>
            <a:r>
              <a:rPr lang="en-CA" sz="900" kern="1200" noProof="0" dirty="0" smtClean="0">
                <a:solidFill>
                  <a:schemeClr val="tx1"/>
                </a:solidFill>
                <a:effectLst/>
                <a:latin typeface="Times New Roman" panose="02020603050405020304" pitchFamily="18" charset="0"/>
                <a:ea typeface="+mn-ea"/>
                <a:cs typeface="Times New Roman" panose="02020603050405020304" pitchFamily="18" charset="0"/>
              </a:rPr>
              <a:t>. </a:t>
            </a:r>
            <a:r>
              <a:rPr lang="en-CA" sz="900" i="1" kern="1200" noProof="0" dirty="0" err="1" smtClean="0">
                <a:solidFill>
                  <a:schemeClr val="tx1"/>
                </a:solidFill>
                <a:effectLst/>
                <a:latin typeface="Times New Roman" panose="02020603050405020304" pitchFamily="18" charset="0"/>
                <a:ea typeface="+mn-ea"/>
                <a:cs typeface="Times New Roman" panose="02020603050405020304" pitchFamily="18" charset="0"/>
              </a:rPr>
              <a:t>Accessibilité</a:t>
            </a:r>
            <a:r>
              <a:rPr lang="en-CA" sz="900" i="1" kern="1200" noProof="0" dirty="0" smtClean="0">
                <a:solidFill>
                  <a:schemeClr val="tx1"/>
                </a:solidFill>
                <a:effectLst/>
                <a:latin typeface="Times New Roman" panose="02020603050405020304" pitchFamily="18" charset="0"/>
                <a:ea typeface="+mn-ea"/>
                <a:cs typeface="Times New Roman" panose="02020603050405020304" pitchFamily="18" charset="0"/>
              </a:rPr>
              <a:t> et participation des </a:t>
            </a:r>
            <a:r>
              <a:rPr lang="en-CA" sz="900" i="1" kern="1200" noProof="0" dirty="0" err="1" smtClean="0">
                <a:solidFill>
                  <a:schemeClr val="tx1"/>
                </a:solidFill>
                <a:effectLst/>
                <a:latin typeface="Times New Roman" panose="02020603050405020304" pitchFamily="18" charset="0"/>
                <a:ea typeface="+mn-ea"/>
                <a:cs typeface="Times New Roman" panose="02020603050405020304" pitchFamily="18" charset="0"/>
              </a:rPr>
              <a:t>francophones</a:t>
            </a:r>
            <a:r>
              <a:rPr lang="en-CA" sz="900" i="1" kern="1200" noProof="0" dirty="0" smtClean="0">
                <a:solidFill>
                  <a:schemeClr val="tx1"/>
                </a:solidFill>
                <a:effectLst/>
                <a:latin typeface="Times New Roman" panose="02020603050405020304" pitchFamily="18" charset="0"/>
                <a:ea typeface="+mn-ea"/>
                <a:cs typeface="Times New Roman" panose="02020603050405020304" pitchFamily="18" charset="0"/>
              </a:rPr>
              <a:t> de </a:t>
            </a:r>
            <a:r>
              <a:rPr lang="en-CA" sz="900" i="1" kern="1200" noProof="0" dirty="0" err="1" smtClean="0">
                <a:solidFill>
                  <a:schemeClr val="tx1"/>
                </a:solidFill>
                <a:effectLst/>
                <a:latin typeface="Times New Roman" panose="02020603050405020304" pitchFamily="18" charset="0"/>
                <a:ea typeface="+mn-ea"/>
                <a:cs typeface="Times New Roman" panose="02020603050405020304" pitchFamily="18" charset="0"/>
              </a:rPr>
              <a:t>l’Ontario</a:t>
            </a:r>
            <a:r>
              <a:rPr lang="en-CA" sz="900" i="1" kern="1200" noProof="0" dirty="0" smtClean="0">
                <a:solidFill>
                  <a:schemeClr val="tx1"/>
                </a:solidFill>
                <a:effectLst/>
                <a:latin typeface="Times New Roman" panose="02020603050405020304" pitchFamily="18" charset="0"/>
                <a:ea typeface="+mn-ea"/>
                <a:cs typeface="Times New Roman" panose="02020603050405020304" pitchFamily="18" charset="0"/>
              </a:rPr>
              <a:t> </a:t>
            </a:r>
            <a:r>
              <a:rPr lang="en-CA" sz="900" i="1" kern="1200" noProof="0" dirty="0" err="1" smtClean="0">
                <a:solidFill>
                  <a:schemeClr val="tx1"/>
                </a:solidFill>
                <a:effectLst/>
                <a:latin typeface="Times New Roman" panose="02020603050405020304" pitchFamily="18" charset="0"/>
                <a:ea typeface="+mn-ea"/>
                <a:cs typeface="Times New Roman" panose="02020603050405020304" pitchFamily="18" charset="0"/>
              </a:rPr>
              <a:t>à</a:t>
            </a:r>
            <a:r>
              <a:rPr lang="en-CA" sz="900" i="1" kern="1200" noProof="0" dirty="0" smtClean="0">
                <a:solidFill>
                  <a:schemeClr val="tx1"/>
                </a:solidFill>
                <a:effectLst/>
                <a:latin typeface="Times New Roman" panose="02020603050405020304" pitchFamily="18" charset="0"/>
                <a:ea typeface="+mn-ea"/>
                <a:cs typeface="Times New Roman" panose="02020603050405020304" pitchFamily="18" charset="0"/>
              </a:rPr>
              <a:t> </a:t>
            </a:r>
            <a:r>
              <a:rPr lang="en-CA" sz="900" i="1" kern="1200" noProof="0" dirty="0" err="1" smtClean="0">
                <a:solidFill>
                  <a:schemeClr val="tx1"/>
                </a:solidFill>
                <a:effectLst/>
                <a:latin typeface="Times New Roman" panose="02020603050405020304" pitchFamily="18" charset="0"/>
                <a:ea typeface="+mn-ea"/>
                <a:cs typeface="Times New Roman" panose="02020603050405020304" pitchFamily="18" charset="0"/>
              </a:rPr>
              <a:t>l’éducation</a:t>
            </a:r>
            <a:r>
              <a:rPr lang="en-CA" sz="900" i="1" kern="1200" noProof="0" dirty="0" smtClean="0">
                <a:solidFill>
                  <a:schemeClr val="tx1"/>
                </a:solidFill>
                <a:effectLst/>
                <a:latin typeface="Times New Roman" panose="02020603050405020304" pitchFamily="18" charset="0"/>
                <a:ea typeface="+mn-ea"/>
                <a:cs typeface="Times New Roman" panose="02020603050405020304" pitchFamily="18" charset="0"/>
              </a:rPr>
              <a:t> </a:t>
            </a:r>
            <a:r>
              <a:rPr lang="en-CA" sz="900" i="1" kern="1200" noProof="0" dirty="0" err="1" smtClean="0">
                <a:solidFill>
                  <a:schemeClr val="tx1"/>
                </a:solidFill>
                <a:effectLst/>
                <a:latin typeface="Times New Roman" panose="02020603050405020304" pitchFamily="18" charset="0"/>
                <a:ea typeface="+mn-ea"/>
                <a:cs typeface="Times New Roman" panose="02020603050405020304" pitchFamily="18" charset="0"/>
              </a:rPr>
              <a:t>postsecondaire</a:t>
            </a:r>
            <a:r>
              <a:rPr lang="en-CA" sz="900" i="1" kern="1200" noProof="0" dirty="0" smtClean="0">
                <a:solidFill>
                  <a:schemeClr val="tx1"/>
                </a:solidFill>
                <a:effectLst/>
                <a:latin typeface="Times New Roman" panose="02020603050405020304" pitchFamily="18" charset="0"/>
                <a:ea typeface="+mn-ea"/>
                <a:cs typeface="Times New Roman" panose="02020603050405020304" pitchFamily="18" charset="0"/>
              </a:rPr>
              <a:t>, 1979–1994</a:t>
            </a:r>
            <a:r>
              <a:rPr lang="en-CA" sz="900" kern="1200" noProof="0" dirty="0" smtClean="0">
                <a:solidFill>
                  <a:schemeClr val="tx1"/>
                </a:solidFill>
                <a:effectLst/>
                <a:latin typeface="Times New Roman" panose="02020603050405020304" pitchFamily="18" charset="0"/>
                <a:ea typeface="+mn-ea"/>
                <a:cs typeface="Times New Roman" panose="02020603050405020304" pitchFamily="18" charset="0"/>
              </a:rPr>
              <a:t>. Volume 1 : Rapport final. </a:t>
            </a:r>
            <a:r>
              <a:rPr lang="en-CA" sz="900" kern="1200" noProof="0" dirty="0" err="1" smtClean="0">
                <a:solidFill>
                  <a:schemeClr val="tx1"/>
                </a:solidFill>
                <a:effectLst/>
                <a:latin typeface="Times New Roman" panose="02020603050405020304" pitchFamily="18" charset="0"/>
                <a:ea typeface="+mn-ea"/>
                <a:cs typeface="Times New Roman" panose="02020603050405020304" pitchFamily="18" charset="0"/>
              </a:rPr>
              <a:t>Collège</a:t>
            </a:r>
            <a:r>
              <a:rPr lang="en-CA" sz="900" kern="1200" noProof="0" dirty="0" smtClean="0">
                <a:solidFill>
                  <a:schemeClr val="tx1"/>
                </a:solidFill>
                <a:effectLst/>
                <a:latin typeface="Times New Roman" panose="02020603050405020304" pitchFamily="18" charset="0"/>
                <a:ea typeface="+mn-ea"/>
                <a:cs typeface="Times New Roman" panose="02020603050405020304" pitchFamily="18" charset="0"/>
              </a:rPr>
              <a:t> </a:t>
            </a:r>
            <a:r>
              <a:rPr lang="en-CA" sz="900" kern="1200" noProof="0" dirty="0" err="1" smtClean="0">
                <a:solidFill>
                  <a:schemeClr val="tx1"/>
                </a:solidFill>
                <a:effectLst/>
                <a:latin typeface="Times New Roman" panose="02020603050405020304" pitchFamily="18" charset="0"/>
                <a:ea typeface="+mn-ea"/>
                <a:cs typeface="Times New Roman" panose="02020603050405020304" pitchFamily="18" charset="0"/>
              </a:rPr>
              <a:t>Boréal</a:t>
            </a:r>
            <a:r>
              <a:rPr lang="en-CA" sz="900" kern="1200" noProof="0" dirty="0" smtClean="0">
                <a:solidFill>
                  <a:schemeClr val="tx1"/>
                </a:solidFill>
                <a:effectLst/>
                <a:latin typeface="Times New Roman" panose="02020603050405020304" pitchFamily="18" charset="0"/>
                <a:ea typeface="+mn-ea"/>
                <a:cs typeface="Times New Roman" panose="02020603050405020304" pitchFamily="18" charset="0"/>
              </a:rPr>
              <a:t> 111, rue Elm Sudbury (Ontario) P3C 1T3. October 1996.</a:t>
            </a:r>
          </a:p>
          <a:p>
            <a:endParaRPr lang="en-CA" sz="900" kern="1200" noProof="0" dirty="0" smtClean="0">
              <a:solidFill>
                <a:schemeClr val="tx1"/>
              </a:solidFill>
              <a:effectLst/>
              <a:latin typeface="Times New Roman" panose="02020603050405020304" pitchFamily="18" charset="0"/>
              <a:ea typeface="+mn-ea"/>
              <a:cs typeface="Times New Roman" panose="02020603050405020304" pitchFamily="18" charset="0"/>
            </a:endParaRPr>
          </a:p>
          <a:p>
            <a:r>
              <a:rPr lang="en-CA" sz="1000" kern="1200" noProof="0" dirty="0" smtClean="0">
                <a:solidFill>
                  <a:schemeClr val="tx1"/>
                </a:solidFill>
                <a:effectLst/>
                <a:latin typeface="Times New Roman" panose="02020603050405020304" pitchFamily="18" charset="0"/>
                <a:ea typeface="+mn-ea"/>
                <a:cs typeface="Times New Roman" panose="02020603050405020304" pitchFamily="18" charset="0"/>
              </a:rPr>
              <a:t>Factors that influence demand:</a:t>
            </a:r>
          </a:p>
          <a:p>
            <a:pPr marL="609600" indent="-609600" eaLnBrk="1" hangingPunct="1"/>
            <a:r>
              <a:rPr lang="en-CA" altLang="fr-FR" sz="1000" noProof="0" dirty="0" smtClean="0">
                <a:latin typeface="Times New Roman" panose="02020603050405020304" pitchFamily="18" charset="0"/>
                <a:cs typeface="Times New Roman" panose="02020603050405020304" pitchFamily="18" charset="0"/>
              </a:rPr>
              <a:t>Wait times</a:t>
            </a:r>
          </a:p>
          <a:p>
            <a:pPr marL="609600" indent="-609600" eaLnBrk="1" hangingPunct="1"/>
            <a:r>
              <a:rPr lang="en-CA" altLang="fr-FR" sz="1000" noProof="0" dirty="0" smtClean="0">
                <a:latin typeface="Times New Roman" panose="02020603050405020304" pitchFamily="18" charset="0"/>
                <a:cs typeface="Times New Roman" panose="02020603050405020304" pitchFamily="18" charset="0"/>
              </a:rPr>
              <a:t>Fear of unfair treatment</a:t>
            </a:r>
          </a:p>
          <a:p>
            <a:pPr marL="609600" indent="-609600" eaLnBrk="1" hangingPunct="1"/>
            <a:r>
              <a:rPr lang="en-CA" altLang="fr-FR" sz="1000" noProof="0" dirty="0" smtClean="0">
                <a:latin typeface="Times New Roman" panose="02020603050405020304" pitchFamily="18" charset="0"/>
                <a:cs typeface="Times New Roman" panose="02020603050405020304" pitchFamily="18" charset="0"/>
              </a:rPr>
              <a:t>Minority-minded</a:t>
            </a:r>
            <a:r>
              <a:rPr lang="en-CA" altLang="fr-FR" sz="1000" baseline="0" noProof="0" dirty="0" smtClean="0">
                <a:latin typeface="Times New Roman" panose="02020603050405020304" pitchFamily="18" charset="0"/>
                <a:cs typeface="Times New Roman" panose="02020603050405020304" pitchFamily="18" charset="0"/>
              </a:rPr>
              <a:t> culture</a:t>
            </a:r>
            <a:endParaRPr lang="en-CA" altLang="fr-FR" sz="1000" noProof="0" dirty="0" smtClean="0">
              <a:latin typeface="Times New Roman" panose="02020603050405020304" pitchFamily="18" charset="0"/>
              <a:cs typeface="Times New Roman" panose="02020603050405020304" pitchFamily="18" charset="0"/>
            </a:endParaRPr>
          </a:p>
          <a:p>
            <a:pPr marL="609600" indent="-609600" eaLnBrk="1" hangingPunct="1"/>
            <a:r>
              <a:rPr lang="en-CA" altLang="fr-FR" sz="1000" noProof="0" dirty="0" smtClean="0">
                <a:latin typeface="Times New Roman" panose="02020603050405020304" pitchFamily="18" charset="0"/>
                <a:cs typeface="Times New Roman" panose="02020603050405020304" pitchFamily="18" charset="0"/>
              </a:rPr>
              <a:t>Disparity</a:t>
            </a:r>
            <a:r>
              <a:rPr lang="en-CA" altLang="fr-FR" sz="1000" baseline="0" noProof="0" dirty="0" smtClean="0">
                <a:latin typeface="Times New Roman" panose="02020603050405020304" pitchFamily="18" charset="0"/>
                <a:cs typeface="Times New Roman" panose="02020603050405020304" pitchFamily="18" charset="0"/>
              </a:rPr>
              <a:t> in conditions and services available</a:t>
            </a:r>
          </a:p>
          <a:p>
            <a:pPr marL="609600" indent="-609600" eaLnBrk="1" hangingPunct="1"/>
            <a:r>
              <a:rPr lang="en-CA" altLang="fr-FR" sz="1000" noProof="0" dirty="0" smtClean="0">
                <a:latin typeface="Times New Roman" panose="02020603050405020304" pitchFamily="18" charset="0"/>
                <a:cs typeface="Times New Roman" panose="02020603050405020304" pitchFamily="18" charset="0"/>
              </a:rPr>
              <a:t>“</a:t>
            </a:r>
            <a:r>
              <a:rPr lang="en-CA" altLang="fr-FR" sz="1000" noProof="0" dirty="0" err="1" smtClean="0">
                <a:latin typeface="Times New Roman" panose="02020603050405020304" pitchFamily="18" charset="0"/>
                <a:cs typeface="Times New Roman" panose="02020603050405020304" pitchFamily="18" charset="0"/>
              </a:rPr>
              <a:t>Francogênes</a:t>
            </a:r>
            <a:r>
              <a:rPr lang="en-CA" altLang="fr-FR" sz="1000" noProof="0" dirty="0" smtClean="0">
                <a:latin typeface="Times New Roman" panose="02020603050405020304" pitchFamily="18" charset="0"/>
                <a:cs typeface="Times New Roman" panose="02020603050405020304" pitchFamily="18" charset="0"/>
              </a:rPr>
              <a:t>” (discomfort or</a:t>
            </a:r>
            <a:r>
              <a:rPr lang="en-CA" altLang="fr-FR" sz="1000" baseline="0" noProof="0" dirty="0" smtClean="0">
                <a:latin typeface="Times New Roman" panose="02020603050405020304" pitchFamily="18" charset="0"/>
                <a:cs typeface="Times New Roman" panose="02020603050405020304" pitchFamily="18" charset="0"/>
              </a:rPr>
              <a:t> embarrassment at being </a:t>
            </a:r>
            <a:r>
              <a:rPr lang="en-CA" altLang="fr-FR" sz="1000" noProof="0" dirty="0" smtClean="0">
                <a:latin typeface="Times New Roman" panose="02020603050405020304" pitchFamily="18" charset="0"/>
                <a:cs typeface="Times New Roman" panose="02020603050405020304" pitchFamily="18" charset="0"/>
              </a:rPr>
              <a:t>Francophone): Developing a Francophone</a:t>
            </a:r>
            <a:r>
              <a:rPr lang="en-CA" altLang="fr-FR" sz="1000" baseline="0" noProof="0" dirty="0" smtClean="0">
                <a:latin typeface="Times New Roman" panose="02020603050405020304" pitchFamily="18" charset="0"/>
                <a:cs typeface="Times New Roman" panose="02020603050405020304" pitchFamily="18" charset="0"/>
              </a:rPr>
              <a:t> reflex</a:t>
            </a:r>
            <a:endParaRPr lang="en-CA" altLang="fr-FR" sz="1000" noProof="0" dirty="0" smtClean="0">
              <a:latin typeface="Times New Roman" panose="02020603050405020304" pitchFamily="18" charset="0"/>
              <a:cs typeface="Times New Roman" panose="02020603050405020304" pitchFamily="18" charset="0"/>
              <a:hlinkClick r:id="rId3"/>
            </a:endParaRPr>
          </a:p>
          <a:p>
            <a:endParaRPr lang="en-CA" sz="1000" kern="1200" noProof="0" dirty="0" smtClean="0">
              <a:solidFill>
                <a:schemeClr val="tx1"/>
              </a:solidFill>
              <a:effectLst/>
              <a:latin typeface="Times New Roman" panose="02020603050405020304" pitchFamily="18" charset="0"/>
              <a:ea typeface="+mn-ea"/>
              <a:cs typeface="Times New Roman" panose="02020603050405020304" pitchFamily="18" charset="0"/>
            </a:endParaRPr>
          </a:p>
          <a:p>
            <a:r>
              <a:rPr lang="en-CA" sz="1000" kern="1200" noProof="0" dirty="0" smtClean="0">
                <a:solidFill>
                  <a:schemeClr val="tx1"/>
                </a:solidFill>
                <a:effectLst/>
                <a:latin typeface="Times New Roman" panose="02020603050405020304" pitchFamily="18" charset="0"/>
                <a:ea typeface="+mn-ea"/>
                <a:cs typeface="Times New Roman" panose="02020603050405020304" pitchFamily="18" charset="0"/>
              </a:rPr>
              <a:t>Thus,</a:t>
            </a:r>
            <a:r>
              <a:rPr lang="en-CA" sz="1000" kern="1200" baseline="0" noProof="0" dirty="0" smtClean="0">
                <a:solidFill>
                  <a:schemeClr val="tx1"/>
                </a:solidFill>
                <a:effectLst/>
                <a:latin typeface="Times New Roman" panose="02020603050405020304" pitchFamily="18" charset="0"/>
                <a:ea typeface="+mn-ea"/>
                <a:cs typeface="Times New Roman" panose="02020603050405020304" pitchFamily="18" charset="0"/>
              </a:rPr>
              <a:t> before demand can be increased, the legal system’s capacity for operating in both official languages must be increased, thereby increasing the French-speaking population’s confidence in being able to comfortably request service in French. How can we efficiently raise awareness among Francophones of a service that either doesn’t exist or is perceived as inefficient or unfair</a:t>
            </a:r>
            <a:r>
              <a:rPr lang="en-CA" sz="1000" kern="1200" noProof="0" dirty="0" smtClean="0">
                <a:solidFill>
                  <a:schemeClr val="tx1"/>
                </a:solidFill>
                <a:effectLst/>
                <a:latin typeface="Times New Roman" panose="02020603050405020304" pitchFamily="18" charset="0"/>
                <a:ea typeface="+mn-ea"/>
                <a:cs typeface="Times New Roman" panose="02020603050405020304" pitchFamily="18" charset="0"/>
              </a:rPr>
              <a:t>? </a:t>
            </a:r>
          </a:p>
          <a:p>
            <a:endParaRPr lang="en-CA" altLang="fr-FR" sz="1000" kern="1200" noProof="0" dirty="0" smtClean="0">
              <a:solidFill>
                <a:schemeClr val="tx1"/>
              </a:solidFill>
              <a:effectLst/>
              <a:latin typeface="Times New Roman" panose="02020603050405020304" pitchFamily="18" charset="0"/>
              <a:ea typeface="+mn-ea"/>
              <a:cs typeface="Times New Roman" panose="02020603050405020304" pitchFamily="18" charset="0"/>
            </a:endParaRPr>
          </a:p>
          <a:p>
            <a:r>
              <a:rPr lang="en-CA" altLang="fr-FR" sz="1000" noProof="0" dirty="0" smtClean="0">
                <a:latin typeface="Times New Roman" panose="02020603050405020304" pitchFamily="18" charset="0"/>
                <a:cs typeface="Times New Roman" panose="02020603050405020304" pitchFamily="18" charset="0"/>
              </a:rPr>
              <a:t>Examples of favourable conditions for active offer</a:t>
            </a:r>
            <a:r>
              <a:rPr lang="en-CA" altLang="fr-FR" sz="1000" baseline="0" noProof="0" dirty="0" smtClean="0">
                <a:latin typeface="Times New Roman" panose="02020603050405020304" pitchFamily="18" charset="0"/>
                <a:cs typeface="Times New Roman" panose="02020603050405020304" pitchFamily="18" charset="0"/>
              </a:rPr>
              <a:t>: </a:t>
            </a:r>
            <a:endParaRPr lang="en-CA" altLang="fr-FR" sz="1000" noProof="0" dirty="0" smtClean="0">
              <a:latin typeface="Times New Roman" panose="02020603050405020304" pitchFamily="18" charset="0"/>
              <a:cs typeface="Times New Roman" panose="02020603050405020304" pitchFamily="18" charset="0"/>
            </a:endParaRPr>
          </a:p>
          <a:p>
            <a:r>
              <a:rPr lang="en-CA" altLang="fr-FR" sz="1000" noProof="0" dirty="0" smtClean="0">
                <a:latin typeface="Times New Roman" panose="02020603050405020304" pitchFamily="18" charset="0"/>
                <a:cs typeface="Times New Roman" panose="02020603050405020304" pitchFamily="18" charset="0"/>
              </a:rPr>
              <a:t>Education: Proliferation of French-language schools since the creation of a Francophone</a:t>
            </a:r>
            <a:r>
              <a:rPr lang="en-CA" altLang="fr-FR" sz="1000" baseline="0" noProof="0" dirty="0" smtClean="0">
                <a:latin typeface="Times New Roman" panose="02020603050405020304" pitchFamily="18" charset="0"/>
                <a:cs typeface="Times New Roman" panose="02020603050405020304" pitchFamily="18" charset="0"/>
              </a:rPr>
              <a:t> school system</a:t>
            </a:r>
            <a:endParaRPr lang="en-CA" altLang="fr-FR" sz="1000" noProof="0" dirty="0" smtClean="0">
              <a:latin typeface="Times New Roman" panose="02020603050405020304" pitchFamily="18" charset="0"/>
              <a:cs typeface="Times New Roman" panose="02020603050405020304" pitchFamily="18" charset="0"/>
            </a:endParaRPr>
          </a:p>
          <a:p>
            <a:r>
              <a:rPr lang="en-CA" altLang="fr-FR" sz="1000" noProof="0" dirty="0" smtClean="0">
                <a:latin typeface="Times New Roman" panose="02020603050405020304" pitchFamily="18" charset="0"/>
                <a:cs typeface="Times New Roman" panose="02020603050405020304" pitchFamily="18" charset="0"/>
              </a:rPr>
              <a:t>Health: Active</a:t>
            </a:r>
            <a:r>
              <a:rPr lang="en-CA" altLang="fr-FR" sz="1000" baseline="0" noProof="0" dirty="0" smtClean="0">
                <a:latin typeface="Times New Roman" panose="02020603050405020304" pitchFamily="18" charset="0"/>
                <a:cs typeface="Times New Roman" panose="02020603050405020304" pitchFamily="18" charset="0"/>
              </a:rPr>
              <a:t> offer is essential for patient safety</a:t>
            </a:r>
            <a:endParaRPr lang="en-CA" altLang="fr-FR" sz="1000" noProof="0" dirty="0" smtClean="0">
              <a:latin typeface="Times New Roman" panose="02020603050405020304" pitchFamily="18" charset="0"/>
              <a:cs typeface="Times New Roman" panose="02020603050405020304" pitchFamily="18" charset="0"/>
            </a:endParaRPr>
          </a:p>
          <a:p>
            <a:r>
              <a:rPr lang="en-CA" altLang="fr-FR" sz="1000" noProof="0" dirty="0" smtClean="0">
                <a:latin typeface="Times New Roman" panose="02020603050405020304" pitchFamily="18" charset="0"/>
                <a:cs typeface="Times New Roman" panose="02020603050405020304" pitchFamily="18" charset="0"/>
              </a:rPr>
              <a:t>Hello/bonjour – Airport security</a:t>
            </a:r>
          </a:p>
          <a:p>
            <a:r>
              <a:rPr lang="en-CA" altLang="fr-FR" sz="1000" noProof="0" dirty="0" smtClean="0">
                <a:latin typeface="Times New Roman" panose="02020603050405020304" pitchFamily="18" charset="0"/>
                <a:cs typeface="Times New Roman" panose="02020603050405020304" pitchFamily="18" charset="0"/>
              </a:rPr>
              <a:t>Designated bilingual positions at the provincial level</a:t>
            </a:r>
          </a:p>
          <a:p>
            <a:r>
              <a:rPr lang="en-CA" altLang="fr-FR" sz="1000" noProof="0" dirty="0" smtClean="0">
                <a:latin typeface="Times New Roman" panose="02020603050405020304" pitchFamily="18" charset="0"/>
                <a:cs typeface="Times New Roman" panose="02020603050405020304" pitchFamily="18" charset="0"/>
              </a:rPr>
              <a:t>Canadian provinces</a:t>
            </a:r>
            <a:r>
              <a:rPr lang="en-CA" altLang="fr-FR" sz="1000" baseline="0" noProof="0" dirty="0" smtClean="0">
                <a:latin typeface="Times New Roman" panose="02020603050405020304" pitchFamily="18" charset="0"/>
                <a:cs typeface="Times New Roman" panose="02020603050405020304" pitchFamily="18" charset="0"/>
              </a:rPr>
              <a:t> and territories have established Information Centres or websites to promote the availability of French-language services. For example:</a:t>
            </a:r>
            <a:endParaRPr lang="en-CA" altLang="fr-FR" sz="1000" noProof="0" dirty="0" smtClean="0">
              <a:latin typeface="Times New Roman" panose="02020603050405020304" pitchFamily="18" charset="0"/>
              <a:cs typeface="Times New Roman" panose="02020603050405020304" pitchFamily="18" charset="0"/>
            </a:endParaRPr>
          </a:p>
          <a:p>
            <a:r>
              <a:rPr lang="en-CA" altLang="fr-FR" sz="1000" noProof="0" dirty="0" smtClean="0">
                <a:latin typeface="Times New Roman" panose="02020603050405020304" pitchFamily="18" charset="0"/>
                <a:cs typeface="Times New Roman" panose="02020603050405020304" pitchFamily="18" charset="0"/>
              </a:rPr>
              <a:t>-              Manitoba Bilingual Service</a:t>
            </a:r>
            <a:r>
              <a:rPr lang="en-CA" altLang="fr-FR" sz="1000" baseline="0" noProof="0" dirty="0" smtClean="0">
                <a:latin typeface="Times New Roman" panose="02020603050405020304" pitchFamily="18" charset="0"/>
                <a:cs typeface="Times New Roman" panose="02020603050405020304" pitchFamily="18" charset="0"/>
              </a:rPr>
              <a:t> Centres:</a:t>
            </a:r>
            <a:r>
              <a:rPr lang="en-CA" altLang="fr-FR" sz="1000" noProof="0" dirty="0" smtClean="0">
                <a:latin typeface="Times New Roman" panose="02020603050405020304" pitchFamily="18" charset="0"/>
                <a:cs typeface="Times New Roman" panose="02020603050405020304" pitchFamily="18" charset="0"/>
              </a:rPr>
              <a:t>  http://</a:t>
            </a:r>
            <a:r>
              <a:rPr lang="en-CA" altLang="fr-FR" sz="1000" noProof="0" dirty="0" err="1" smtClean="0">
                <a:latin typeface="Times New Roman" panose="02020603050405020304" pitchFamily="18" charset="0"/>
                <a:cs typeface="Times New Roman" panose="02020603050405020304" pitchFamily="18" charset="0"/>
              </a:rPr>
              <a:t>www.csbsc.mb.ca</a:t>
            </a:r>
            <a:r>
              <a:rPr lang="en-CA" altLang="fr-FR" sz="1000" noProof="0" dirty="0" smtClean="0">
                <a:latin typeface="Times New Roman" panose="02020603050405020304" pitchFamily="18" charset="0"/>
                <a:cs typeface="Times New Roman" panose="02020603050405020304" pitchFamily="18" charset="0"/>
              </a:rPr>
              <a:t>/</a:t>
            </a:r>
            <a:r>
              <a:rPr lang="en-CA" altLang="fr-FR" sz="1000" noProof="0" dirty="0" err="1" smtClean="0">
                <a:latin typeface="Times New Roman" panose="02020603050405020304" pitchFamily="18" charset="0"/>
                <a:cs typeface="Times New Roman" panose="02020603050405020304" pitchFamily="18" charset="0"/>
              </a:rPr>
              <a:t>index.fr.html</a:t>
            </a:r>
            <a:endParaRPr lang="en-CA" altLang="fr-FR" sz="1000" noProof="0" dirty="0" smtClean="0">
              <a:latin typeface="Times New Roman" panose="02020603050405020304" pitchFamily="18" charset="0"/>
              <a:cs typeface="Times New Roman" panose="02020603050405020304" pitchFamily="18" charset="0"/>
            </a:endParaRPr>
          </a:p>
          <a:p>
            <a:r>
              <a:rPr lang="en-CA" altLang="fr-FR" sz="1000" noProof="0" dirty="0" smtClean="0">
                <a:latin typeface="Times New Roman" panose="02020603050405020304" pitchFamily="18" charset="0"/>
                <a:cs typeface="Times New Roman" panose="02020603050405020304" pitchFamily="18" charset="0"/>
              </a:rPr>
              <a:t>-              Nunavut</a:t>
            </a:r>
            <a:r>
              <a:rPr lang="en-CA" altLang="fr-FR" sz="1000" baseline="0" noProof="0" dirty="0" smtClean="0">
                <a:latin typeface="Times New Roman" panose="02020603050405020304" pitchFamily="18" charset="0"/>
                <a:cs typeface="Times New Roman" panose="02020603050405020304" pitchFamily="18" charset="0"/>
              </a:rPr>
              <a:t> and Alberta government websites</a:t>
            </a:r>
            <a:r>
              <a:rPr lang="en-CA" altLang="fr-FR" sz="1000" noProof="0" dirty="0" smtClean="0">
                <a:latin typeface="Times New Roman" panose="02020603050405020304" pitchFamily="18" charset="0"/>
                <a:cs typeface="Times New Roman" panose="02020603050405020304" pitchFamily="18" charset="0"/>
              </a:rPr>
              <a:t>: http://</a:t>
            </a:r>
            <a:r>
              <a:rPr lang="en-CA" altLang="fr-FR" sz="1000" noProof="0" dirty="0" err="1" smtClean="0">
                <a:latin typeface="Times New Roman" panose="02020603050405020304" pitchFamily="18" charset="0"/>
                <a:cs typeface="Times New Roman" panose="02020603050405020304" pitchFamily="18" charset="0"/>
              </a:rPr>
              <a:t>www.gov.nu.ca</a:t>
            </a:r>
            <a:r>
              <a:rPr lang="en-CA" altLang="fr-FR" sz="1000" noProof="0" dirty="0" smtClean="0">
                <a:latin typeface="Times New Roman" panose="02020603050405020304" pitchFamily="18" charset="0"/>
                <a:cs typeface="Times New Roman" panose="02020603050405020304" pitchFamily="18" charset="0"/>
              </a:rPr>
              <a:t>/</a:t>
            </a:r>
            <a:r>
              <a:rPr lang="en-CA" altLang="fr-FR" sz="1000" noProof="0" dirty="0" err="1" smtClean="0">
                <a:latin typeface="Times New Roman" panose="02020603050405020304" pitchFamily="18" charset="0"/>
                <a:cs typeface="Times New Roman" panose="02020603050405020304" pitchFamily="18" charset="0"/>
              </a:rPr>
              <a:t>fr</a:t>
            </a:r>
            <a:r>
              <a:rPr lang="en-CA" altLang="fr-FR" sz="1000" noProof="0" dirty="0" smtClean="0">
                <a:latin typeface="Times New Roman" panose="02020603050405020304" pitchFamily="18" charset="0"/>
                <a:cs typeface="Times New Roman" panose="02020603050405020304" pitchFamily="18" charset="0"/>
              </a:rPr>
              <a:t> / http://</a:t>
            </a:r>
            <a:r>
              <a:rPr lang="en-CA" altLang="fr-FR" sz="1000" noProof="0" dirty="0" err="1" smtClean="0">
                <a:latin typeface="Times New Roman" panose="02020603050405020304" pitchFamily="18" charset="0"/>
                <a:cs typeface="Times New Roman" panose="02020603050405020304" pitchFamily="18" charset="0"/>
              </a:rPr>
              <a:t>www.bonjour.alberta.ca</a:t>
            </a:r>
            <a:r>
              <a:rPr lang="en-CA" altLang="fr-FR" sz="1000" noProof="0" dirty="0" smtClean="0">
                <a:latin typeface="Times New Roman" panose="02020603050405020304" pitchFamily="18" charset="0"/>
                <a:cs typeface="Times New Roman" panose="02020603050405020304" pitchFamily="18" charset="0"/>
              </a:rPr>
              <a:t>/ </a:t>
            </a:r>
          </a:p>
          <a:p>
            <a:r>
              <a:rPr lang="en-CA" altLang="fr-FR" sz="1000" noProof="0" dirty="0" smtClean="0">
                <a:latin typeface="Times New Roman" panose="02020603050405020304" pitchFamily="18" charset="0"/>
                <a:cs typeface="Times New Roman" panose="02020603050405020304" pitchFamily="18" charset="0"/>
              </a:rPr>
              <a:t>In</a:t>
            </a:r>
            <a:r>
              <a:rPr lang="en-CA" altLang="fr-FR" sz="1000" baseline="0" noProof="0" dirty="0" smtClean="0">
                <a:latin typeface="Times New Roman" panose="02020603050405020304" pitchFamily="18" charset="0"/>
                <a:cs typeface="Times New Roman" panose="02020603050405020304" pitchFamily="18" charset="0"/>
              </a:rPr>
              <a:t> Saskatchewan</a:t>
            </a:r>
            <a:r>
              <a:rPr lang="en-CA" altLang="fr-FR" sz="1000" noProof="0" dirty="0" smtClean="0">
                <a:latin typeface="Times New Roman" panose="02020603050405020304" pitchFamily="18" charset="0"/>
                <a:cs typeface="Times New Roman" panose="02020603050405020304" pitchFamily="18" charset="0"/>
              </a:rPr>
              <a:t>, we have the provincial</a:t>
            </a:r>
            <a:r>
              <a:rPr lang="en-CA" altLang="fr-FR" sz="1000" baseline="0" noProof="0" dirty="0" smtClean="0">
                <a:latin typeface="Times New Roman" panose="02020603050405020304" pitchFamily="18" charset="0"/>
                <a:cs typeface="Times New Roman" panose="02020603050405020304" pitchFamily="18" charset="0"/>
              </a:rPr>
              <a:t> government’s “</a:t>
            </a:r>
            <a:r>
              <a:rPr lang="en-CA" altLang="fr-FR" sz="1000" noProof="0" dirty="0" smtClean="0">
                <a:latin typeface="Times New Roman" panose="02020603050405020304" pitchFamily="18" charset="0"/>
                <a:cs typeface="Times New Roman" panose="02020603050405020304" pitchFamily="18" charset="0"/>
              </a:rPr>
              <a:t>Centre de services aux </a:t>
            </a:r>
            <a:r>
              <a:rPr lang="en-CA" altLang="fr-FR" sz="1000" noProof="0" dirty="0" err="1" smtClean="0">
                <a:latin typeface="Times New Roman" panose="02020603050405020304" pitchFamily="18" charset="0"/>
                <a:cs typeface="Times New Roman" panose="02020603050405020304" pitchFamily="18" charset="0"/>
              </a:rPr>
              <a:t>citoyens</a:t>
            </a:r>
            <a:r>
              <a:rPr lang="en-CA" altLang="fr-FR" sz="1000" noProof="0" dirty="0" smtClean="0">
                <a:latin typeface="Times New Roman" panose="02020603050405020304" pitchFamily="18" charset="0"/>
                <a:cs typeface="Times New Roman" panose="02020603050405020304" pitchFamily="18" charset="0"/>
              </a:rPr>
              <a:t> Bonjour!”</a:t>
            </a:r>
          </a:p>
          <a:p>
            <a:endParaRPr lang="en-CA" altLang="fr-FR" sz="1000" noProof="0" dirty="0" smtClean="0">
              <a:latin typeface="Times New Roman" panose="02020603050405020304" pitchFamily="18" charset="0"/>
              <a:cs typeface="Times New Roman" panose="02020603050405020304" pitchFamily="18" charset="0"/>
            </a:endParaRPr>
          </a:p>
          <a:p>
            <a:endParaRPr lang="en-CA" altLang="fr-FR" sz="1000" noProof="0" dirty="0" smtClean="0">
              <a:latin typeface="Times New Roman" panose="02020603050405020304" pitchFamily="18" charset="0"/>
              <a:cs typeface="Times New Roman" panose="02020603050405020304" pitchFamily="18" charset="0"/>
            </a:endParaRPr>
          </a:p>
          <a:p>
            <a:endParaRPr lang="en-CA" altLang="fr-FR" sz="1000" noProof="0" dirty="0">
              <a:latin typeface="Times New Roman" panose="02020603050405020304" pitchFamily="18" charset="0"/>
              <a:cs typeface="Times New Roman" panose="02020603050405020304" pitchFamily="18" charset="0"/>
            </a:endParaRPr>
          </a:p>
        </p:txBody>
      </p:sp>
      <p:sp>
        <p:nvSpPr>
          <p:cNvPr id="276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57066" indent="-291179" eaLnBrk="0" hangingPunct="0">
              <a:defRPr>
                <a:solidFill>
                  <a:schemeClr val="tx1"/>
                </a:solidFill>
                <a:latin typeface="Arial" panose="020B0604020202020204" pitchFamily="34" charset="0"/>
                <a:cs typeface="Arial" panose="020B0604020202020204" pitchFamily="34" charset="0"/>
              </a:defRPr>
            </a:lvl2pPr>
            <a:lvl3pPr marL="1164717" indent="-232943" eaLnBrk="0" hangingPunct="0">
              <a:defRPr>
                <a:solidFill>
                  <a:schemeClr val="tx1"/>
                </a:solidFill>
                <a:latin typeface="Arial" panose="020B0604020202020204" pitchFamily="34" charset="0"/>
                <a:cs typeface="Arial" panose="020B0604020202020204" pitchFamily="34" charset="0"/>
              </a:defRPr>
            </a:lvl3pPr>
            <a:lvl4pPr marL="1630604" indent="-232943" eaLnBrk="0" hangingPunct="0">
              <a:defRPr>
                <a:solidFill>
                  <a:schemeClr val="tx1"/>
                </a:solidFill>
                <a:latin typeface="Arial" panose="020B0604020202020204" pitchFamily="34" charset="0"/>
                <a:cs typeface="Arial" panose="020B0604020202020204" pitchFamily="34" charset="0"/>
              </a:defRPr>
            </a:lvl4pPr>
            <a:lvl5pPr marL="2096491" indent="-232943" eaLnBrk="0" hangingPunct="0">
              <a:defRPr>
                <a:solidFill>
                  <a:schemeClr val="tx1"/>
                </a:solidFill>
                <a:latin typeface="Arial" panose="020B0604020202020204" pitchFamily="34" charset="0"/>
                <a:cs typeface="Arial" panose="020B0604020202020204" pitchFamily="34" charset="0"/>
              </a:defRPr>
            </a:lvl5pPr>
            <a:lvl6pPr marL="2562377" indent="-232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28264" indent="-232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94151" indent="-232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60038" indent="-232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E8E4FA5-22EB-4709-AA77-EA8D71927BAF}" type="slidenum">
              <a:rPr lang="fr-CA" altLang="fr-FR">
                <a:solidFill>
                  <a:prstClr val="black"/>
                </a:solidFill>
              </a:rPr>
              <a:pPr eaLnBrk="1" hangingPunct="1"/>
              <a:t>14</a:t>
            </a:fld>
            <a:endParaRPr lang="fr-CA" altLang="fr-FR">
              <a:solidFill>
                <a:prstClr val="black"/>
              </a:solidFill>
            </a:endParaRPr>
          </a:p>
        </p:txBody>
      </p:sp>
    </p:spTree>
    <p:extLst>
      <p:ext uri="{BB962C8B-B14F-4D97-AF65-F5344CB8AC3E}">
        <p14:creationId xmlns:p14="http://schemas.microsoft.com/office/powerpoint/2010/main" val="16713073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CA" dirty="0" smtClean="0"/>
              <a:t>To </a:t>
            </a:r>
            <a:r>
              <a:rPr lang="fr-CA" dirty="0" err="1" smtClean="0"/>
              <a:t>learn</a:t>
            </a:r>
            <a:r>
              <a:rPr lang="fr-CA" dirty="0" smtClean="0"/>
              <a:t> more about active </a:t>
            </a:r>
            <a:r>
              <a:rPr lang="fr-CA" dirty="0" err="1" smtClean="0"/>
              <a:t>offer</a:t>
            </a:r>
            <a:r>
              <a:rPr lang="fr-CA" dirty="0" smtClean="0"/>
              <a:t> of French </a:t>
            </a:r>
            <a:r>
              <a:rPr lang="fr-CA" dirty="0" err="1" smtClean="0"/>
              <a:t>language</a:t>
            </a:r>
            <a:r>
              <a:rPr lang="fr-CA" dirty="0" smtClean="0"/>
              <a:t> services,</a:t>
            </a:r>
            <a:r>
              <a:rPr lang="fr-CA" baseline="0" dirty="0" smtClean="0"/>
              <a:t> </a:t>
            </a:r>
            <a:r>
              <a:rPr lang="fr-CA" baseline="0" dirty="0" err="1" smtClean="0"/>
              <a:t>you</a:t>
            </a:r>
            <a:r>
              <a:rPr lang="fr-CA" baseline="0" dirty="0" smtClean="0"/>
              <a:t> </a:t>
            </a:r>
            <a:r>
              <a:rPr lang="fr-CA" baseline="0" dirty="0" err="1" smtClean="0"/>
              <a:t>can</a:t>
            </a:r>
            <a:r>
              <a:rPr lang="fr-CA" baseline="0" dirty="0" smtClean="0"/>
              <a:t> </a:t>
            </a:r>
            <a:r>
              <a:rPr lang="fr-CA" baseline="0" dirty="0" err="1" smtClean="0"/>
              <a:t>watch</a:t>
            </a:r>
            <a:r>
              <a:rPr lang="fr-CA" baseline="0" dirty="0" smtClean="0"/>
              <a:t> </a:t>
            </a:r>
            <a:r>
              <a:rPr lang="fr-CA" baseline="0" dirty="0" err="1" smtClean="0"/>
              <a:t>these</a:t>
            </a:r>
            <a:r>
              <a:rPr lang="fr-CA" baseline="0" dirty="0" smtClean="0"/>
              <a:t> four </a:t>
            </a:r>
            <a:r>
              <a:rPr lang="fr-CA" baseline="0" dirty="0" err="1" smtClean="0"/>
              <a:t>videos</a:t>
            </a:r>
            <a:r>
              <a:rPr lang="fr-CA" baseline="0" dirty="0" smtClean="0"/>
              <a:t>.</a:t>
            </a:r>
            <a:endParaRPr lang="fr-CA" dirty="0"/>
          </a:p>
        </p:txBody>
      </p:sp>
      <p:sp>
        <p:nvSpPr>
          <p:cNvPr id="4" name="Espace réservé du numéro de diapositive 3"/>
          <p:cNvSpPr>
            <a:spLocks noGrp="1"/>
          </p:cNvSpPr>
          <p:nvPr>
            <p:ph type="sldNum" sz="quarter" idx="10"/>
          </p:nvPr>
        </p:nvSpPr>
        <p:spPr/>
        <p:txBody>
          <a:bodyPr/>
          <a:lstStyle/>
          <a:p>
            <a:fld id="{06A5A7DE-9093-469C-A7E1-54D14BF31EF0}" type="slidenum">
              <a:rPr lang="fr-CA" smtClean="0"/>
              <a:t>15</a:t>
            </a:fld>
            <a:endParaRPr lang="fr-CA"/>
          </a:p>
        </p:txBody>
      </p:sp>
    </p:spTree>
    <p:extLst>
      <p:ext uri="{BB962C8B-B14F-4D97-AF65-F5344CB8AC3E}">
        <p14:creationId xmlns:p14="http://schemas.microsoft.com/office/powerpoint/2010/main" val="408681817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dirty="0" smtClean="0"/>
              <a:t>The Centre Info-Justice </a:t>
            </a:r>
            <a:r>
              <a:rPr lang="fr-CA" dirty="0" err="1" smtClean="0"/>
              <a:t>can</a:t>
            </a:r>
            <a:r>
              <a:rPr lang="fr-CA" dirty="0" smtClean="0"/>
              <a:t> help </a:t>
            </a:r>
            <a:r>
              <a:rPr lang="fr-CA" dirty="0" err="1" smtClean="0"/>
              <a:t>you</a:t>
            </a:r>
            <a:r>
              <a:rPr lang="fr-CA" smtClean="0"/>
              <a:t> by </a:t>
            </a:r>
            <a:r>
              <a:rPr lang="fr-CA" dirty="0" err="1" smtClean="0"/>
              <a:t>providing</a:t>
            </a:r>
            <a:r>
              <a:rPr lang="fr-CA" baseline="0" dirty="0" smtClean="0"/>
              <a:t> </a:t>
            </a:r>
            <a:r>
              <a:rPr lang="fr-CA" dirty="0" smtClean="0"/>
              <a:t>information, </a:t>
            </a:r>
            <a:r>
              <a:rPr lang="fr-CA" dirty="0" err="1" smtClean="0"/>
              <a:t>resources</a:t>
            </a:r>
            <a:r>
              <a:rPr lang="fr-CA" dirty="0" smtClean="0"/>
              <a:t>  and facilitation services </a:t>
            </a:r>
            <a:r>
              <a:rPr lang="fr-CA" baseline="0" dirty="0" err="1" smtClean="0"/>
              <a:t>throughout</a:t>
            </a:r>
            <a:r>
              <a:rPr lang="fr-CA" baseline="0" dirty="0" smtClean="0"/>
              <a:t> the </a:t>
            </a:r>
            <a:r>
              <a:rPr lang="fr-CA" baseline="0" dirty="0" err="1" smtClean="0"/>
              <a:t>implementation</a:t>
            </a:r>
            <a:r>
              <a:rPr lang="fr-CA" baseline="0" dirty="0" smtClean="0"/>
              <a:t> </a:t>
            </a:r>
            <a:r>
              <a:rPr lang="fr-CA" baseline="0" dirty="0" err="1" smtClean="0"/>
              <a:t>process</a:t>
            </a:r>
            <a:r>
              <a:rPr lang="fr-CA" baseline="0" dirty="0" smtClean="0"/>
              <a:t>.</a:t>
            </a:r>
            <a:endParaRPr lang="fr-CA" dirty="0" smtClean="0"/>
          </a:p>
          <a:p>
            <a:r>
              <a:rPr lang="en-CA" noProof="0" dirty="0" smtClean="0"/>
              <a:t>If you have any questions, comments or suggestions,</a:t>
            </a:r>
            <a:r>
              <a:rPr lang="en-CA" baseline="0" noProof="0" dirty="0" smtClean="0"/>
              <a:t> please contact the AJEFS’s Centre Info-Justice. Contact information is on the screen.</a:t>
            </a:r>
            <a:endParaRPr lang="en-CA" noProof="0" dirty="0"/>
          </a:p>
        </p:txBody>
      </p:sp>
      <p:sp>
        <p:nvSpPr>
          <p:cNvPr id="4" name="Espace réservé du numéro de diapositive 3"/>
          <p:cNvSpPr>
            <a:spLocks noGrp="1"/>
          </p:cNvSpPr>
          <p:nvPr>
            <p:ph type="sldNum" sz="quarter" idx="10"/>
          </p:nvPr>
        </p:nvSpPr>
        <p:spPr/>
        <p:txBody>
          <a:bodyPr/>
          <a:lstStyle/>
          <a:p>
            <a:fld id="{206F8C0F-E1DB-4B99-9953-D70F003664BE}" type="slidenum">
              <a:rPr lang="fr-CA" altLang="fr-FR" smtClean="0"/>
              <a:pPr/>
              <a:t>16</a:t>
            </a:fld>
            <a:endParaRPr lang="fr-CA" altLang="fr-FR"/>
          </a:p>
        </p:txBody>
      </p:sp>
    </p:spTree>
    <p:extLst>
      <p:ext uri="{BB962C8B-B14F-4D97-AF65-F5344CB8AC3E}">
        <p14:creationId xmlns:p14="http://schemas.microsoft.com/office/powerpoint/2010/main" val="33849788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CA" b="1" noProof="0" dirty="0" smtClean="0"/>
              <a:t>Question:</a:t>
            </a:r>
            <a:r>
              <a:rPr lang="en-CA" b="1" baseline="0" noProof="0" dirty="0" smtClean="0"/>
              <a:t> </a:t>
            </a:r>
            <a:r>
              <a:rPr lang="en-CA" b="0" baseline="0" noProof="0" dirty="0" smtClean="0"/>
              <a:t>What is active offer of French language services</a:t>
            </a:r>
            <a:r>
              <a:rPr lang="en-CA" noProof="0" dirty="0" smtClean="0"/>
              <a:t>?</a:t>
            </a:r>
          </a:p>
          <a:p>
            <a:endParaRPr lang="en-CA" b="1" noProof="0" dirty="0" smtClean="0"/>
          </a:p>
          <a:p>
            <a:r>
              <a:rPr lang="en-CA" b="1" noProof="0" dirty="0" smtClean="0"/>
              <a:t>Answer:</a:t>
            </a:r>
          </a:p>
          <a:p>
            <a:pPr marL="0" marR="0" indent="0" algn="l" defTabSz="9144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CA" altLang="fr-FR" noProof="0" dirty="0" smtClean="0"/>
              <a:t>“</a:t>
            </a:r>
            <a:r>
              <a:rPr lang="en-CA" b="1" noProof="0" dirty="0" smtClean="0"/>
              <a:t>Active</a:t>
            </a:r>
            <a:r>
              <a:rPr lang="en-CA" noProof="0" dirty="0" smtClean="0"/>
              <a:t> offer means that the service is publicized to potential users, that the general public is encouraged to use the service and is comfortable doing so, and that the service quality is comparable to that of the service provided in English.”</a:t>
            </a:r>
            <a:endParaRPr lang="en-CA" altLang="fr-FR" noProof="0" dirty="0" smtClean="0"/>
          </a:p>
          <a:p>
            <a:pPr>
              <a:buFont typeface="Arial" panose="020B0604020202020204" pitchFamily="34" charset="0"/>
              <a:buNone/>
              <a:defRPr/>
            </a:pPr>
            <a:endParaRPr lang="en-CA" altLang="fr-FR" noProof="0" dirty="0" smtClean="0"/>
          </a:p>
          <a:p>
            <a:pPr>
              <a:buFont typeface="Arial" panose="020B0604020202020204" pitchFamily="34" charset="0"/>
              <a:buNone/>
              <a:defRPr/>
            </a:pPr>
            <a:r>
              <a:rPr lang="en-CA" altLang="fr-FR" noProof="0" dirty="0" smtClean="0"/>
              <a:t>Active</a:t>
            </a:r>
            <a:r>
              <a:rPr lang="en-CA" altLang="fr-FR" baseline="0" noProof="0" dirty="0" smtClean="0"/>
              <a:t> offer is generally required in minority language contexts to ensure equal/equitable access to available services. It is proactive, as opposed to reactive.</a:t>
            </a:r>
            <a:endParaRPr lang="en-CA" altLang="fr-FR" noProof="0" dirty="0" smtClean="0"/>
          </a:p>
          <a:p>
            <a:pPr>
              <a:defRPr/>
            </a:pPr>
            <a:endParaRPr lang="en-CA" altLang="fr-FR" noProof="0" dirty="0" smtClean="0"/>
          </a:p>
          <a:p>
            <a:pPr lvl="1">
              <a:defRPr/>
            </a:pPr>
            <a:r>
              <a:rPr lang="en-CA" altLang="fr-FR" sz="900" noProof="0" dirty="0" smtClean="0"/>
              <a:t>Government of Saskatchewan French-Language Services Policy. Saskatchewan Office of the Provincial Secretary. May 2009.</a:t>
            </a:r>
          </a:p>
          <a:p>
            <a:endParaRPr lang="en-CA" noProof="0" dirty="0"/>
          </a:p>
        </p:txBody>
      </p:sp>
      <p:sp>
        <p:nvSpPr>
          <p:cNvPr id="4" name="Espace réservé du numéro de diapositive 3"/>
          <p:cNvSpPr>
            <a:spLocks noGrp="1"/>
          </p:cNvSpPr>
          <p:nvPr>
            <p:ph type="sldNum" sz="quarter" idx="10"/>
          </p:nvPr>
        </p:nvSpPr>
        <p:spPr/>
        <p:txBody>
          <a:bodyPr/>
          <a:lstStyle/>
          <a:p>
            <a:fld id="{206F8C0F-E1DB-4B99-9953-D70F003664BE}" type="slidenum">
              <a:rPr lang="fr-CA" altLang="fr-FR" smtClean="0">
                <a:solidFill>
                  <a:prstClr val="black"/>
                </a:solidFill>
              </a:rPr>
              <a:pPr/>
              <a:t>2</a:t>
            </a:fld>
            <a:endParaRPr lang="fr-CA" altLang="fr-FR">
              <a:solidFill>
                <a:prstClr val="black"/>
              </a:solidFill>
            </a:endParaRPr>
          </a:p>
        </p:txBody>
      </p:sp>
    </p:spTree>
    <p:extLst>
      <p:ext uri="{BB962C8B-B14F-4D97-AF65-F5344CB8AC3E}">
        <p14:creationId xmlns:p14="http://schemas.microsoft.com/office/powerpoint/2010/main" val="19912445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CA" sz="1200" b="1" noProof="0" dirty="0" smtClean="0"/>
              <a:t>Question</a:t>
            </a:r>
            <a:r>
              <a:rPr lang="en-CA" sz="1200" noProof="0" dirty="0" smtClean="0"/>
              <a:t>: How does an active offer of French-language</a:t>
            </a:r>
            <a:r>
              <a:rPr lang="en-CA" sz="1200" baseline="0" noProof="0" dirty="0" smtClean="0"/>
              <a:t> services manifest itself to the general public</a:t>
            </a:r>
            <a:r>
              <a:rPr lang="en-CA" sz="1200" noProof="0" dirty="0" smtClean="0"/>
              <a:t>?</a:t>
            </a:r>
          </a:p>
          <a:p>
            <a:r>
              <a:rPr lang="en-CA" sz="1200" b="1" noProof="0" dirty="0" smtClean="0"/>
              <a:t>Answer: </a:t>
            </a:r>
          </a:p>
          <a:p>
            <a:r>
              <a:rPr lang="en-CA" sz="1200" noProof="0" dirty="0" smtClean="0"/>
              <a:t>Exterior and interior signage in both official languages</a:t>
            </a:r>
          </a:p>
          <a:p>
            <a:pPr lvl="1"/>
            <a:r>
              <a:rPr lang="en-CA" sz="1200" noProof="0" dirty="0" smtClean="0"/>
              <a:t>Courthouses, offices of agencies and organizations</a:t>
            </a:r>
          </a:p>
          <a:p>
            <a:r>
              <a:rPr lang="en-CA" sz="1200" noProof="0" dirty="0" smtClean="0"/>
              <a:t>Greetings in both official languages</a:t>
            </a:r>
          </a:p>
          <a:p>
            <a:r>
              <a:rPr lang="en-CA" sz="1200" noProof="0" dirty="0" smtClean="0"/>
              <a:t>Website in both official languages</a:t>
            </a:r>
          </a:p>
          <a:p>
            <a:r>
              <a:rPr lang="en-CA" sz="1200" noProof="0" dirty="0" smtClean="0"/>
              <a:t>Bilingual staff clearly identified and readily available</a:t>
            </a:r>
          </a:p>
          <a:p>
            <a:r>
              <a:rPr lang="en-CA" sz="1200" noProof="0" dirty="0" smtClean="0"/>
              <a:t>Access to documents in both official languages</a:t>
            </a:r>
          </a:p>
          <a:p>
            <a:r>
              <a:rPr lang="en-CA" sz="1200" noProof="0" dirty="0" smtClean="0"/>
              <a:t>Communications sent in both official languages</a:t>
            </a:r>
          </a:p>
          <a:p>
            <a:r>
              <a:rPr lang="en-CA" sz="1200" noProof="0" dirty="0" smtClean="0"/>
              <a:t>Notices, instructions and forms published in both official languages and readily available to users</a:t>
            </a:r>
          </a:p>
          <a:p>
            <a:endParaRPr lang="en-CA" sz="1200" b="1" noProof="0" dirty="0" smtClean="0"/>
          </a:p>
          <a:p>
            <a:endParaRPr lang="en-CA" sz="1200" b="1" noProof="0" dirty="0" smtClean="0"/>
          </a:p>
          <a:p>
            <a:endParaRPr lang="en-CA" sz="1200" b="1" noProof="0" dirty="0" smtClean="0"/>
          </a:p>
          <a:p>
            <a:endParaRPr lang="en-CA" sz="1200" noProof="0" dirty="0"/>
          </a:p>
        </p:txBody>
      </p:sp>
      <p:sp>
        <p:nvSpPr>
          <p:cNvPr id="4" name="Espace réservé du numéro de diapositive 3"/>
          <p:cNvSpPr>
            <a:spLocks noGrp="1"/>
          </p:cNvSpPr>
          <p:nvPr>
            <p:ph type="sldNum" sz="quarter" idx="10"/>
          </p:nvPr>
        </p:nvSpPr>
        <p:spPr/>
        <p:txBody>
          <a:bodyPr/>
          <a:lstStyle/>
          <a:p>
            <a:fld id="{206F8C0F-E1DB-4B99-9953-D70F003664BE}" type="slidenum">
              <a:rPr lang="fr-CA" altLang="fr-FR" smtClean="0">
                <a:solidFill>
                  <a:prstClr val="black"/>
                </a:solidFill>
              </a:rPr>
              <a:pPr/>
              <a:t>3</a:t>
            </a:fld>
            <a:endParaRPr lang="fr-CA" altLang="fr-FR">
              <a:solidFill>
                <a:prstClr val="black"/>
              </a:solidFill>
            </a:endParaRPr>
          </a:p>
        </p:txBody>
      </p:sp>
    </p:spTree>
    <p:extLst>
      <p:ext uri="{BB962C8B-B14F-4D97-AF65-F5344CB8AC3E}">
        <p14:creationId xmlns:p14="http://schemas.microsoft.com/office/powerpoint/2010/main" val="23283082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CA" b="1" noProof="0" dirty="0" smtClean="0"/>
              <a:t>Question</a:t>
            </a:r>
            <a:r>
              <a:rPr lang="en-CA" noProof="0" dirty="0" smtClean="0"/>
              <a:t>: How can the </a:t>
            </a:r>
            <a:r>
              <a:rPr lang="en-CA" b="1" noProof="0" dirty="0" smtClean="0"/>
              <a:t>general</a:t>
            </a:r>
            <a:r>
              <a:rPr lang="en-CA" b="1" baseline="0" noProof="0" dirty="0" smtClean="0"/>
              <a:t> public</a:t>
            </a:r>
            <a:r>
              <a:rPr lang="en-CA" baseline="0" noProof="0" dirty="0" smtClean="0"/>
              <a:t> be encouraged to use French-language services</a:t>
            </a:r>
            <a:r>
              <a:rPr lang="en-CA" noProof="0" dirty="0" smtClean="0"/>
              <a:t>?</a:t>
            </a:r>
          </a:p>
          <a:p>
            <a:endParaRPr lang="en-CA" b="1" noProof="0" dirty="0" smtClean="0"/>
          </a:p>
          <a:p>
            <a:r>
              <a:rPr lang="en-CA" b="1" noProof="0" dirty="0" smtClean="0"/>
              <a:t>Answer: </a:t>
            </a:r>
            <a:endParaRPr lang="en-CA" noProof="0" dirty="0" smtClean="0"/>
          </a:p>
          <a:p>
            <a:r>
              <a:rPr lang="en-CA" noProof="0" dirty="0" smtClean="0"/>
              <a:t>By launching information</a:t>
            </a:r>
            <a:r>
              <a:rPr lang="en-CA" baseline="0" noProof="0" dirty="0" smtClean="0"/>
              <a:t> and awareness campaigns targeting Francophones and Francophiles</a:t>
            </a:r>
            <a:r>
              <a:rPr lang="en-CA" noProof="0" dirty="0" smtClean="0"/>
              <a:t>.</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CA" sz="1200" noProof="0" dirty="0" smtClean="0"/>
              <a:t>By making presentations</a:t>
            </a:r>
            <a:r>
              <a:rPr lang="en-CA" sz="1200" baseline="0" noProof="0" dirty="0" smtClean="0"/>
              <a:t> to the </a:t>
            </a:r>
            <a:r>
              <a:rPr lang="en-CA" sz="1200" noProof="0" dirty="0" smtClean="0"/>
              <a:t>community</a:t>
            </a:r>
            <a:r>
              <a:rPr lang="en-CA" sz="1200" baseline="0" noProof="0" dirty="0" smtClean="0"/>
              <a:t> </a:t>
            </a:r>
            <a:r>
              <a:rPr lang="en-CA" sz="1200" noProof="0" dirty="0" smtClean="0"/>
              <a:t>and to organizations/institutions that represent Francophones and Francophiles</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CA" sz="1200" noProof="0" dirty="0" smtClean="0"/>
              <a:t>By engaging</a:t>
            </a:r>
            <a:r>
              <a:rPr lang="en-CA" sz="1200" baseline="0" noProof="0" dirty="0" smtClean="0"/>
              <a:t> in dialogue about active demand for French-language services</a:t>
            </a:r>
            <a:endParaRPr lang="en-CA" sz="1200" noProof="0" dirty="0" smtClean="0"/>
          </a:p>
          <a:p>
            <a:endParaRPr lang="en-CA" noProof="0" dirty="0" smtClean="0"/>
          </a:p>
          <a:p>
            <a:endParaRPr lang="en-CA" noProof="0" dirty="0"/>
          </a:p>
        </p:txBody>
      </p:sp>
      <p:sp>
        <p:nvSpPr>
          <p:cNvPr id="4" name="Espace réservé du numéro de diapositive 3"/>
          <p:cNvSpPr>
            <a:spLocks noGrp="1"/>
          </p:cNvSpPr>
          <p:nvPr>
            <p:ph type="sldNum" sz="quarter" idx="10"/>
          </p:nvPr>
        </p:nvSpPr>
        <p:spPr/>
        <p:txBody>
          <a:bodyPr/>
          <a:lstStyle/>
          <a:p>
            <a:fld id="{206F8C0F-E1DB-4B99-9953-D70F003664BE}" type="slidenum">
              <a:rPr lang="fr-CA" altLang="fr-FR" smtClean="0">
                <a:solidFill>
                  <a:prstClr val="black"/>
                </a:solidFill>
              </a:rPr>
              <a:pPr/>
              <a:t>4</a:t>
            </a:fld>
            <a:endParaRPr lang="fr-CA" altLang="fr-FR">
              <a:solidFill>
                <a:prstClr val="black"/>
              </a:solidFill>
            </a:endParaRPr>
          </a:p>
        </p:txBody>
      </p:sp>
    </p:spTree>
    <p:extLst>
      <p:ext uri="{BB962C8B-B14F-4D97-AF65-F5344CB8AC3E}">
        <p14:creationId xmlns:p14="http://schemas.microsoft.com/office/powerpoint/2010/main" val="24977669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CA" b="1" noProof="0" dirty="0" smtClean="0"/>
              <a:t>Question: </a:t>
            </a:r>
            <a:r>
              <a:rPr lang="en-CA" b="0" noProof="0" dirty="0" smtClean="0"/>
              <a:t>How</a:t>
            </a:r>
            <a:r>
              <a:rPr lang="en-CA" b="0" baseline="0" noProof="0" dirty="0" smtClean="0"/>
              <a:t> can we ensure that French-language services are of comparable quality to services offered in English</a:t>
            </a:r>
            <a:r>
              <a:rPr lang="en-CA" noProof="0" dirty="0" smtClean="0"/>
              <a:t>?</a:t>
            </a:r>
          </a:p>
          <a:p>
            <a:endParaRPr lang="en-CA" b="1" noProof="0" dirty="0" smtClean="0"/>
          </a:p>
          <a:p>
            <a:r>
              <a:rPr lang="en-CA" b="1" noProof="0" dirty="0" smtClean="0"/>
              <a:t>Answer:</a:t>
            </a:r>
          </a:p>
          <a:p>
            <a:r>
              <a:rPr lang="en-CA" sz="1200" noProof="0" dirty="0" smtClean="0"/>
              <a:t>Bilingual staff</a:t>
            </a:r>
          </a:p>
          <a:p>
            <a:r>
              <a:rPr lang="en-CA" sz="1200" noProof="0" dirty="0" smtClean="0"/>
              <a:t>Quality French documentation</a:t>
            </a:r>
          </a:p>
          <a:p>
            <a:r>
              <a:rPr lang="en-CA" sz="1200" noProof="0" dirty="0" smtClean="0"/>
              <a:t>Quality translations</a:t>
            </a:r>
          </a:p>
          <a:p>
            <a:r>
              <a:rPr lang="en-CA" sz="1200" noProof="0" dirty="0" smtClean="0"/>
              <a:t>Easy access to interpretation services</a:t>
            </a:r>
          </a:p>
          <a:p>
            <a:r>
              <a:rPr lang="en-CA" sz="1200" noProof="0" dirty="0" smtClean="0"/>
              <a:t>Quality assessment – satisfaction level among users</a:t>
            </a:r>
          </a:p>
          <a:p>
            <a:r>
              <a:rPr lang="en-CA" sz="1200" noProof="0" dirty="0" smtClean="0"/>
              <a:t>Innovative service delivery models – for example, one-stop</a:t>
            </a:r>
            <a:r>
              <a:rPr lang="en-CA" sz="1200" baseline="0" noProof="0" dirty="0" smtClean="0"/>
              <a:t> service</a:t>
            </a:r>
            <a:endParaRPr lang="en-CA" noProof="0" dirty="0" smtClean="0"/>
          </a:p>
          <a:p>
            <a:endParaRPr lang="en-CA" noProof="0" dirty="0"/>
          </a:p>
        </p:txBody>
      </p:sp>
      <p:sp>
        <p:nvSpPr>
          <p:cNvPr id="4" name="Espace réservé du numéro de diapositive 3"/>
          <p:cNvSpPr>
            <a:spLocks noGrp="1"/>
          </p:cNvSpPr>
          <p:nvPr>
            <p:ph type="sldNum" sz="quarter" idx="10"/>
          </p:nvPr>
        </p:nvSpPr>
        <p:spPr/>
        <p:txBody>
          <a:bodyPr/>
          <a:lstStyle/>
          <a:p>
            <a:fld id="{206F8C0F-E1DB-4B99-9953-D70F003664BE}" type="slidenum">
              <a:rPr lang="fr-CA" altLang="fr-FR" smtClean="0">
                <a:solidFill>
                  <a:prstClr val="black"/>
                </a:solidFill>
              </a:rPr>
              <a:pPr/>
              <a:t>5</a:t>
            </a:fld>
            <a:endParaRPr lang="fr-CA" altLang="fr-FR">
              <a:solidFill>
                <a:prstClr val="black"/>
              </a:solidFill>
            </a:endParaRPr>
          </a:p>
        </p:txBody>
      </p:sp>
    </p:spTree>
    <p:extLst>
      <p:ext uri="{BB962C8B-B14F-4D97-AF65-F5344CB8AC3E}">
        <p14:creationId xmlns:p14="http://schemas.microsoft.com/office/powerpoint/2010/main" val="39367365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CA" sz="1100" b="1" noProof="0" dirty="0" smtClean="0"/>
              <a:t>Question</a:t>
            </a:r>
            <a:r>
              <a:rPr lang="en-CA" sz="1100" noProof="0" dirty="0" smtClean="0"/>
              <a:t>: How would you </a:t>
            </a:r>
            <a:r>
              <a:rPr lang="en-CA" sz="1100" baseline="0" noProof="0" dirty="0" smtClean="0"/>
              <a:t>describe how justice services are </a:t>
            </a:r>
            <a:r>
              <a:rPr lang="en-CA" sz="1100" b="1" baseline="0" noProof="0" dirty="0" smtClean="0"/>
              <a:t>currently</a:t>
            </a:r>
            <a:r>
              <a:rPr lang="en-CA" sz="1100" baseline="0" noProof="0" dirty="0" smtClean="0"/>
              <a:t> offered to Francophone minority communities</a:t>
            </a:r>
            <a:r>
              <a:rPr lang="en-CA" sz="1100" noProof="0" dirty="0" smtClean="0"/>
              <a:t>?</a:t>
            </a:r>
          </a:p>
          <a:p>
            <a:r>
              <a:rPr lang="en-CA" sz="1100" b="1" noProof="0" dirty="0" smtClean="0"/>
              <a:t>Answer: </a:t>
            </a:r>
            <a:r>
              <a:rPr lang="en-CA" sz="1100" b="0" noProof="0" dirty="0" smtClean="0"/>
              <a:t>We</a:t>
            </a:r>
            <a:r>
              <a:rPr lang="en-CA" sz="1100" b="0" baseline="0" noProof="0" dirty="0" smtClean="0"/>
              <a:t> would describe it as passive offer</a:t>
            </a:r>
            <a:r>
              <a:rPr lang="en-CA" sz="1100" noProof="0" dirty="0" smtClean="0"/>
              <a:t>. </a:t>
            </a:r>
          </a:p>
          <a:p>
            <a:pPr eaLnBrk="1" hangingPunct="1">
              <a:spcBef>
                <a:spcPct val="0"/>
              </a:spcBef>
            </a:pPr>
            <a:endParaRPr lang="en-CA" altLang="fr-FR" sz="1100" b="0" i="0" noProof="0" dirty="0" smtClean="0"/>
          </a:p>
          <a:p>
            <a:pPr eaLnBrk="1" hangingPunct="1">
              <a:spcBef>
                <a:spcPct val="0"/>
              </a:spcBef>
            </a:pPr>
            <a:r>
              <a:rPr lang="en-CA" altLang="fr-FR" sz="1100" b="0" i="0" noProof="0" dirty="0" smtClean="0"/>
              <a:t>In their study</a:t>
            </a:r>
            <a:r>
              <a:rPr lang="en-CA" altLang="fr-FR" sz="1100" b="0" i="0" baseline="0" noProof="0" dirty="0" smtClean="0"/>
              <a:t> titled “</a:t>
            </a:r>
            <a:r>
              <a:rPr lang="en-CA" altLang="fr-FR" sz="1100" b="0" i="0" noProof="0" dirty="0" smtClean="0"/>
              <a:t>De la </a:t>
            </a:r>
            <a:r>
              <a:rPr lang="en-CA" altLang="fr-FR" sz="1100" b="0" i="0" noProof="0" dirty="0" err="1" smtClean="0"/>
              <a:t>théorie</a:t>
            </a:r>
            <a:r>
              <a:rPr lang="en-CA" altLang="fr-FR" sz="1100" b="0" i="0" noProof="0" dirty="0" smtClean="0"/>
              <a:t> </a:t>
            </a:r>
            <a:r>
              <a:rPr lang="en-CA" altLang="fr-FR" sz="1100" b="0" i="0" noProof="0" dirty="0" err="1" smtClean="0"/>
              <a:t>à</a:t>
            </a:r>
            <a:r>
              <a:rPr lang="en-CA" altLang="fr-FR" sz="1100" b="0" i="0" noProof="0" dirty="0" smtClean="0"/>
              <a:t> la </a:t>
            </a:r>
            <a:r>
              <a:rPr lang="en-CA" altLang="fr-FR" sz="1100" b="0" i="0" noProof="0" dirty="0" err="1" smtClean="0"/>
              <a:t>pratique</a:t>
            </a:r>
            <a:r>
              <a:rPr lang="en-CA" altLang="fr-FR" sz="1100" b="0" i="0" noProof="0" dirty="0" smtClean="0"/>
              <a:t>,” Linda Cardinal and </a:t>
            </a:r>
            <a:r>
              <a:rPr lang="en-CA" altLang="fr-FR" sz="1100" b="0" i="0" noProof="0" dirty="0" err="1" smtClean="0"/>
              <a:t>Anik</a:t>
            </a:r>
            <a:r>
              <a:rPr lang="en-CA" altLang="fr-FR" sz="1100" b="0" i="0" noProof="0" dirty="0" smtClean="0"/>
              <a:t> Sauvé from the University of Ottawa’s </a:t>
            </a:r>
            <a:r>
              <a:rPr lang="en-CA" altLang="fr-FR" sz="1100" b="0" i="0" noProof="0" dirty="0" err="1" smtClean="0"/>
              <a:t>Chaire</a:t>
            </a:r>
            <a:r>
              <a:rPr lang="en-CA" altLang="fr-FR" sz="1100" b="0" i="0" noProof="0" dirty="0" smtClean="0"/>
              <a:t> de </a:t>
            </a:r>
            <a:r>
              <a:rPr lang="en-CA" altLang="fr-FR" sz="1100" b="0" i="0" noProof="0" dirty="0" err="1" smtClean="0"/>
              <a:t>recherche</a:t>
            </a:r>
            <a:r>
              <a:rPr lang="en-CA" altLang="fr-FR" sz="1100" b="0" i="0" noProof="0" dirty="0" smtClean="0"/>
              <a:t> sur la </a:t>
            </a:r>
            <a:r>
              <a:rPr lang="en-CA" altLang="fr-FR" sz="1100" b="0" i="0" noProof="0" dirty="0" err="1" smtClean="0"/>
              <a:t>francophonie</a:t>
            </a:r>
            <a:r>
              <a:rPr lang="en-CA" altLang="fr-FR" sz="1100" b="0" i="0" noProof="0" dirty="0" smtClean="0"/>
              <a:t> et les </a:t>
            </a:r>
            <a:r>
              <a:rPr lang="en-CA" altLang="fr-FR" sz="1100" b="0" i="0" noProof="0" dirty="0" err="1" smtClean="0"/>
              <a:t>politiques</a:t>
            </a:r>
            <a:r>
              <a:rPr lang="en-CA" altLang="fr-FR" sz="1100" b="0" i="0" noProof="0" dirty="0" smtClean="0"/>
              <a:t> </a:t>
            </a:r>
            <a:r>
              <a:rPr lang="en-CA" altLang="fr-FR" sz="1100" b="0" i="0" noProof="0" dirty="0" err="1" smtClean="0"/>
              <a:t>publiques</a:t>
            </a:r>
            <a:r>
              <a:rPr lang="en-CA" altLang="fr-FR" sz="1100" b="0" i="0" noProof="0" dirty="0" smtClean="0"/>
              <a:t> note that </a:t>
            </a:r>
            <a:r>
              <a:rPr lang="en-CA" altLang="fr-FR" sz="1100" b="1" i="1" noProof="0" dirty="0" smtClean="0"/>
              <a:t>…passive</a:t>
            </a:r>
            <a:r>
              <a:rPr lang="en-CA" altLang="fr-FR" sz="1100" b="1" i="1" baseline="0" noProof="0" dirty="0" smtClean="0"/>
              <a:t> offer can contribute to creating an atmosphere that is less conducive and less favourable to exercising the right to receive services in French. Indeed, even if the service is offered by an organization, Francophones risk being unaware of the service if it is not actively and verbally promoted, or if they do not feel comfortable requesting it.</a:t>
            </a:r>
            <a:endParaRPr lang="en-CA" altLang="fr-FR" sz="1100" b="1" i="1" noProof="0" dirty="0" smtClean="0"/>
          </a:p>
          <a:p>
            <a:pPr marL="0" marR="0" lvl="0" indent="0" algn="l" defTabSz="914400" rtl="0" eaLnBrk="1" fontAlgn="base" latinLnBrk="0" hangingPunct="1">
              <a:lnSpc>
                <a:spcPct val="100000"/>
              </a:lnSpc>
              <a:spcBef>
                <a:spcPct val="0"/>
              </a:spcBef>
              <a:spcAft>
                <a:spcPct val="0"/>
              </a:spcAft>
              <a:buClrTx/>
              <a:buSzTx/>
              <a:buFontTx/>
              <a:buNone/>
              <a:tabLst/>
              <a:defRPr/>
            </a:pPr>
            <a:endParaRPr lang="en-CA" altLang="fr-FR" sz="1100" noProof="0" dirty="0" smtClean="0"/>
          </a:p>
          <a:p>
            <a:pPr marL="0" marR="0" lvl="0" indent="0" algn="l" defTabSz="914400" rtl="0" eaLnBrk="1" fontAlgn="base" latinLnBrk="0" hangingPunct="1">
              <a:lnSpc>
                <a:spcPct val="100000"/>
              </a:lnSpc>
              <a:spcBef>
                <a:spcPct val="0"/>
              </a:spcBef>
              <a:spcAft>
                <a:spcPct val="0"/>
              </a:spcAft>
              <a:buClrTx/>
              <a:buSzTx/>
              <a:buFontTx/>
              <a:buNone/>
              <a:tabLst/>
              <a:defRPr/>
            </a:pPr>
            <a:r>
              <a:rPr lang="en-CA" altLang="fr-FR" sz="1100" noProof="0" dirty="0" smtClean="0"/>
              <a:t>Passive offer involves waiting</a:t>
            </a:r>
            <a:r>
              <a:rPr lang="en-CA" altLang="fr-FR" sz="1100" baseline="0" noProof="0" dirty="0" smtClean="0"/>
              <a:t> for the client to express a need to be served in French. </a:t>
            </a:r>
            <a:r>
              <a:rPr lang="en-CA" altLang="fr-FR" sz="1100" noProof="0" dirty="0" smtClean="0"/>
              <a:t>After making the request, clients often</a:t>
            </a:r>
            <a:r>
              <a:rPr lang="en-CA" altLang="fr-FR" sz="1100" b="1" noProof="0" dirty="0" smtClean="0"/>
              <a:t> face </a:t>
            </a:r>
            <a:r>
              <a:rPr lang="en-CA" altLang="fr-FR" sz="1100" noProof="0" dirty="0" smtClean="0"/>
              <a:t>delays and additional costs. They can even face discrimination because they have chosen to be served in French.</a:t>
            </a:r>
            <a:r>
              <a:rPr lang="en-CA" altLang="fr-FR" sz="1100" baseline="0" noProof="0" dirty="0" smtClean="0"/>
              <a:t> By contrast, Anglophone clients do not need to request service in their language in order to receive it. They have access to English-language service in a coherent manner at all times. </a:t>
            </a:r>
            <a:endParaRPr lang="en-CA" altLang="fr-FR" sz="1100" noProof="0" dirty="0" smtClean="0"/>
          </a:p>
          <a:p>
            <a:endParaRPr lang="en-CA" sz="1100" noProof="0" dirty="0" smtClean="0"/>
          </a:p>
          <a:p>
            <a:pPr eaLnBrk="1" hangingPunct="1">
              <a:spcBef>
                <a:spcPct val="0"/>
              </a:spcBef>
            </a:pPr>
            <a:r>
              <a:rPr lang="en-CA" altLang="fr-FR" sz="1100" noProof="0" dirty="0" smtClean="0"/>
              <a:t>In Saskatchewan, French-language services (FLS) in the field of justice tend</a:t>
            </a:r>
            <a:r>
              <a:rPr lang="en-CA" altLang="fr-FR" sz="1100" baseline="0" noProof="0" dirty="0" smtClean="0"/>
              <a:t> to be offered passively. They are not always available, and they are not actively offered in French. In general, they are only offered upon request.</a:t>
            </a:r>
            <a:endParaRPr lang="en-CA" altLang="fr-FR" sz="1100" noProof="0" dirty="0" smtClean="0"/>
          </a:p>
          <a:p>
            <a:pPr eaLnBrk="1" hangingPunct="1">
              <a:spcBef>
                <a:spcPct val="0"/>
              </a:spcBef>
            </a:pPr>
            <a:endParaRPr lang="en-CA" altLang="fr-FR" sz="1100" noProof="0" dirty="0"/>
          </a:p>
        </p:txBody>
      </p:sp>
      <p:sp>
        <p:nvSpPr>
          <p:cNvPr id="25604" name="Espace réservé du numéro de diapositiv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57066" indent="-291179" eaLnBrk="0" hangingPunct="0">
              <a:defRPr>
                <a:solidFill>
                  <a:schemeClr val="tx1"/>
                </a:solidFill>
                <a:latin typeface="Arial" panose="020B0604020202020204" pitchFamily="34" charset="0"/>
                <a:cs typeface="Arial" panose="020B0604020202020204" pitchFamily="34" charset="0"/>
              </a:defRPr>
            </a:lvl2pPr>
            <a:lvl3pPr marL="1164717" indent="-232943" eaLnBrk="0" hangingPunct="0">
              <a:defRPr>
                <a:solidFill>
                  <a:schemeClr val="tx1"/>
                </a:solidFill>
                <a:latin typeface="Arial" panose="020B0604020202020204" pitchFamily="34" charset="0"/>
                <a:cs typeface="Arial" panose="020B0604020202020204" pitchFamily="34" charset="0"/>
              </a:defRPr>
            </a:lvl3pPr>
            <a:lvl4pPr marL="1630604" indent="-232943" eaLnBrk="0" hangingPunct="0">
              <a:defRPr>
                <a:solidFill>
                  <a:schemeClr val="tx1"/>
                </a:solidFill>
                <a:latin typeface="Arial" panose="020B0604020202020204" pitchFamily="34" charset="0"/>
                <a:cs typeface="Arial" panose="020B0604020202020204" pitchFamily="34" charset="0"/>
              </a:defRPr>
            </a:lvl4pPr>
            <a:lvl5pPr marL="2096491" indent="-232943" eaLnBrk="0" hangingPunct="0">
              <a:defRPr>
                <a:solidFill>
                  <a:schemeClr val="tx1"/>
                </a:solidFill>
                <a:latin typeface="Arial" panose="020B0604020202020204" pitchFamily="34" charset="0"/>
                <a:cs typeface="Arial" panose="020B0604020202020204" pitchFamily="34" charset="0"/>
              </a:defRPr>
            </a:lvl5pPr>
            <a:lvl6pPr marL="2562377" indent="-232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28264" indent="-232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94151" indent="-232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60038" indent="-232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B2E5DAA-AB40-4EE2-BCCB-54941A003C0E}" type="slidenum">
              <a:rPr lang="fr-CA" altLang="fr-FR">
                <a:solidFill>
                  <a:prstClr val="black"/>
                </a:solidFill>
              </a:rPr>
              <a:pPr eaLnBrk="1" hangingPunct="1"/>
              <a:t>6</a:t>
            </a:fld>
            <a:endParaRPr lang="fr-CA" altLang="fr-FR">
              <a:solidFill>
                <a:prstClr val="black"/>
              </a:solidFill>
            </a:endParaRPr>
          </a:p>
        </p:txBody>
      </p:sp>
    </p:spTree>
    <p:extLst>
      <p:ext uri="{BB962C8B-B14F-4D97-AF65-F5344CB8AC3E}">
        <p14:creationId xmlns:p14="http://schemas.microsoft.com/office/powerpoint/2010/main" val="25842240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CA" b="1" noProof="0" dirty="0" smtClean="0"/>
              <a:t>Question: </a:t>
            </a:r>
            <a:r>
              <a:rPr lang="en-CA" b="0" noProof="0" dirty="0" smtClean="0"/>
              <a:t>So</a:t>
            </a:r>
            <a:r>
              <a:rPr lang="en-CA" b="0" baseline="0" noProof="0" dirty="0" smtClean="0"/>
              <a:t> the idea is to move from a </a:t>
            </a:r>
            <a:r>
              <a:rPr lang="en-CA" b="1" baseline="0" noProof="0" dirty="0" smtClean="0"/>
              <a:t>passive offer </a:t>
            </a:r>
            <a:r>
              <a:rPr lang="en-CA" b="0" baseline="0" noProof="0" dirty="0" smtClean="0"/>
              <a:t>to an </a:t>
            </a:r>
            <a:r>
              <a:rPr lang="en-CA" b="1" baseline="0" noProof="0" dirty="0" smtClean="0"/>
              <a:t>active offer of FLS</a:t>
            </a:r>
            <a:r>
              <a:rPr lang="en-CA" b="0" baseline="0" noProof="0" dirty="0" smtClean="0"/>
              <a:t>?</a:t>
            </a:r>
            <a:endParaRPr lang="en-CA" noProof="0" dirty="0" smtClean="0"/>
          </a:p>
          <a:p>
            <a:r>
              <a:rPr lang="en-CA" b="1" noProof="0" dirty="0" smtClean="0"/>
              <a:t>Answer</a:t>
            </a:r>
            <a:r>
              <a:rPr lang="en-CA" noProof="0" dirty="0" smtClean="0"/>
              <a:t>: Yes</a:t>
            </a:r>
          </a:p>
          <a:p>
            <a:endParaRPr lang="en-CA" noProof="0" dirty="0" smtClean="0"/>
          </a:p>
          <a:p>
            <a:pPr marL="0" marR="0" lvl="0" indent="0" algn="l" defTabSz="914400" rtl="0" eaLnBrk="0" fontAlgn="base" latinLnBrk="0" hangingPunct="0">
              <a:lnSpc>
                <a:spcPct val="100000"/>
              </a:lnSpc>
              <a:spcBef>
                <a:spcPct val="30000"/>
              </a:spcBef>
              <a:spcAft>
                <a:spcPct val="0"/>
              </a:spcAft>
              <a:buClrTx/>
              <a:buSzTx/>
              <a:buFontTx/>
              <a:buNone/>
              <a:tabLst/>
              <a:defRPr/>
            </a:pPr>
            <a:r>
              <a:rPr lang="en-CA" noProof="0" dirty="0" smtClean="0"/>
              <a:t>This involves real change that must be supported through inspiring and collaborative leadership that seeks to transform knowledge, behaviour and attitudes among service providers, as well as among users.</a:t>
            </a:r>
          </a:p>
          <a:p>
            <a:endParaRPr lang="en-CA" noProof="0" dirty="0"/>
          </a:p>
        </p:txBody>
      </p:sp>
      <p:sp>
        <p:nvSpPr>
          <p:cNvPr id="4" name="Espace réservé du numéro de diapositive 3"/>
          <p:cNvSpPr>
            <a:spLocks noGrp="1"/>
          </p:cNvSpPr>
          <p:nvPr>
            <p:ph type="sldNum" sz="quarter" idx="10"/>
          </p:nvPr>
        </p:nvSpPr>
        <p:spPr/>
        <p:txBody>
          <a:bodyPr/>
          <a:lstStyle/>
          <a:p>
            <a:fld id="{206F8C0F-E1DB-4B99-9953-D70F003664BE}" type="slidenum">
              <a:rPr lang="fr-CA" altLang="fr-FR" smtClean="0">
                <a:solidFill>
                  <a:prstClr val="black"/>
                </a:solidFill>
              </a:rPr>
              <a:pPr/>
              <a:t>7</a:t>
            </a:fld>
            <a:endParaRPr lang="fr-CA" altLang="fr-FR">
              <a:solidFill>
                <a:prstClr val="black"/>
              </a:solidFill>
            </a:endParaRPr>
          </a:p>
        </p:txBody>
      </p:sp>
    </p:spTree>
    <p:extLst>
      <p:ext uri="{BB962C8B-B14F-4D97-AF65-F5344CB8AC3E}">
        <p14:creationId xmlns:p14="http://schemas.microsoft.com/office/powerpoint/2010/main" val="14791711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CA" sz="1050" b="1" noProof="0" dirty="0" smtClean="0"/>
              <a:t>Question</a:t>
            </a:r>
            <a:r>
              <a:rPr lang="en-CA" sz="1050" noProof="0" dirty="0" smtClean="0"/>
              <a:t>: What are you basing yourself on when you say that</a:t>
            </a:r>
            <a:r>
              <a:rPr lang="en-CA" sz="1050" baseline="0" noProof="0" dirty="0" smtClean="0"/>
              <a:t> active offer </a:t>
            </a:r>
            <a:r>
              <a:rPr lang="en-CA" sz="1050" noProof="0" dirty="0" smtClean="0"/>
              <a:t>is the standard</a:t>
            </a:r>
            <a:r>
              <a:rPr lang="en-CA" sz="1050" baseline="0" noProof="0" dirty="0" smtClean="0"/>
              <a:t> for French-language services in</a:t>
            </a:r>
            <a:r>
              <a:rPr lang="en-CA" sz="1050" noProof="0" dirty="0" smtClean="0"/>
              <a:t> Saskatchewan?</a:t>
            </a:r>
          </a:p>
          <a:p>
            <a:r>
              <a:rPr lang="en-CA" sz="1050" b="1" noProof="0" dirty="0" smtClean="0"/>
              <a:t>Answer: </a:t>
            </a:r>
            <a:r>
              <a:rPr lang="en-CA" sz="1050" b="0" noProof="0" dirty="0" smtClean="0"/>
              <a:t>I am merely repeating what the Government of Saskatchewan itself says in its French-language</a:t>
            </a:r>
            <a:r>
              <a:rPr lang="en-CA" sz="1050" b="0" baseline="0" noProof="0" dirty="0" smtClean="0"/>
              <a:t> Services Policy. Saskatchewan Office of the Provincial Secretary. </a:t>
            </a:r>
            <a:r>
              <a:rPr lang="en-CA" altLang="fr-FR" sz="1050" noProof="0" dirty="0" smtClean="0"/>
              <a:t>May 2009.</a:t>
            </a:r>
          </a:p>
          <a:p>
            <a:endParaRPr lang="en-CA" sz="1050" noProof="0" dirty="0" smtClean="0"/>
          </a:p>
          <a:p>
            <a:r>
              <a:rPr lang="en-CA" sz="1050" noProof="0" dirty="0" smtClean="0"/>
              <a:t>From the Policy:</a:t>
            </a:r>
          </a:p>
          <a:p>
            <a:r>
              <a:rPr lang="en-CA" sz="1050" dirty="0" smtClean="0"/>
              <a:t>That the “active offer” approach be used when services are offered in French. (“Active offer” means that the service is publicized to potential users, that the general public is encouraged to use the service and is comfortable doing so, and that the service quality is comparable to that of the service provided in English.)</a:t>
            </a:r>
          </a:p>
          <a:p>
            <a:endParaRPr lang="en-CA" sz="1050" noProof="0" dirty="0" smtClean="0"/>
          </a:p>
          <a:p>
            <a:r>
              <a:rPr lang="en-CA" sz="1050" noProof="0" dirty="0" smtClean="0"/>
              <a:t>Moreover, the</a:t>
            </a:r>
            <a:r>
              <a:rPr lang="en-CA" sz="1050" baseline="0" noProof="0" dirty="0" smtClean="0"/>
              <a:t> French-language Court Services Policy states that</a:t>
            </a:r>
            <a:r>
              <a:rPr lang="en-CA" sz="1050" noProof="0" dirty="0" smtClean="0"/>
              <a:t>:</a:t>
            </a:r>
          </a:p>
          <a:p>
            <a:r>
              <a:rPr lang="en-CA" sz="1050" b="1" i="1" dirty="0" smtClean="0"/>
              <a:t>It is important that all those </a:t>
            </a:r>
            <a:r>
              <a:rPr lang="en-CA" sz="1050" i="1" dirty="0" smtClean="0"/>
              <a:t>involved in the Court process understand their obligations in regard to providing French-language court services and that all citizens be informed that legal services are offered in both official languages.</a:t>
            </a:r>
            <a:endParaRPr lang="en-CA" sz="1050" i="1" noProof="0" dirty="0" smtClean="0"/>
          </a:p>
          <a:p>
            <a:r>
              <a:rPr lang="en-CA" sz="1050" noProof="0" dirty="0" smtClean="0"/>
              <a:t>2002. Source: Association des </a:t>
            </a:r>
            <a:r>
              <a:rPr lang="en-CA" sz="1050" noProof="0" dirty="0" err="1" smtClean="0"/>
              <a:t>juristes</a:t>
            </a:r>
            <a:r>
              <a:rPr lang="en-CA" sz="1050" noProof="0" dirty="0" smtClean="0"/>
              <a:t> </a:t>
            </a:r>
            <a:r>
              <a:rPr lang="en-CA" sz="1050" noProof="0" dirty="0" err="1" smtClean="0"/>
              <a:t>d’expression</a:t>
            </a:r>
            <a:r>
              <a:rPr lang="en-CA" sz="1050" noProof="0" dirty="0" smtClean="0"/>
              <a:t> </a:t>
            </a:r>
            <a:r>
              <a:rPr lang="en-CA" sz="1050" noProof="0" dirty="0" err="1" smtClean="0"/>
              <a:t>française</a:t>
            </a:r>
            <a:r>
              <a:rPr lang="en-CA" sz="1050" noProof="0" dirty="0" smtClean="0"/>
              <a:t> de la Saskatchewan.</a:t>
            </a:r>
            <a:r>
              <a:rPr lang="en-US" sz="1050" dirty="0" smtClean="0"/>
              <a:t> </a:t>
            </a:r>
            <a:r>
              <a:rPr lang="en-US" sz="1050" dirty="0"/>
              <a:t>(French-Speaking Jurists Association of Saskatchewan</a:t>
            </a:r>
            <a:r>
              <a:rPr lang="en-US" sz="1050" dirty="0" smtClean="0"/>
              <a:t>)</a:t>
            </a:r>
            <a:endParaRPr lang="en-CA" sz="1050" noProof="0" dirty="0" smtClean="0"/>
          </a:p>
          <a:p>
            <a:r>
              <a:rPr lang="en-CA" sz="1050" noProof="0" dirty="0" smtClean="0">
                <a:hlinkClick r:id="rId3"/>
              </a:rPr>
              <a:t>http://www.saskinfojustice.ca/public/droits-linguistiques</a:t>
            </a:r>
            <a:r>
              <a:rPr lang="en-CA" sz="1050" noProof="0" dirty="0" smtClean="0"/>
              <a:t>. Page consulted on April 22, 2015.</a:t>
            </a:r>
          </a:p>
          <a:p>
            <a:endParaRPr lang="en-CA" sz="1050" noProof="0" dirty="0"/>
          </a:p>
        </p:txBody>
      </p:sp>
      <p:sp>
        <p:nvSpPr>
          <p:cNvPr id="4" name="Espace réservé du numéro de diapositive 3"/>
          <p:cNvSpPr>
            <a:spLocks noGrp="1"/>
          </p:cNvSpPr>
          <p:nvPr>
            <p:ph type="sldNum" sz="quarter" idx="10"/>
          </p:nvPr>
        </p:nvSpPr>
        <p:spPr/>
        <p:txBody>
          <a:bodyPr/>
          <a:lstStyle/>
          <a:p>
            <a:fld id="{206F8C0F-E1DB-4B99-9953-D70F003664BE}" type="slidenum">
              <a:rPr lang="fr-CA" altLang="fr-FR" smtClean="0">
                <a:solidFill>
                  <a:prstClr val="black"/>
                </a:solidFill>
              </a:rPr>
              <a:pPr/>
              <a:t>8</a:t>
            </a:fld>
            <a:endParaRPr lang="fr-CA" altLang="fr-FR">
              <a:solidFill>
                <a:prstClr val="black"/>
              </a:solidFill>
            </a:endParaRPr>
          </a:p>
        </p:txBody>
      </p:sp>
    </p:spTree>
    <p:extLst>
      <p:ext uri="{BB962C8B-B14F-4D97-AF65-F5344CB8AC3E}">
        <p14:creationId xmlns:p14="http://schemas.microsoft.com/office/powerpoint/2010/main" val="7423213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CA" b="1" noProof="0" dirty="0" smtClean="0"/>
              <a:t>Question</a:t>
            </a:r>
            <a:r>
              <a:rPr lang="en-CA" noProof="0" dirty="0" smtClean="0"/>
              <a:t>: Is there</a:t>
            </a:r>
            <a:r>
              <a:rPr lang="en-CA" baseline="0" noProof="0" dirty="0" smtClean="0"/>
              <a:t> also a </a:t>
            </a:r>
            <a:r>
              <a:rPr lang="en-CA" b="1" baseline="0" noProof="0" dirty="0" smtClean="0"/>
              <a:t>legal</a:t>
            </a:r>
            <a:r>
              <a:rPr lang="en-CA" baseline="0" noProof="0" dirty="0" smtClean="0"/>
              <a:t> and </a:t>
            </a:r>
            <a:r>
              <a:rPr lang="en-CA" b="1" baseline="0" noProof="0" dirty="0" smtClean="0"/>
              <a:t>judicial</a:t>
            </a:r>
            <a:r>
              <a:rPr lang="en-CA" baseline="0" noProof="0" dirty="0" smtClean="0"/>
              <a:t> basis for active offer in the field of justice</a:t>
            </a:r>
            <a:r>
              <a:rPr lang="en-CA" noProof="0" dirty="0" smtClean="0"/>
              <a:t>?</a:t>
            </a:r>
          </a:p>
          <a:p>
            <a:r>
              <a:rPr lang="en-CA" b="1" noProof="0" dirty="0" smtClean="0"/>
              <a:t>Answer:</a:t>
            </a:r>
          </a:p>
          <a:p>
            <a:r>
              <a:rPr lang="en-CA" sz="1100" noProof="0" dirty="0" smtClean="0"/>
              <a:t>Legislation</a:t>
            </a:r>
            <a:r>
              <a:rPr lang="en-CA" sz="1100" baseline="0" noProof="0" dirty="0" smtClean="0"/>
              <a:t> does not explicitly mention Francophones’ right to actively receive services in their language. However, the law is clear on their right to be served in the official language of their choice, as well as on the responsibility of governments, ministries and departments to provide services in both official languages. </a:t>
            </a:r>
            <a:endParaRPr lang="en-CA" sz="1100" noProof="0" dirty="0" smtClean="0"/>
          </a:p>
          <a:p>
            <a:r>
              <a:rPr lang="en-CA" sz="1100" noProof="0" dirty="0" smtClean="0"/>
              <a:t>Without active offer,</a:t>
            </a:r>
            <a:r>
              <a:rPr lang="en-CA" sz="1100" baseline="0" noProof="0" dirty="0" smtClean="0"/>
              <a:t> ministries and service providers would not be able to fully meet their responsibilities. These government bodies place responsibility for understanding the information provided on the shoulders of the user (often vulnerable individuals) rather than the provider. Moreover, the burden of requesting service in the official language of the user’s choice is often placed on the shoulders of a Francophone living in a minority context. </a:t>
            </a:r>
            <a:endParaRPr lang="en-CA" sz="1100" noProof="0" dirty="0" smtClean="0"/>
          </a:p>
          <a:p>
            <a:r>
              <a:rPr lang="en-CA" sz="1100" noProof="0" dirty="0" smtClean="0"/>
              <a:t>Research and experience show that when they are required to request </a:t>
            </a:r>
            <a:r>
              <a:rPr lang="en-CA" sz="1100" baseline="0" noProof="0" dirty="0" smtClean="0"/>
              <a:t>service</a:t>
            </a:r>
            <a:r>
              <a:rPr lang="en-CA" sz="1100" noProof="0" dirty="0" smtClean="0"/>
              <a:t> in French, Francophone</a:t>
            </a:r>
            <a:r>
              <a:rPr lang="en-CA" sz="1100" dirty="0"/>
              <a:t> </a:t>
            </a:r>
            <a:r>
              <a:rPr lang="en-CA" sz="1100" baseline="0" noProof="0" dirty="0" smtClean="0"/>
              <a:t>face a difficult choice:</a:t>
            </a:r>
            <a:endParaRPr lang="en-CA" sz="1100" noProof="0" dirty="0" smtClean="0"/>
          </a:p>
          <a:p>
            <a:pPr marL="174708" indent="-174708">
              <a:buFont typeface="Arial" panose="020B0604020202020204" pitchFamily="34" charset="0"/>
              <a:buChar char="•"/>
            </a:pPr>
            <a:r>
              <a:rPr lang="en-CA" sz="1100" noProof="0" dirty="0" smtClean="0"/>
              <a:t>Request service in French, face the delays that follow, expose themselves to additional costs</a:t>
            </a:r>
            <a:r>
              <a:rPr lang="en-CA" sz="1100" baseline="0" noProof="0" dirty="0" smtClean="0"/>
              <a:t> and potentially substandard service</a:t>
            </a:r>
            <a:r>
              <a:rPr lang="en-CA" sz="1100" noProof="0" dirty="0" smtClean="0"/>
              <a:t>.</a:t>
            </a:r>
          </a:p>
          <a:p>
            <a:pPr marL="174708" indent="-174708">
              <a:buFont typeface="Arial" panose="020B0604020202020204" pitchFamily="34" charset="0"/>
              <a:buChar char="•"/>
            </a:pPr>
            <a:r>
              <a:rPr lang="en-CA" sz="1100" noProof="0" dirty="0" smtClean="0"/>
              <a:t>Accept service in English and forgo the service they</a:t>
            </a:r>
            <a:r>
              <a:rPr lang="en-CA" sz="1100" baseline="0" noProof="0" dirty="0" smtClean="0"/>
              <a:t> have a right to receive</a:t>
            </a:r>
            <a:r>
              <a:rPr lang="en-CA" sz="1100" noProof="0" dirty="0" smtClean="0"/>
              <a:t>.</a:t>
            </a:r>
          </a:p>
          <a:p>
            <a:endParaRPr lang="en-CA" sz="1100" noProof="0" dirty="0"/>
          </a:p>
        </p:txBody>
      </p:sp>
      <p:sp>
        <p:nvSpPr>
          <p:cNvPr id="4" name="Espace réservé du numéro de diapositive 3"/>
          <p:cNvSpPr>
            <a:spLocks noGrp="1"/>
          </p:cNvSpPr>
          <p:nvPr>
            <p:ph type="sldNum" sz="quarter" idx="10"/>
          </p:nvPr>
        </p:nvSpPr>
        <p:spPr/>
        <p:txBody>
          <a:bodyPr/>
          <a:lstStyle/>
          <a:p>
            <a:fld id="{206F8C0F-E1DB-4B99-9953-D70F003664BE}" type="slidenum">
              <a:rPr lang="fr-CA" altLang="fr-FR" smtClean="0">
                <a:solidFill>
                  <a:prstClr val="black"/>
                </a:solidFill>
              </a:rPr>
              <a:pPr/>
              <a:t>9</a:t>
            </a:fld>
            <a:endParaRPr lang="fr-CA" altLang="fr-FR">
              <a:solidFill>
                <a:prstClr val="black"/>
              </a:solidFill>
            </a:endParaRPr>
          </a:p>
        </p:txBody>
      </p:sp>
    </p:spTree>
    <p:extLst>
      <p:ext uri="{BB962C8B-B14F-4D97-AF65-F5344CB8AC3E}">
        <p14:creationId xmlns:p14="http://schemas.microsoft.com/office/powerpoint/2010/main" val="22114441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fr-CA"/>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fr-CA"/>
          </a:p>
        </p:txBody>
      </p:sp>
      <p:sp>
        <p:nvSpPr>
          <p:cNvPr id="4" name="Date Placeholder 3"/>
          <p:cNvSpPr>
            <a:spLocks noGrp="1"/>
          </p:cNvSpPr>
          <p:nvPr>
            <p:ph type="dt" sz="half" idx="10"/>
          </p:nvPr>
        </p:nvSpPr>
        <p:spPr/>
        <p:txBody>
          <a:bodyPr/>
          <a:lstStyle>
            <a:lvl1pPr>
              <a:defRPr/>
            </a:lvl1pPr>
          </a:lstStyle>
          <a:p>
            <a:pPr>
              <a:defRPr/>
            </a:pPr>
            <a:fld id="{719B99BD-CA2F-4C29-9DC7-E388FA2617D9}" type="datetime1">
              <a:rPr lang="fr-CA" smtClean="0">
                <a:solidFill>
                  <a:prstClr val="black">
                    <a:tint val="75000"/>
                  </a:prstClr>
                </a:solidFill>
              </a:rPr>
              <a:pPr>
                <a:defRPr/>
              </a:pPr>
              <a:t>2019-02-05</a:t>
            </a:fld>
            <a:endParaRPr lang="fr-CA">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fr-CA">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fld id="{6E8B77C8-8A2A-4F26-BF24-3DC2ACC7C6D1}" type="slidenum">
              <a:rPr lang="fr-CA" altLang="fr-FR"/>
              <a:pPr/>
              <a:t>‹N°›</a:t>
            </a:fld>
            <a:endParaRPr lang="fr-CA" altLang="fr-FR"/>
          </a:p>
        </p:txBody>
      </p:sp>
    </p:spTree>
    <p:extLst>
      <p:ext uri="{BB962C8B-B14F-4D97-AF65-F5344CB8AC3E}">
        <p14:creationId xmlns:p14="http://schemas.microsoft.com/office/powerpoint/2010/main" val="25370477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p:cNvSpPr>
            <a:spLocks noGrp="1"/>
          </p:cNvSpPr>
          <p:nvPr>
            <p:ph type="dt" sz="half" idx="10"/>
          </p:nvPr>
        </p:nvSpPr>
        <p:spPr/>
        <p:txBody>
          <a:bodyPr/>
          <a:lstStyle>
            <a:lvl1pPr>
              <a:defRPr/>
            </a:lvl1pPr>
          </a:lstStyle>
          <a:p>
            <a:pPr>
              <a:defRPr/>
            </a:pPr>
            <a:fld id="{890EE145-C2F0-42D9-BBC9-337CEFF071E3}" type="datetime1">
              <a:rPr lang="fr-CA" smtClean="0">
                <a:solidFill>
                  <a:prstClr val="black">
                    <a:tint val="75000"/>
                  </a:prstClr>
                </a:solidFill>
              </a:rPr>
              <a:pPr>
                <a:defRPr/>
              </a:pPr>
              <a:t>2019-02-05</a:t>
            </a:fld>
            <a:endParaRPr lang="fr-CA">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fr-CA">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fld id="{015C4DFF-BCA7-4C16-A9C2-3FAFECC0D0E8}" type="slidenum">
              <a:rPr lang="fr-CA" altLang="fr-FR"/>
              <a:pPr/>
              <a:t>‹N°›</a:t>
            </a:fld>
            <a:endParaRPr lang="fr-CA" altLang="fr-FR"/>
          </a:p>
        </p:txBody>
      </p:sp>
    </p:spTree>
    <p:extLst>
      <p:ext uri="{BB962C8B-B14F-4D97-AF65-F5344CB8AC3E}">
        <p14:creationId xmlns:p14="http://schemas.microsoft.com/office/powerpoint/2010/main" val="12474613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endParaRPr lang="fr-CA"/>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p:cNvSpPr>
            <a:spLocks noGrp="1"/>
          </p:cNvSpPr>
          <p:nvPr>
            <p:ph type="dt" sz="half" idx="10"/>
          </p:nvPr>
        </p:nvSpPr>
        <p:spPr/>
        <p:txBody>
          <a:bodyPr/>
          <a:lstStyle>
            <a:lvl1pPr>
              <a:defRPr/>
            </a:lvl1pPr>
          </a:lstStyle>
          <a:p>
            <a:pPr>
              <a:defRPr/>
            </a:pPr>
            <a:fld id="{479DC2A2-2773-48AD-94D4-9E032893E7A2}" type="datetime1">
              <a:rPr lang="fr-CA" smtClean="0">
                <a:solidFill>
                  <a:prstClr val="black">
                    <a:tint val="75000"/>
                  </a:prstClr>
                </a:solidFill>
              </a:rPr>
              <a:pPr>
                <a:defRPr/>
              </a:pPr>
              <a:t>2019-02-05</a:t>
            </a:fld>
            <a:endParaRPr lang="fr-CA">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fr-CA">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fld id="{F351D94B-59E8-4F06-8A7A-6E1B4E9E910E}" type="slidenum">
              <a:rPr lang="fr-CA" altLang="fr-FR"/>
              <a:pPr/>
              <a:t>‹N°›</a:t>
            </a:fld>
            <a:endParaRPr lang="fr-CA" altLang="fr-FR"/>
          </a:p>
        </p:txBody>
      </p:sp>
    </p:spTree>
    <p:extLst>
      <p:ext uri="{BB962C8B-B14F-4D97-AF65-F5344CB8AC3E}">
        <p14:creationId xmlns:p14="http://schemas.microsoft.com/office/powerpoint/2010/main" val="35873442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CA"/>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CA"/>
          </a:p>
        </p:txBody>
      </p:sp>
      <p:sp>
        <p:nvSpPr>
          <p:cNvPr id="4" name="Espace réservé de la date 3"/>
          <p:cNvSpPr>
            <a:spLocks noGrp="1"/>
          </p:cNvSpPr>
          <p:nvPr>
            <p:ph type="dt" sz="half" idx="10"/>
          </p:nvPr>
        </p:nvSpPr>
        <p:spPr/>
        <p:txBody>
          <a:bodyPr/>
          <a:lstStyle/>
          <a:p>
            <a:fld id="{111AE96F-32D3-4391-8DB3-652A39E8C23E}" type="datetimeFigureOut">
              <a:rPr lang="fr-CA" smtClean="0">
                <a:solidFill>
                  <a:prstClr val="black">
                    <a:tint val="75000"/>
                  </a:prstClr>
                </a:solidFill>
              </a:rPr>
              <a:pPr/>
              <a:t>2019-02-05</a:t>
            </a:fld>
            <a:endParaRPr lang="fr-CA">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CA">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A2B59633-3566-42CA-9E90-95D93B3739D6}" type="slidenum">
              <a:rPr lang="fr-CA" smtClean="0">
                <a:solidFill>
                  <a:prstClr val="black">
                    <a:tint val="75000"/>
                  </a:prstClr>
                </a:solidFill>
              </a:rPr>
              <a:pPr/>
              <a:t>‹N°›</a:t>
            </a:fld>
            <a:endParaRPr lang="fr-CA">
              <a:solidFill>
                <a:prstClr val="black">
                  <a:tint val="75000"/>
                </a:prstClr>
              </a:solidFill>
            </a:endParaRPr>
          </a:p>
        </p:txBody>
      </p:sp>
    </p:spTree>
    <p:extLst>
      <p:ext uri="{BB962C8B-B14F-4D97-AF65-F5344CB8AC3E}">
        <p14:creationId xmlns:p14="http://schemas.microsoft.com/office/powerpoint/2010/main" val="34415434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CA"/>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4" name="Espace réservé de la date 3"/>
          <p:cNvSpPr>
            <a:spLocks noGrp="1"/>
          </p:cNvSpPr>
          <p:nvPr>
            <p:ph type="dt" sz="half" idx="10"/>
          </p:nvPr>
        </p:nvSpPr>
        <p:spPr/>
        <p:txBody>
          <a:bodyPr/>
          <a:lstStyle/>
          <a:p>
            <a:fld id="{111AE96F-32D3-4391-8DB3-652A39E8C23E}" type="datetimeFigureOut">
              <a:rPr lang="fr-CA" smtClean="0">
                <a:solidFill>
                  <a:prstClr val="black">
                    <a:tint val="75000"/>
                  </a:prstClr>
                </a:solidFill>
              </a:rPr>
              <a:pPr/>
              <a:t>2019-02-05</a:t>
            </a:fld>
            <a:endParaRPr lang="fr-CA">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CA">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A2B59633-3566-42CA-9E90-95D93B3739D6}" type="slidenum">
              <a:rPr lang="fr-CA" smtClean="0">
                <a:solidFill>
                  <a:prstClr val="black">
                    <a:tint val="75000"/>
                  </a:prstClr>
                </a:solidFill>
              </a:rPr>
              <a:pPr/>
              <a:t>‹N°›</a:t>
            </a:fld>
            <a:endParaRPr lang="fr-CA">
              <a:solidFill>
                <a:prstClr val="black">
                  <a:tint val="75000"/>
                </a:prstClr>
              </a:solidFill>
            </a:endParaRPr>
          </a:p>
        </p:txBody>
      </p:sp>
    </p:spTree>
    <p:extLst>
      <p:ext uri="{BB962C8B-B14F-4D97-AF65-F5344CB8AC3E}">
        <p14:creationId xmlns:p14="http://schemas.microsoft.com/office/powerpoint/2010/main" val="41869315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CA"/>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111AE96F-32D3-4391-8DB3-652A39E8C23E}" type="datetimeFigureOut">
              <a:rPr lang="fr-CA" smtClean="0">
                <a:solidFill>
                  <a:prstClr val="black">
                    <a:tint val="75000"/>
                  </a:prstClr>
                </a:solidFill>
              </a:rPr>
              <a:pPr/>
              <a:t>2019-02-05</a:t>
            </a:fld>
            <a:endParaRPr lang="fr-CA">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CA">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A2B59633-3566-42CA-9E90-95D93B3739D6}" type="slidenum">
              <a:rPr lang="fr-CA" smtClean="0">
                <a:solidFill>
                  <a:prstClr val="black">
                    <a:tint val="75000"/>
                  </a:prstClr>
                </a:solidFill>
              </a:rPr>
              <a:pPr/>
              <a:t>‹N°›</a:t>
            </a:fld>
            <a:endParaRPr lang="fr-CA">
              <a:solidFill>
                <a:prstClr val="black">
                  <a:tint val="75000"/>
                </a:prstClr>
              </a:solidFill>
            </a:endParaRPr>
          </a:p>
        </p:txBody>
      </p:sp>
    </p:spTree>
    <p:extLst>
      <p:ext uri="{BB962C8B-B14F-4D97-AF65-F5344CB8AC3E}">
        <p14:creationId xmlns:p14="http://schemas.microsoft.com/office/powerpoint/2010/main" val="40576478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CA"/>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5" name="Espace réservé de la date 4"/>
          <p:cNvSpPr>
            <a:spLocks noGrp="1"/>
          </p:cNvSpPr>
          <p:nvPr>
            <p:ph type="dt" sz="half" idx="10"/>
          </p:nvPr>
        </p:nvSpPr>
        <p:spPr/>
        <p:txBody>
          <a:bodyPr/>
          <a:lstStyle/>
          <a:p>
            <a:fld id="{111AE96F-32D3-4391-8DB3-652A39E8C23E}" type="datetimeFigureOut">
              <a:rPr lang="fr-CA" smtClean="0">
                <a:solidFill>
                  <a:prstClr val="black">
                    <a:tint val="75000"/>
                  </a:prstClr>
                </a:solidFill>
              </a:rPr>
              <a:pPr/>
              <a:t>2019-02-05</a:t>
            </a:fld>
            <a:endParaRPr lang="fr-CA">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CA">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A2B59633-3566-42CA-9E90-95D93B3739D6}" type="slidenum">
              <a:rPr lang="fr-CA" smtClean="0">
                <a:solidFill>
                  <a:prstClr val="black">
                    <a:tint val="75000"/>
                  </a:prstClr>
                </a:solidFill>
              </a:rPr>
              <a:pPr/>
              <a:t>‹N°›</a:t>
            </a:fld>
            <a:endParaRPr lang="fr-CA">
              <a:solidFill>
                <a:prstClr val="black">
                  <a:tint val="75000"/>
                </a:prstClr>
              </a:solidFill>
            </a:endParaRPr>
          </a:p>
        </p:txBody>
      </p:sp>
    </p:spTree>
    <p:extLst>
      <p:ext uri="{BB962C8B-B14F-4D97-AF65-F5344CB8AC3E}">
        <p14:creationId xmlns:p14="http://schemas.microsoft.com/office/powerpoint/2010/main" val="35632562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CA"/>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7" name="Espace réservé de la date 6"/>
          <p:cNvSpPr>
            <a:spLocks noGrp="1"/>
          </p:cNvSpPr>
          <p:nvPr>
            <p:ph type="dt" sz="half" idx="10"/>
          </p:nvPr>
        </p:nvSpPr>
        <p:spPr/>
        <p:txBody>
          <a:bodyPr/>
          <a:lstStyle/>
          <a:p>
            <a:fld id="{111AE96F-32D3-4391-8DB3-652A39E8C23E}" type="datetimeFigureOut">
              <a:rPr lang="fr-CA" smtClean="0">
                <a:solidFill>
                  <a:prstClr val="black">
                    <a:tint val="75000"/>
                  </a:prstClr>
                </a:solidFill>
              </a:rPr>
              <a:pPr/>
              <a:t>2019-02-05</a:t>
            </a:fld>
            <a:endParaRPr lang="fr-CA">
              <a:solidFill>
                <a:prstClr val="black">
                  <a:tint val="75000"/>
                </a:prstClr>
              </a:solidFill>
            </a:endParaRPr>
          </a:p>
        </p:txBody>
      </p:sp>
      <p:sp>
        <p:nvSpPr>
          <p:cNvPr id="8" name="Espace réservé du pied de page 7"/>
          <p:cNvSpPr>
            <a:spLocks noGrp="1"/>
          </p:cNvSpPr>
          <p:nvPr>
            <p:ph type="ftr" sz="quarter" idx="11"/>
          </p:nvPr>
        </p:nvSpPr>
        <p:spPr/>
        <p:txBody>
          <a:bodyPr/>
          <a:lstStyle/>
          <a:p>
            <a:endParaRPr lang="fr-CA">
              <a:solidFill>
                <a:prstClr val="black">
                  <a:tint val="75000"/>
                </a:prstClr>
              </a:solidFill>
            </a:endParaRPr>
          </a:p>
        </p:txBody>
      </p:sp>
      <p:sp>
        <p:nvSpPr>
          <p:cNvPr id="9" name="Espace réservé du numéro de diapositive 8"/>
          <p:cNvSpPr>
            <a:spLocks noGrp="1"/>
          </p:cNvSpPr>
          <p:nvPr>
            <p:ph type="sldNum" sz="quarter" idx="12"/>
          </p:nvPr>
        </p:nvSpPr>
        <p:spPr/>
        <p:txBody>
          <a:bodyPr/>
          <a:lstStyle/>
          <a:p>
            <a:fld id="{A2B59633-3566-42CA-9E90-95D93B3739D6}" type="slidenum">
              <a:rPr lang="fr-CA" smtClean="0">
                <a:solidFill>
                  <a:prstClr val="black">
                    <a:tint val="75000"/>
                  </a:prstClr>
                </a:solidFill>
              </a:rPr>
              <a:pPr/>
              <a:t>‹N°›</a:t>
            </a:fld>
            <a:endParaRPr lang="fr-CA">
              <a:solidFill>
                <a:prstClr val="black">
                  <a:tint val="75000"/>
                </a:prstClr>
              </a:solidFill>
            </a:endParaRPr>
          </a:p>
        </p:txBody>
      </p:sp>
    </p:spTree>
    <p:extLst>
      <p:ext uri="{BB962C8B-B14F-4D97-AF65-F5344CB8AC3E}">
        <p14:creationId xmlns:p14="http://schemas.microsoft.com/office/powerpoint/2010/main" val="35117234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CA"/>
          </a:p>
        </p:txBody>
      </p:sp>
      <p:sp>
        <p:nvSpPr>
          <p:cNvPr id="3" name="Espace réservé de la date 2"/>
          <p:cNvSpPr>
            <a:spLocks noGrp="1"/>
          </p:cNvSpPr>
          <p:nvPr>
            <p:ph type="dt" sz="half" idx="10"/>
          </p:nvPr>
        </p:nvSpPr>
        <p:spPr/>
        <p:txBody>
          <a:bodyPr/>
          <a:lstStyle/>
          <a:p>
            <a:fld id="{111AE96F-32D3-4391-8DB3-652A39E8C23E}" type="datetimeFigureOut">
              <a:rPr lang="fr-CA" smtClean="0">
                <a:solidFill>
                  <a:prstClr val="black">
                    <a:tint val="75000"/>
                  </a:prstClr>
                </a:solidFill>
              </a:rPr>
              <a:pPr/>
              <a:t>2019-02-05</a:t>
            </a:fld>
            <a:endParaRPr lang="fr-CA">
              <a:solidFill>
                <a:prstClr val="black">
                  <a:tint val="75000"/>
                </a:prstClr>
              </a:solidFill>
            </a:endParaRPr>
          </a:p>
        </p:txBody>
      </p:sp>
      <p:sp>
        <p:nvSpPr>
          <p:cNvPr id="4" name="Espace réservé du pied de page 3"/>
          <p:cNvSpPr>
            <a:spLocks noGrp="1"/>
          </p:cNvSpPr>
          <p:nvPr>
            <p:ph type="ftr" sz="quarter" idx="11"/>
          </p:nvPr>
        </p:nvSpPr>
        <p:spPr/>
        <p:txBody>
          <a:bodyPr/>
          <a:lstStyle/>
          <a:p>
            <a:endParaRPr lang="fr-CA">
              <a:solidFill>
                <a:prstClr val="black">
                  <a:tint val="75000"/>
                </a:prstClr>
              </a:solidFill>
            </a:endParaRPr>
          </a:p>
        </p:txBody>
      </p:sp>
      <p:sp>
        <p:nvSpPr>
          <p:cNvPr id="5" name="Espace réservé du numéro de diapositive 4"/>
          <p:cNvSpPr>
            <a:spLocks noGrp="1"/>
          </p:cNvSpPr>
          <p:nvPr>
            <p:ph type="sldNum" sz="quarter" idx="12"/>
          </p:nvPr>
        </p:nvSpPr>
        <p:spPr/>
        <p:txBody>
          <a:bodyPr/>
          <a:lstStyle/>
          <a:p>
            <a:fld id="{A2B59633-3566-42CA-9E90-95D93B3739D6}" type="slidenum">
              <a:rPr lang="fr-CA" smtClean="0">
                <a:solidFill>
                  <a:prstClr val="black">
                    <a:tint val="75000"/>
                  </a:prstClr>
                </a:solidFill>
              </a:rPr>
              <a:pPr/>
              <a:t>‹N°›</a:t>
            </a:fld>
            <a:endParaRPr lang="fr-CA">
              <a:solidFill>
                <a:prstClr val="black">
                  <a:tint val="75000"/>
                </a:prstClr>
              </a:solidFill>
            </a:endParaRPr>
          </a:p>
        </p:txBody>
      </p:sp>
    </p:spTree>
    <p:extLst>
      <p:ext uri="{BB962C8B-B14F-4D97-AF65-F5344CB8AC3E}">
        <p14:creationId xmlns:p14="http://schemas.microsoft.com/office/powerpoint/2010/main" val="39838941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111AE96F-32D3-4391-8DB3-652A39E8C23E}" type="datetimeFigureOut">
              <a:rPr lang="fr-CA" smtClean="0">
                <a:solidFill>
                  <a:prstClr val="black">
                    <a:tint val="75000"/>
                  </a:prstClr>
                </a:solidFill>
              </a:rPr>
              <a:pPr/>
              <a:t>2019-02-05</a:t>
            </a:fld>
            <a:endParaRPr lang="fr-CA">
              <a:solidFill>
                <a:prstClr val="black">
                  <a:tint val="75000"/>
                </a:prstClr>
              </a:solidFill>
            </a:endParaRPr>
          </a:p>
        </p:txBody>
      </p:sp>
      <p:sp>
        <p:nvSpPr>
          <p:cNvPr id="3" name="Espace réservé du pied de page 2"/>
          <p:cNvSpPr>
            <a:spLocks noGrp="1"/>
          </p:cNvSpPr>
          <p:nvPr>
            <p:ph type="ftr" sz="quarter" idx="11"/>
          </p:nvPr>
        </p:nvSpPr>
        <p:spPr/>
        <p:txBody>
          <a:bodyPr/>
          <a:lstStyle/>
          <a:p>
            <a:endParaRPr lang="fr-CA">
              <a:solidFill>
                <a:prstClr val="black">
                  <a:tint val="75000"/>
                </a:prstClr>
              </a:solidFill>
            </a:endParaRPr>
          </a:p>
        </p:txBody>
      </p:sp>
      <p:sp>
        <p:nvSpPr>
          <p:cNvPr id="4" name="Espace réservé du numéro de diapositive 3"/>
          <p:cNvSpPr>
            <a:spLocks noGrp="1"/>
          </p:cNvSpPr>
          <p:nvPr>
            <p:ph type="sldNum" sz="quarter" idx="12"/>
          </p:nvPr>
        </p:nvSpPr>
        <p:spPr/>
        <p:txBody>
          <a:bodyPr/>
          <a:lstStyle/>
          <a:p>
            <a:fld id="{A2B59633-3566-42CA-9E90-95D93B3739D6}" type="slidenum">
              <a:rPr lang="fr-CA" smtClean="0">
                <a:solidFill>
                  <a:prstClr val="black">
                    <a:tint val="75000"/>
                  </a:prstClr>
                </a:solidFill>
              </a:rPr>
              <a:pPr/>
              <a:t>‹N°›</a:t>
            </a:fld>
            <a:endParaRPr lang="fr-CA">
              <a:solidFill>
                <a:prstClr val="black">
                  <a:tint val="75000"/>
                </a:prstClr>
              </a:solidFill>
            </a:endParaRPr>
          </a:p>
        </p:txBody>
      </p:sp>
    </p:spTree>
    <p:extLst>
      <p:ext uri="{BB962C8B-B14F-4D97-AF65-F5344CB8AC3E}">
        <p14:creationId xmlns:p14="http://schemas.microsoft.com/office/powerpoint/2010/main" val="192523765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CA"/>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111AE96F-32D3-4391-8DB3-652A39E8C23E}" type="datetimeFigureOut">
              <a:rPr lang="fr-CA" smtClean="0">
                <a:solidFill>
                  <a:prstClr val="black">
                    <a:tint val="75000"/>
                  </a:prstClr>
                </a:solidFill>
              </a:rPr>
              <a:pPr/>
              <a:t>2019-02-05</a:t>
            </a:fld>
            <a:endParaRPr lang="fr-CA">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CA">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A2B59633-3566-42CA-9E90-95D93B3739D6}" type="slidenum">
              <a:rPr lang="fr-CA" smtClean="0">
                <a:solidFill>
                  <a:prstClr val="black">
                    <a:tint val="75000"/>
                  </a:prstClr>
                </a:solidFill>
              </a:rPr>
              <a:pPr/>
              <a:t>‹N°›</a:t>
            </a:fld>
            <a:endParaRPr lang="fr-CA">
              <a:solidFill>
                <a:prstClr val="black">
                  <a:tint val="75000"/>
                </a:prstClr>
              </a:solidFill>
            </a:endParaRPr>
          </a:p>
        </p:txBody>
      </p:sp>
    </p:spTree>
    <p:extLst>
      <p:ext uri="{BB962C8B-B14F-4D97-AF65-F5344CB8AC3E}">
        <p14:creationId xmlns:p14="http://schemas.microsoft.com/office/powerpoint/2010/main" val="1232273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p:cNvSpPr>
            <a:spLocks noGrp="1"/>
          </p:cNvSpPr>
          <p:nvPr>
            <p:ph type="dt" sz="half" idx="10"/>
          </p:nvPr>
        </p:nvSpPr>
        <p:spPr/>
        <p:txBody>
          <a:bodyPr/>
          <a:lstStyle>
            <a:lvl1pPr>
              <a:defRPr/>
            </a:lvl1pPr>
          </a:lstStyle>
          <a:p>
            <a:pPr>
              <a:defRPr/>
            </a:pPr>
            <a:fld id="{EECD091F-EF73-4504-B562-DA95284FB762}" type="datetime1">
              <a:rPr lang="fr-CA" smtClean="0">
                <a:solidFill>
                  <a:prstClr val="black">
                    <a:tint val="75000"/>
                  </a:prstClr>
                </a:solidFill>
              </a:rPr>
              <a:pPr>
                <a:defRPr/>
              </a:pPr>
              <a:t>2019-02-05</a:t>
            </a:fld>
            <a:endParaRPr lang="fr-CA">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fr-CA">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fld id="{0890A999-F363-410F-BEC8-9DBC48E324C8}" type="slidenum">
              <a:rPr lang="fr-CA" altLang="fr-FR"/>
              <a:pPr/>
              <a:t>‹N°›</a:t>
            </a:fld>
            <a:endParaRPr lang="fr-CA" altLang="fr-FR"/>
          </a:p>
        </p:txBody>
      </p:sp>
    </p:spTree>
    <p:extLst>
      <p:ext uri="{BB962C8B-B14F-4D97-AF65-F5344CB8AC3E}">
        <p14:creationId xmlns:p14="http://schemas.microsoft.com/office/powerpoint/2010/main" val="116658929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CA"/>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A"/>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111AE96F-32D3-4391-8DB3-652A39E8C23E}" type="datetimeFigureOut">
              <a:rPr lang="fr-CA" smtClean="0">
                <a:solidFill>
                  <a:prstClr val="black">
                    <a:tint val="75000"/>
                  </a:prstClr>
                </a:solidFill>
              </a:rPr>
              <a:pPr/>
              <a:t>2019-02-05</a:t>
            </a:fld>
            <a:endParaRPr lang="fr-CA">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CA">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A2B59633-3566-42CA-9E90-95D93B3739D6}" type="slidenum">
              <a:rPr lang="fr-CA" smtClean="0">
                <a:solidFill>
                  <a:prstClr val="black">
                    <a:tint val="75000"/>
                  </a:prstClr>
                </a:solidFill>
              </a:rPr>
              <a:pPr/>
              <a:t>‹N°›</a:t>
            </a:fld>
            <a:endParaRPr lang="fr-CA">
              <a:solidFill>
                <a:prstClr val="black">
                  <a:tint val="75000"/>
                </a:prstClr>
              </a:solidFill>
            </a:endParaRPr>
          </a:p>
        </p:txBody>
      </p:sp>
    </p:spTree>
    <p:extLst>
      <p:ext uri="{BB962C8B-B14F-4D97-AF65-F5344CB8AC3E}">
        <p14:creationId xmlns:p14="http://schemas.microsoft.com/office/powerpoint/2010/main" val="10152793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CA"/>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4" name="Espace réservé de la date 3"/>
          <p:cNvSpPr>
            <a:spLocks noGrp="1"/>
          </p:cNvSpPr>
          <p:nvPr>
            <p:ph type="dt" sz="half" idx="10"/>
          </p:nvPr>
        </p:nvSpPr>
        <p:spPr/>
        <p:txBody>
          <a:bodyPr/>
          <a:lstStyle/>
          <a:p>
            <a:fld id="{111AE96F-32D3-4391-8DB3-652A39E8C23E}" type="datetimeFigureOut">
              <a:rPr lang="fr-CA" smtClean="0">
                <a:solidFill>
                  <a:prstClr val="black">
                    <a:tint val="75000"/>
                  </a:prstClr>
                </a:solidFill>
              </a:rPr>
              <a:pPr/>
              <a:t>2019-02-05</a:t>
            </a:fld>
            <a:endParaRPr lang="fr-CA">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CA">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A2B59633-3566-42CA-9E90-95D93B3739D6}" type="slidenum">
              <a:rPr lang="fr-CA" smtClean="0">
                <a:solidFill>
                  <a:prstClr val="black">
                    <a:tint val="75000"/>
                  </a:prstClr>
                </a:solidFill>
              </a:rPr>
              <a:pPr/>
              <a:t>‹N°›</a:t>
            </a:fld>
            <a:endParaRPr lang="fr-CA">
              <a:solidFill>
                <a:prstClr val="black">
                  <a:tint val="75000"/>
                </a:prstClr>
              </a:solidFill>
            </a:endParaRPr>
          </a:p>
        </p:txBody>
      </p:sp>
    </p:spTree>
    <p:extLst>
      <p:ext uri="{BB962C8B-B14F-4D97-AF65-F5344CB8AC3E}">
        <p14:creationId xmlns:p14="http://schemas.microsoft.com/office/powerpoint/2010/main" val="396832431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CA"/>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4" name="Espace réservé de la date 3"/>
          <p:cNvSpPr>
            <a:spLocks noGrp="1"/>
          </p:cNvSpPr>
          <p:nvPr>
            <p:ph type="dt" sz="half" idx="10"/>
          </p:nvPr>
        </p:nvSpPr>
        <p:spPr/>
        <p:txBody>
          <a:bodyPr/>
          <a:lstStyle/>
          <a:p>
            <a:fld id="{111AE96F-32D3-4391-8DB3-652A39E8C23E}" type="datetimeFigureOut">
              <a:rPr lang="fr-CA" smtClean="0">
                <a:solidFill>
                  <a:prstClr val="black">
                    <a:tint val="75000"/>
                  </a:prstClr>
                </a:solidFill>
              </a:rPr>
              <a:pPr/>
              <a:t>2019-02-05</a:t>
            </a:fld>
            <a:endParaRPr lang="fr-CA">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CA">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A2B59633-3566-42CA-9E90-95D93B3739D6}" type="slidenum">
              <a:rPr lang="fr-CA" smtClean="0">
                <a:solidFill>
                  <a:prstClr val="black">
                    <a:tint val="75000"/>
                  </a:prstClr>
                </a:solidFill>
              </a:rPr>
              <a:pPr/>
              <a:t>‹N°›</a:t>
            </a:fld>
            <a:endParaRPr lang="fr-CA">
              <a:solidFill>
                <a:prstClr val="black">
                  <a:tint val="75000"/>
                </a:prstClr>
              </a:solidFill>
            </a:endParaRPr>
          </a:p>
        </p:txBody>
      </p:sp>
    </p:spTree>
    <p:extLst>
      <p:ext uri="{BB962C8B-B14F-4D97-AF65-F5344CB8AC3E}">
        <p14:creationId xmlns:p14="http://schemas.microsoft.com/office/powerpoint/2010/main" val="40601351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fr-CA"/>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D1C547BE-8906-4140-839B-080FA08666E6}" type="datetime1">
              <a:rPr lang="fr-CA" smtClean="0">
                <a:solidFill>
                  <a:prstClr val="black">
                    <a:tint val="75000"/>
                  </a:prstClr>
                </a:solidFill>
              </a:rPr>
              <a:pPr>
                <a:defRPr/>
              </a:pPr>
              <a:t>2019-02-05</a:t>
            </a:fld>
            <a:endParaRPr lang="fr-CA">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fr-CA">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fld id="{CDF7282C-0242-404D-809D-EB3D498D7E71}" type="slidenum">
              <a:rPr lang="fr-CA" altLang="fr-FR"/>
              <a:pPr/>
              <a:t>‹N°›</a:t>
            </a:fld>
            <a:endParaRPr lang="fr-CA" altLang="fr-FR"/>
          </a:p>
        </p:txBody>
      </p:sp>
    </p:spTree>
    <p:extLst>
      <p:ext uri="{BB962C8B-B14F-4D97-AF65-F5344CB8AC3E}">
        <p14:creationId xmlns:p14="http://schemas.microsoft.com/office/powerpoint/2010/main" val="5438813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CA"/>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5" name="Date Placeholder 3"/>
          <p:cNvSpPr>
            <a:spLocks noGrp="1"/>
          </p:cNvSpPr>
          <p:nvPr>
            <p:ph type="dt" sz="half" idx="10"/>
          </p:nvPr>
        </p:nvSpPr>
        <p:spPr/>
        <p:txBody>
          <a:bodyPr/>
          <a:lstStyle>
            <a:lvl1pPr>
              <a:defRPr/>
            </a:lvl1pPr>
          </a:lstStyle>
          <a:p>
            <a:pPr>
              <a:defRPr/>
            </a:pPr>
            <a:fld id="{9F7AC0EC-A3C0-4CF2-85BA-FCD930EA9BE9}" type="datetime1">
              <a:rPr lang="fr-CA" smtClean="0">
                <a:solidFill>
                  <a:prstClr val="black">
                    <a:tint val="75000"/>
                  </a:prstClr>
                </a:solidFill>
              </a:rPr>
              <a:pPr>
                <a:defRPr/>
              </a:pPr>
              <a:t>2019-02-05</a:t>
            </a:fld>
            <a:endParaRPr lang="fr-CA">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fr-CA">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fld id="{7A4B8B54-9ED5-4AC1-A98E-18D8A09DDDB5}" type="slidenum">
              <a:rPr lang="fr-CA" altLang="fr-FR"/>
              <a:pPr/>
              <a:t>‹N°›</a:t>
            </a:fld>
            <a:endParaRPr lang="fr-CA" altLang="fr-FR"/>
          </a:p>
        </p:txBody>
      </p:sp>
    </p:spTree>
    <p:extLst>
      <p:ext uri="{BB962C8B-B14F-4D97-AF65-F5344CB8AC3E}">
        <p14:creationId xmlns:p14="http://schemas.microsoft.com/office/powerpoint/2010/main" val="41881717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fr-CA"/>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7" name="Date Placeholder 3"/>
          <p:cNvSpPr>
            <a:spLocks noGrp="1"/>
          </p:cNvSpPr>
          <p:nvPr>
            <p:ph type="dt" sz="half" idx="10"/>
          </p:nvPr>
        </p:nvSpPr>
        <p:spPr/>
        <p:txBody>
          <a:bodyPr/>
          <a:lstStyle>
            <a:lvl1pPr>
              <a:defRPr/>
            </a:lvl1pPr>
          </a:lstStyle>
          <a:p>
            <a:pPr>
              <a:defRPr/>
            </a:pPr>
            <a:fld id="{A4B71F4E-5F04-46E6-8DB5-56706859E019}" type="datetime1">
              <a:rPr lang="fr-CA" smtClean="0">
                <a:solidFill>
                  <a:prstClr val="black">
                    <a:tint val="75000"/>
                  </a:prstClr>
                </a:solidFill>
              </a:rPr>
              <a:pPr>
                <a:defRPr/>
              </a:pPr>
              <a:t>2019-02-05</a:t>
            </a:fld>
            <a:endParaRPr lang="fr-CA">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fr-CA">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fld id="{8BE150E6-13F3-4FA5-AA00-D72C9FD09D66}" type="slidenum">
              <a:rPr lang="fr-CA" altLang="fr-FR"/>
              <a:pPr/>
              <a:t>‹N°›</a:t>
            </a:fld>
            <a:endParaRPr lang="fr-CA" altLang="fr-FR"/>
          </a:p>
        </p:txBody>
      </p:sp>
    </p:spTree>
    <p:extLst>
      <p:ext uri="{BB962C8B-B14F-4D97-AF65-F5344CB8AC3E}">
        <p14:creationId xmlns:p14="http://schemas.microsoft.com/office/powerpoint/2010/main" val="32480834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CA"/>
          </a:p>
        </p:txBody>
      </p:sp>
      <p:sp>
        <p:nvSpPr>
          <p:cNvPr id="3" name="Date Placeholder 3"/>
          <p:cNvSpPr>
            <a:spLocks noGrp="1"/>
          </p:cNvSpPr>
          <p:nvPr>
            <p:ph type="dt" sz="half" idx="10"/>
          </p:nvPr>
        </p:nvSpPr>
        <p:spPr/>
        <p:txBody>
          <a:bodyPr/>
          <a:lstStyle>
            <a:lvl1pPr>
              <a:defRPr/>
            </a:lvl1pPr>
          </a:lstStyle>
          <a:p>
            <a:pPr>
              <a:defRPr/>
            </a:pPr>
            <a:fld id="{1F62E628-883D-407A-92C4-4089EFCF0F63}" type="datetime1">
              <a:rPr lang="fr-CA" smtClean="0">
                <a:solidFill>
                  <a:prstClr val="black">
                    <a:tint val="75000"/>
                  </a:prstClr>
                </a:solidFill>
              </a:rPr>
              <a:pPr>
                <a:defRPr/>
              </a:pPr>
              <a:t>2019-02-05</a:t>
            </a:fld>
            <a:endParaRPr lang="fr-CA">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fr-CA">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fld id="{FBBBBDC2-3F91-4CA0-92DF-EB28A9777C66}" type="slidenum">
              <a:rPr lang="fr-CA" altLang="fr-FR"/>
              <a:pPr/>
              <a:t>‹N°›</a:t>
            </a:fld>
            <a:endParaRPr lang="fr-CA" altLang="fr-FR"/>
          </a:p>
        </p:txBody>
      </p:sp>
    </p:spTree>
    <p:extLst>
      <p:ext uri="{BB962C8B-B14F-4D97-AF65-F5344CB8AC3E}">
        <p14:creationId xmlns:p14="http://schemas.microsoft.com/office/powerpoint/2010/main" val="33822281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02D0519-253F-4E8A-BD29-35C29D469BB8}" type="datetime1">
              <a:rPr lang="fr-CA" smtClean="0">
                <a:solidFill>
                  <a:prstClr val="black">
                    <a:tint val="75000"/>
                  </a:prstClr>
                </a:solidFill>
              </a:rPr>
              <a:pPr>
                <a:defRPr/>
              </a:pPr>
              <a:t>2019-02-05</a:t>
            </a:fld>
            <a:endParaRPr lang="fr-CA">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fr-CA">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fld id="{8ACC7CC9-D556-4DA9-885A-AA57AB800CA4}" type="slidenum">
              <a:rPr lang="fr-CA" altLang="fr-FR"/>
              <a:pPr/>
              <a:t>‹N°›</a:t>
            </a:fld>
            <a:endParaRPr lang="fr-CA" altLang="fr-FR"/>
          </a:p>
        </p:txBody>
      </p:sp>
    </p:spTree>
    <p:extLst>
      <p:ext uri="{BB962C8B-B14F-4D97-AF65-F5344CB8AC3E}">
        <p14:creationId xmlns:p14="http://schemas.microsoft.com/office/powerpoint/2010/main" val="30574991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fr-CA"/>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94DA18A0-5439-4A0F-8641-E0B025D68FFA}" type="datetime1">
              <a:rPr lang="fr-CA" smtClean="0">
                <a:solidFill>
                  <a:prstClr val="black">
                    <a:tint val="75000"/>
                  </a:prstClr>
                </a:solidFill>
              </a:rPr>
              <a:pPr>
                <a:defRPr/>
              </a:pPr>
              <a:t>2019-02-05</a:t>
            </a:fld>
            <a:endParaRPr lang="fr-CA">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fr-CA">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fld id="{BB853EF6-2D42-48AF-99F8-C2ED93EC8227}" type="slidenum">
              <a:rPr lang="fr-CA" altLang="fr-FR"/>
              <a:pPr/>
              <a:t>‹N°›</a:t>
            </a:fld>
            <a:endParaRPr lang="fr-CA" altLang="fr-FR"/>
          </a:p>
        </p:txBody>
      </p:sp>
    </p:spTree>
    <p:extLst>
      <p:ext uri="{BB962C8B-B14F-4D97-AF65-F5344CB8AC3E}">
        <p14:creationId xmlns:p14="http://schemas.microsoft.com/office/powerpoint/2010/main" val="3118097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fr-CA"/>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CA"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3A7436AC-7965-4D73-83E3-C1BF3BA5449C}" type="datetime1">
              <a:rPr lang="fr-CA" smtClean="0">
                <a:solidFill>
                  <a:prstClr val="black">
                    <a:tint val="75000"/>
                  </a:prstClr>
                </a:solidFill>
              </a:rPr>
              <a:pPr>
                <a:defRPr/>
              </a:pPr>
              <a:t>2019-02-05</a:t>
            </a:fld>
            <a:endParaRPr lang="fr-CA">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fr-CA">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fld id="{5A3F56A4-B10E-4028-A186-60FA31EF7A8E}" type="slidenum">
              <a:rPr lang="fr-CA" altLang="fr-FR"/>
              <a:pPr/>
              <a:t>‹N°›</a:t>
            </a:fld>
            <a:endParaRPr lang="fr-CA" altLang="fr-FR"/>
          </a:p>
        </p:txBody>
      </p:sp>
    </p:spTree>
    <p:extLst>
      <p:ext uri="{BB962C8B-B14F-4D97-AF65-F5344CB8AC3E}">
        <p14:creationId xmlns:p14="http://schemas.microsoft.com/office/powerpoint/2010/main" val="37089898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fr-FR"/>
              <a:t>Click to edit Master title style</a:t>
            </a:r>
            <a:endParaRPr lang="fr-CA" altLang="fr-FR"/>
          </a:p>
        </p:txBody>
      </p:sp>
      <p:sp>
        <p:nvSpPr>
          <p:cNvPr id="1027" name="Text Placeholder 2"/>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fr-FR"/>
              <a:t>Click to edit Master text styles</a:t>
            </a:r>
          </a:p>
          <a:p>
            <a:pPr lvl="1"/>
            <a:r>
              <a:rPr lang="en-US" altLang="fr-FR"/>
              <a:t>Second level</a:t>
            </a:r>
          </a:p>
          <a:p>
            <a:pPr lvl="2"/>
            <a:r>
              <a:rPr lang="en-US" altLang="fr-FR"/>
              <a:t>Third level</a:t>
            </a:r>
          </a:p>
          <a:p>
            <a:pPr lvl="3"/>
            <a:r>
              <a:rPr lang="en-US" altLang="fr-FR"/>
              <a:t>Fourth level</a:t>
            </a:r>
          </a:p>
          <a:p>
            <a:pPr lvl="4"/>
            <a:r>
              <a:rPr lang="en-US" altLang="fr-FR"/>
              <a:t>Fifth level</a:t>
            </a:r>
            <a:endParaRPr lang="fr-CA" altLang="fr-F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E33991B6-356F-42DB-BAEC-0C511A9BA07D}" type="datetime1">
              <a:rPr lang="fr-CA" smtClean="0">
                <a:solidFill>
                  <a:prstClr val="black">
                    <a:tint val="75000"/>
                  </a:prstClr>
                </a:solidFill>
              </a:rPr>
              <a:pPr>
                <a:defRPr/>
              </a:pPr>
              <a:t>2019-02-05</a:t>
            </a:fld>
            <a:endParaRPr lang="fr-CA">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fr-CA">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pPr fontAlgn="base">
              <a:spcBef>
                <a:spcPct val="0"/>
              </a:spcBef>
              <a:spcAft>
                <a:spcPct val="0"/>
              </a:spcAft>
            </a:pPr>
            <a:fld id="{FBF6BECE-A67B-4506-A1A8-4B6E968ED1B4}" type="slidenum">
              <a:rPr lang="fr-CA" altLang="fr-FR">
                <a:cs typeface="Arial" panose="020B0604020202020204" pitchFamily="34" charset="0"/>
              </a:rPr>
              <a:pPr fontAlgn="base">
                <a:spcBef>
                  <a:spcPct val="0"/>
                </a:spcBef>
                <a:spcAft>
                  <a:spcPct val="0"/>
                </a:spcAft>
              </a:pPr>
              <a:t>‹N°›</a:t>
            </a:fld>
            <a:endParaRPr lang="fr-CA" altLang="fr-FR">
              <a:cs typeface="Arial" panose="020B0604020202020204" pitchFamily="34" charset="0"/>
            </a:endParaRPr>
          </a:p>
        </p:txBody>
      </p:sp>
    </p:spTree>
    <p:extLst>
      <p:ext uri="{BB962C8B-B14F-4D97-AF65-F5344CB8AC3E}">
        <p14:creationId xmlns:p14="http://schemas.microsoft.com/office/powerpoint/2010/main" val="32636449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CA"/>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1AE96F-32D3-4391-8DB3-652A39E8C23E}" type="datetimeFigureOut">
              <a:rPr lang="fr-CA" smtClean="0">
                <a:solidFill>
                  <a:prstClr val="black">
                    <a:tint val="75000"/>
                  </a:prstClr>
                </a:solidFill>
              </a:rPr>
              <a:pPr/>
              <a:t>2019-02-05</a:t>
            </a:fld>
            <a:endParaRPr lang="fr-CA">
              <a:solidFill>
                <a:prstClr val="black">
                  <a:tint val="75000"/>
                </a:prstClr>
              </a:solidFill>
            </a:endParaRP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CA">
              <a:solidFill>
                <a:prstClr val="black">
                  <a:tint val="75000"/>
                </a:prstClr>
              </a:solidFill>
            </a:endParaRP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B59633-3566-42CA-9E90-95D93B3739D6}" type="slidenum">
              <a:rPr lang="fr-CA" smtClean="0">
                <a:solidFill>
                  <a:prstClr val="black">
                    <a:tint val="75000"/>
                  </a:prstClr>
                </a:solidFill>
              </a:rPr>
              <a:pPr/>
              <a:t>‹N°›</a:t>
            </a:fld>
            <a:endParaRPr lang="fr-CA">
              <a:solidFill>
                <a:prstClr val="black">
                  <a:tint val="75000"/>
                </a:prstClr>
              </a:solidFill>
            </a:endParaRPr>
          </a:p>
        </p:txBody>
      </p:sp>
    </p:spTree>
    <p:extLst>
      <p:ext uri="{BB962C8B-B14F-4D97-AF65-F5344CB8AC3E}">
        <p14:creationId xmlns:p14="http://schemas.microsoft.com/office/powerpoint/2010/main" val="304379398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mailto:bonjour@gov.sk.ca"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3.png"/><Relationship Id="rId7" Type="http://schemas.openxmlformats.org/officeDocument/2006/relationships/diagramColors" Target="../diagrams/colors1.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16.xml.rels><?xml version="1.0" encoding="UTF-8" standalone="yes"?>
<Relationships xmlns="http://schemas.openxmlformats.org/package/2006/relationships"><Relationship Id="rId3" Type="http://schemas.openxmlformats.org/officeDocument/2006/relationships/hyperlink" Target="tel:3069248543" TargetMode="External"/><Relationship Id="rId7" Type="http://schemas.openxmlformats.org/officeDocument/2006/relationships/image" Target="../media/image13.jpeg"/><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hyperlink" Target="http://www.saskinfojustice.ca/" TargetMode="External"/><Relationship Id="rId4" Type="http://schemas.openxmlformats.org/officeDocument/2006/relationships/hyperlink" Target="tel:18559248543"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6F7F9"/>
        </a:solidFill>
        <a:effectLst/>
      </p:bgPr>
    </p:bg>
    <p:spTree>
      <p:nvGrpSpPr>
        <p:cNvPr id="1" name=""/>
        <p:cNvGrpSpPr/>
        <p:nvPr/>
      </p:nvGrpSpPr>
      <p:grpSpPr>
        <a:xfrm>
          <a:off x="0" y="0"/>
          <a:ext cx="0" cy="0"/>
          <a:chOff x="0" y="0"/>
          <a:chExt cx="0" cy="0"/>
        </a:xfrm>
      </p:grpSpPr>
      <p:pic>
        <p:nvPicPr>
          <p:cNvPr id="6" name="Image 5"/>
          <p:cNvPicPr>
            <a:picLocks noChangeAspect="1"/>
          </p:cNvPicPr>
          <p:nvPr/>
        </p:nvPicPr>
        <p:blipFill>
          <a:blip r:embed="rId3"/>
          <a:stretch>
            <a:fillRect/>
          </a:stretch>
        </p:blipFill>
        <p:spPr>
          <a:xfrm>
            <a:off x="-53335" y="3933422"/>
            <a:ext cx="8160589" cy="2888426"/>
          </a:xfrm>
          <a:prstGeom prst="rect">
            <a:avLst/>
          </a:prstGeom>
        </p:spPr>
      </p:pic>
      <p:sp>
        <p:nvSpPr>
          <p:cNvPr id="5" name="Rectangle 4"/>
          <p:cNvSpPr/>
          <p:nvPr/>
        </p:nvSpPr>
        <p:spPr>
          <a:xfrm rot="1675644">
            <a:off x="4453157" y="4017050"/>
            <a:ext cx="3088247" cy="45719"/>
          </a:xfrm>
          <a:prstGeom prst="rect">
            <a:avLst/>
          </a:prstGeom>
          <a:noFill/>
        </p:spPr>
        <p:txBody>
          <a:bodyPr wrap="square" lIns="91440" tIns="45720" rIns="91440" bIns="45720">
            <a:prstTxWarp prst="textArchUp">
              <a:avLst/>
            </a:prstTxWarp>
            <a:spAutoFit/>
          </a:bodyPr>
          <a:lstStyle/>
          <a:p>
            <a:pPr algn="ctr"/>
            <a:r>
              <a:rPr lang="fr-FR" sz="5400" b="1" dirty="0" smtClean="0">
                <a:ln w="12700">
                  <a:solidFill>
                    <a:srgbClr val="44546A">
                      <a:lumMod val="75000"/>
                    </a:srgbClr>
                  </a:solidFill>
                  <a:prstDash val="solid"/>
                </a:ln>
                <a:solidFill>
                  <a:prstClr val="white"/>
                </a:solidFill>
                <a:effectLst>
                  <a:outerShdw dist="38100" dir="2640000" algn="bl" rotWithShape="0">
                    <a:srgbClr val="44546A">
                      <a:lumMod val="75000"/>
                    </a:srgbClr>
                  </a:outerShdw>
                </a:effectLst>
              </a:rPr>
              <a:t>Justice</a:t>
            </a:r>
            <a:endParaRPr lang="fr-FR" sz="5400" b="1" dirty="0">
              <a:ln w="12700">
                <a:solidFill>
                  <a:srgbClr val="44546A">
                    <a:lumMod val="75000"/>
                  </a:srgbClr>
                </a:solidFill>
                <a:prstDash val="solid"/>
              </a:ln>
              <a:solidFill>
                <a:prstClr val="white"/>
              </a:solidFill>
              <a:effectLst>
                <a:outerShdw dist="38100" dir="2640000" algn="bl" rotWithShape="0">
                  <a:srgbClr val="44546A">
                    <a:lumMod val="75000"/>
                  </a:srgbClr>
                </a:outerShdw>
              </a:effectLst>
            </a:endParaRPr>
          </a:p>
        </p:txBody>
      </p:sp>
      <p:pic>
        <p:nvPicPr>
          <p:cNvPr id="7" name="Image 6"/>
          <p:cNvPicPr>
            <a:picLocks noChangeAspect="1"/>
          </p:cNvPicPr>
          <p:nvPr/>
        </p:nvPicPr>
        <p:blipFill>
          <a:blip r:embed="rId4"/>
          <a:stretch>
            <a:fillRect/>
          </a:stretch>
        </p:blipFill>
        <p:spPr>
          <a:xfrm rot="661724">
            <a:off x="2292771" y="1098763"/>
            <a:ext cx="6727177" cy="1383545"/>
          </a:xfrm>
          <a:prstGeom prst="rect">
            <a:avLst/>
          </a:prstGeom>
        </p:spPr>
      </p:pic>
      <p:sp>
        <p:nvSpPr>
          <p:cNvPr id="18" name="Rectangle 17"/>
          <p:cNvSpPr/>
          <p:nvPr/>
        </p:nvSpPr>
        <p:spPr>
          <a:xfrm>
            <a:off x="2359242" y="316357"/>
            <a:ext cx="8053094" cy="1200329"/>
          </a:xfrm>
          <a:prstGeom prst="rect">
            <a:avLst/>
          </a:prstGeom>
          <a:noFill/>
          <a:effectLst>
            <a:outerShdw blurRad="50800" dist="38100" dir="18900000" algn="bl" rotWithShape="0">
              <a:prstClr val="black">
                <a:alpha val="40000"/>
              </a:prstClr>
            </a:outerShdw>
          </a:effectLst>
        </p:spPr>
        <p:txBody>
          <a:bodyPr wrap="square" lIns="91440" tIns="45720" rIns="91440" bIns="45720">
            <a:spAutoFit/>
          </a:bodyPr>
          <a:lstStyle/>
          <a:p>
            <a:pPr algn="ctr"/>
            <a:r>
              <a:rPr lang="en-CA" altLang="fr-FR" sz="7200" b="1" dirty="0" smtClean="0">
                <a:ln w="9525">
                  <a:solidFill>
                    <a:prstClr val="white"/>
                  </a:solidFill>
                  <a:prstDash val="solid"/>
                </a:ln>
                <a:solidFill>
                  <a:prstClr val="black"/>
                </a:solidFill>
                <a:effectLst>
                  <a:outerShdw blurRad="12700" dist="38100" dir="2700000" algn="tl" rotWithShape="0">
                    <a:prstClr val="white">
                      <a:lumMod val="50000"/>
                    </a:prstClr>
                  </a:outerShdw>
                </a:effectLst>
              </a:rPr>
              <a:t>Introduction</a:t>
            </a:r>
          </a:p>
        </p:txBody>
      </p:sp>
      <p:sp>
        <p:nvSpPr>
          <p:cNvPr id="2" name="Rectangle 1"/>
          <p:cNvSpPr/>
          <p:nvPr/>
        </p:nvSpPr>
        <p:spPr>
          <a:xfrm>
            <a:off x="5801469" y="2416545"/>
            <a:ext cx="7768390" cy="2123658"/>
          </a:xfrm>
          <a:prstGeom prst="rect">
            <a:avLst/>
          </a:prstGeom>
        </p:spPr>
        <p:txBody>
          <a:bodyPr wrap="square">
            <a:spAutoFit/>
          </a:bodyPr>
          <a:lstStyle/>
          <a:p>
            <a:pPr algn="ctr"/>
            <a:r>
              <a:rPr lang="en-CA" altLang="fr-FR" sz="4400" b="1" i="1" dirty="0">
                <a:ln w="9525">
                  <a:solidFill>
                    <a:prstClr val="white"/>
                  </a:solidFill>
                  <a:prstDash val="solid"/>
                </a:ln>
                <a:solidFill>
                  <a:prstClr val="black"/>
                </a:solidFill>
                <a:effectLst>
                  <a:outerShdw blurRad="12700" dist="38100" dir="2700000" algn="tl" rotWithShape="0">
                    <a:prstClr val="white">
                      <a:lumMod val="50000"/>
                    </a:prstClr>
                  </a:outerShdw>
                </a:effectLst>
              </a:rPr>
              <a:t>Active Offer </a:t>
            </a:r>
            <a:endParaRPr lang="en-CA" altLang="fr-FR" sz="4400" b="1" i="1" dirty="0" smtClean="0">
              <a:ln w="9525">
                <a:solidFill>
                  <a:prstClr val="white"/>
                </a:solidFill>
                <a:prstDash val="solid"/>
              </a:ln>
              <a:solidFill>
                <a:prstClr val="black"/>
              </a:solidFill>
              <a:effectLst>
                <a:outerShdw blurRad="12700" dist="38100" dir="2700000" algn="tl" rotWithShape="0">
                  <a:prstClr val="white">
                    <a:lumMod val="50000"/>
                  </a:prstClr>
                </a:outerShdw>
              </a:effectLst>
            </a:endParaRPr>
          </a:p>
          <a:p>
            <a:pPr algn="ctr"/>
            <a:r>
              <a:rPr lang="en-CA" altLang="fr-FR" sz="4400" b="1" i="1" dirty="0" smtClean="0">
                <a:ln w="9525">
                  <a:solidFill>
                    <a:prstClr val="white"/>
                  </a:solidFill>
                  <a:prstDash val="solid"/>
                </a:ln>
                <a:solidFill>
                  <a:prstClr val="black"/>
                </a:solidFill>
                <a:effectLst>
                  <a:outerShdw blurRad="12700" dist="38100" dir="2700000" algn="tl" rotWithShape="0">
                    <a:prstClr val="white">
                      <a:lumMod val="50000"/>
                    </a:prstClr>
                  </a:outerShdw>
                </a:effectLst>
              </a:rPr>
              <a:t>of</a:t>
            </a:r>
            <a:r>
              <a:rPr lang="en-CA" altLang="fr-FR" sz="4400" b="1" i="1" dirty="0">
                <a:ln w="9525">
                  <a:solidFill>
                    <a:prstClr val="white"/>
                  </a:solidFill>
                  <a:prstDash val="solid"/>
                </a:ln>
                <a:solidFill>
                  <a:prstClr val="black"/>
                </a:solidFill>
                <a:effectLst>
                  <a:outerShdw blurRad="12700" dist="38100" dir="2700000" algn="tl" rotWithShape="0">
                    <a:prstClr val="white">
                      <a:lumMod val="50000"/>
                    </a:prstClr>
                  </a:outerShdw>
                </a:effectLst>
              </a:rPr>
              <a:t/>
            </a:r>
            <a:br>
              <a:rPr lang="en-CA" altLang="fr-FR" sz="4400" b="1" i="1" dirty="0">
                <a:ln w="9525">
                  <a:solidFill>
                    <a:prstClr val="white"/>
                  </a:solidFill>
                  <a:prstDash val="solid"/>
                </a:ln>
                <a:solidFill>
                  <a:prstClr val="black"/>
                </a:solidFill>
                <a:effectLst>
                  <a:outerShdw blurRad="12700" dist="38100" dir="2700000" algn="tl" rotWithShape="0">
                    <a:prstClr val="white">
                      <a:lumMod val="50000"/>
                    </a:prstClr>
                  </a:outerShdw>
                </a:effectLst>
              </a:rPr>
            </a:br>
            <a:r>
              <a:rPr lang="en-CA" altLang="fr-FR" sz="4400" b="1" i="1" dirty="0">
                <a:ln w="9525">
                  <a:solidFill>
                    <a:prstClr val="white"/>
                  </a:solidFill>
                  <a:prstDash val="solid"/>
                </a:ln>
                <a:solidFill>
                  <a:prstClr val="black"/>
                </a:solidFill>
                <a:effectLst>
                  <a:outerShdw blurRad="12700" dist="38100" dir="2700000" algn="tl" rotWithShape="0">
                    <a:prstClr val="white">
                      <a:lumMod val="50000"/>
                    </a:prstClr>
                  </a:outerShdw>
                </a:effectLst>
              </a:rPr>
              <a:t>Services in French</a:t>
            </a:r>
            <a:endParaRPr lang="fr-CA" sz="4400" b="1" i="1" dirty="0">
              <a:ln w="9525">
                <a:solidFill>
                  <a:prstClr val="white"/>
                </a:solidFill>
                <a:prstDash val="solid"/>
              </a:ln>
              <a:solidFill>
                <a:prstClr val="black"/>
              </a:solidFill>
              <a:effectLst>
                <a:outerShdw blurRad="12700" dist="38100" dir="2700000" algn="tl" rotWithShape="0">
                  <a:prstClr val="white">
                    <a:lumMod val="50000"/>
                  </a:prstClr>
                </a:outerShdw>
              </a:effectLst>
            </a:endParaRPr>
          </a:p>
        </p:txBody>
      </p:sp>
    </p:spTree>
    <p:extLst>
      <p:ext uri="{BB962C8B-B14F-4D97-AF65-F5344CB8AC3E}">
        <p14:creationId xmlns:p14="http://schemas.microsoft.com/office/powerpoint/2010/main" val="32071262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r>
              <a:rPr lang="en-CA" altLang="fr-FR" sz="3600" b="1" dirty="0"/>
              <a:t>The Fundamentals of Active Offer</a:t>
            </a:r>
          </a:p>
        </p:txBody>
      </p:sp>
      <p:sp>
        <p:nvSpPr>
          <p:cNvPr id="2" name="Espace réservé du numéro de diapositive 1"/>
          <p:cNvSpPr>
            <a:spLocks noGrp="1"/>
          </p:cNvSpPr>
          <p:nvPr>
            <p:ph type="sldNum" sz="quarter" idx="12"/>
          </p:nvPr>
        </p:nvSpPr>
        <p:spPr/>
        <p:txBody>
          <a:bodyPr/>
          <a:lstStyle/>
          <a:p>
            <a:fld id="{0890A999-F363-410F-BEC8-9DBC48E324C8}" type="slidenum">
              <a:rPr lang="fr-CA" altLang="fr-FR" smtClean="0"/>
              <a:pPr/>
              <a:t>10</a:t>
            </a:fld>
            <a:endParaRPr lang="fr-CA" altLang="fr-FR"/>
          </a:p>
        </p:txBody>
      </p:sp>
      <p:graphicFrame>
        <p:nvGraphicFramePr>
          <p:cNvPr id="3" name="Tableau 2"/>
          <p:cNvGraphicFramePr>
            <a:graphicFrameLocks noGrp="1"/>
          </p:cNvGraphicFramePr>
          <p:nvPr>
            <p:extLst>
              <p:ext uri="{D42A27DB-BD31-4B8C-83A1-F6EECF244321}">
                <p14:modId xmlns:p14="http://schemas.microsoft.com/office/powerpoint/2010/main" val="3660516482"/>
              </p:ext>
            </p:extLst>
          </p:nvPr>
        </p:nvGraphicFramePr>
        <p:xfrm>
          <a:off x="2058380" y="1389037"/>
          <a:ext cx="8075240" cy="4776267"/>
        </p:xfrm>
        <a:graphic>
          <a:graphicData uri="http://schemas.openxmlformats.org/drawingml/2006/table">
            <a:tbl>
              <a:tblPr firstRow="1" bandRow="1">
                <a:tableStyleId>{93296810-A885-4BE3-A3E7-6D5BEEA58F35}</a:tableStyleId>
              </a:tblPr>
              <a:tblGrid>
                <a:gridCol w="3317540"/>
                <a:gridCol w="4757700"/>
              </a:tblGrid>
              <a:tr h="573827">
                <a:tc gridSpan="2">
                  <a:txBody>
                    <a:bodyPr/>
                    <a:lstStyle/>
                    <a:p>
                      <a:pPr algn="ctr"/>
                      <a:r>
                        <a:rPr lang="en-CA" sz="2800" noProof="0" dirty="0" smtClean="0"/>
                        <a:t>A Question of Ethics: Four Perspectives</a:t>
                      </a:r>
                      <a:endParaRPr lang="en-CA" sz="2800" noProof="0" dirty="0"/>
                    </a:p>
                  </a:txBody>
                  <a:tcPr/>
                </a:tc>
                <a:tc hMerge="1">
                  <a:txBody>
                    <a:bodyPr/>
                    <a:lstStyle/>
                    <a:p>
                      <a:endParaRPr lang="fr-CA" dirty="0"/>
                    </a:p>
                  </a:txBody>
                  <a:tcPr/>
                </a:tc>
              </a:tr>
              <a:tr h="945127">
                <a:tc>
                  <a:txBody>
                    <a:bodyPr/>
                    <a:lstStyle/>
                    <a:p>
                      <a:r>
                        <a:rPr lang="en-CA" sz="2500" b="1" noProof="0" dirty="0" smtClean="0"/>
                        <a:t>Compassion</a:t>
                      </a:r>
                      <a:endParaRPr lang="en-CA" sz="2500" noProof="0" dirty="0" smtClean="0"/>
                    </a:p>
                    <a:p>
                      <a:r>
                        <a:rPr lang="en-CA" sz="2500" noProof="0" dirty="0" smtClean="0"/>
                        <a:t>(caring)</a:t>
                      </a:r>
                      <a:endParaRPr lang="en-CA" sz="2500" noProof="0" dirty="0"/>
                    </a:p>
                  </a:txBody>
                  <a:tcPr/>
                </a:tc>
                <a:tc>
                  <a:txBody>
                    <a:bodyPr/>
                    <a:lstStyle/>
                    <a:p>
                      <a:r>
                        <a:rPr lang="en-CA" sz="2500" i="1" noProof="0" dirty="0" smtClean="0"/>
                        <a:t>Recognition,</a:t>
                      </a:r>
                      <a:r>
                        <a:rPr lang="en-CA" sz="2500" i="1" baseline="0" noProof="0" dirty="0" smtClean="0"/>
                        <a:t> respect, accepting the other, compassion</a:t>
                      </a:r>
                      <a:endParaRPr lang="en-CA" sz="2500" i="1" noProof="0" dirty="0"/>
                    </a:p>
                  </a:txBody>
                  <a:tcPr/>
                </a:tc>
              </a:tr>
              <a:tr h="945127">
                <a:tc>
                  <a:txBody>
                    <a:bodyPr/>
                    <a:lstStyle/>
                    <a:p>
                      <a:r>
                        <a:rPr lang="en-CA" sz="2500" b="1" noProof="0" dirty="0" smtClean="0"/>
                        <a:t>Justice</a:t>
                      </a:r>
                      <a:r>
                        <a:rPr lang="en-CA" sz="2500" noProof="0" dirty="0" smtClean="0"/>
                        <a:t> </a:t>
                      </a:r>
                    </a:p>
                    <a:p>
                      <a:r>
                        <a:rPr lang="en-CA" sz="2500" noProof="0" dirty="0" smtClean="0"/>
                        <a:t>(fairness)</a:t>
                      </a:r>
                      <a:endParaRPr lang="en-CA" sz="2500" noProof="0" dirty="0"/>
                    </a:p>
                  </a:txBody>
                  <a:tcPr/>
                </a:tc>
                <a:tc>
                  <a:txBody>
                    <a:bodyPr/>
                    <a:lstStyle/>
                    <a:p>
                      <a:r>
                        <a:rPr lang="en-CA" sz="2500" i="1" noProof="0" dirty="0" smtClean="0"/>
                        <a:t>Equity, real equality, respect for rights</a:t>
                      </a:r>
                      <a:endParaRPr lang="en-CA" sz="2500" i="1" noProof="0" dirty="0"/>
                    </a:p>
                  </a:txBody>
                  <a:tcPr/>
                </a:tc>
              </a:tr>
              <a:tr h="1367059">
                <a:tc>
                  <a:txBody>
                    <a:bodyPr/>
                    <a:lstStyle/>
                    <a:p>
                      <a:r>
                        <a:rPr lang="en-CA" sz="2500" b="1" noProof="0" dirty="0" smtClean="0"/>
                        <a:t>Critical thinking </a:t>
                      </a:r>
                      <a:r>
                        <a:rPr lang="en-CA" sz="2500" noProof="0" dirty="0" smtClean="0"/>
                        <a:t>(systemic barriers)</a:t>
                      </a:r>
                      <a:endParaRPr lang="en-CA" sz="2500" noProof="0" dirty="0"/>
                    </a:p>
                  </a:txBody>
                  <a:tcPr/>
                </a:tc>
                <a:tc>
                  <a:txBody>
                    <a:bodyPr/>
                    <a:lstStyle/>
                    <a:p>
                      <a:r>
                        <a:rPr lang="en-CA" sz="2500" i="1" noProof="0" dirty="0" smtClean="0"/>
                        <a:t>Identifying</a:t>
                      </a:r>
                      <a:r>
                        <a:rPr lang="en-CA" sz="2500" i="1" baseline="0" noProof="0" dirty="0" smtClean="0"/>
                        <a:t> disparities within the system, questioning the status quo, going beyond what is required</a:t>
                      </a:r>
                      <a:endParaRPr lang="en-CA" sz="2500" i="1" noProof="0" dirty="0"/>
                    </a:p>
                  </a:txBody>
                  <a:tcPr/>
                </a:tc>
              </a:tr>
              <a:tr h="945127">
                <a:tc>
                  <a:txBody>
                    <a:bodyPr/>
                    <a:lstStyle/>
                    <a:p>
                      <a:r>
                        <a:rPr lang="en-CA" sz="2500" b="1" noProof="0" dirty="0" smtClean="0"/>
                        <a:t>Professional </a:t>
                      </a:r>
                    </a:p>
                    <a:p>
                      <a:r>
                        <a:rPr lang="en-CA" sz="2500" noProof="0" dirty="0" smtClean="0"/>
                        <a:t>(Code of Ethics)</a:t>
                      </a:r>
                      <a:endParaRPr lang="en-CA" sz="2500" noProof="0" dirty="0"/>
                    </a:p>
                  </a:txBody>
                  <a:tcPr/>
                </a:tc>
                <a:tc>
                  <a:txBody>
                    <a:bodyPr/>
                    <a:lstStyle/>
                    <a:p>
                      <a:r>
                        <a:rPr lang="en-CA" sz="2500" i="1" noProof="0" dirty="0" smtClean="0"/>
                        <a:t>Human dignity,</a:t>
                      </a:r>
                      <a:r>
                        <a:rPr lang="en-CA" sz="2500" i="1" baseline="0" noProof="0" dirty="0" smtClean="0"/>
                        <a:t> justice, autonomy, respect for rights</a:t>
                      </a:r>
                      <a:endParaRPr lang="en-CA" sz="2500" i="1" noProof="0" dirty="0"/>
                    </a:p>
                  </a:txBody>
                  <a:tcPr/>
                </a:tc>
              </a:tr>
            </a:tbl>
          </a:graphicData>
        </a:graphic>
      </p:graphicFrame>
    </p:spTree>
    <p:extLst>
      <p:ext uri="{BB962C8B-B14F-4D97-AF65-F5344CB8AC3E}">
        <p14:creationId xmlns:p14="http://schemas.microsoft.com/office/powerpoint/2010/main" val="194967798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CA" sz="3200" b="1" dirty="0"/>
              <a:t>A Question of Ethics, Justice </a:t>
            </a:r>
            <a:br>
              <a:rPr lang="en-CA" sz="3200" b="1" dirty="0"/>
            </a:br>
            <a:r>
              <a:rPr lang="en-CA" sz="3200" b="1" dirty="0"/>
              <a:t>and Quality of Service</a:t>
            </a:r>
          </a:p>
        </p:txBody>
      </p:sp>
      <p:sp>
        <p:nvSpPr>
          <p:cNvPr id="3" name="Espace réservé du contenu 2"/>
          <p:cNvSpPr>
            <a:spLocks noGrp="1"/>
          </p:cNvSpPr>
          <p:nvPr>
            <p:ph idx="1"/>
          </p:nvPr>
        </p:nvSpPr>
        <p:spPr/>
        <p:txBody>
          <a:bodyPr/>
          <a:lstStyle/>
          <a:p>
            <a:pPr marL="0" indent="0" algn="r">
              <a:buNone/>
            </a:pPr>
            <a:r>
              <a:rPr lang="en-CA" sz="3000" b="1" i="1" dirty="0"/>
              <a:t>“We say that a member of the Francophone minority has a choice between being served in English today or in French tomorrow.” </a:t>
            </a:r>
            <a:r>
              <a:rPr lang="en-CA" b="1" i="1" noProof="0" dirty="0" smtClean="0"/>
              <a:t/>
            </a:r>
            <a:br>
              <a:rPr lang="en-CA" b="1" i="1" noProof="0" dirty="0" smtClean="0"/>
            </a:br>
            <a:r>
              <a:rPr lang="en-CA" sz="2000" i="1" dirty="0"/>
              <a:t>—Lawyer consulted (translation)</a:t>
            </a:r>
          </a:p>
          <a:p>
            <a:pPr marL="0" indent="0">
              <a:buNone/>
            </a:pPr>
            <a:endParaRPr lang="en-CA" noProof="0" dirty="0" smtClean="0"/>
          </a:p>
          <a:p>
            <a:pPr algn="r"/>
            <a:r>
              <a:rPr lang="en-CA" sz="2000" dirty="0"/>
              <a:t>Source: Office of the Commissioner of Official Languages. Study by the Commissioner of Official Languages of Canada in partnership with the Commissioner of Official Languages for New Brunswick and the French Language Services Commissioner of Ontario. </a:t>
            </a:r>
            <a:r>
              <a:rPr lang="en-CA" sz="2000" i="1" dirty="0"/>
              <a:t>Access to Justice In Both Official Languages: Improving the Bilingual Capacity of the Superior Court Judiciary. </a:t>
            </a:r>
            <a:r>
              <a:rPr lang="en-CA" sz="2000" dirty="0"/>
              <a:t>2013.</a:t>
            </a:r>
          </a:p>
          <a:p>
            <a:endParaRPr lang="en-CA" noProof="0" dirty="0"/>
          </a:p>
        </p:txBody>
      </p:sp>
      <p:sp>
        <p:nvSpPr>
          <p:cNvPr id="4" name="Espace réservé du numéro de diapositive 3"/>
          <p:cNvSpPr>
            <a:spLocks noGrp="1"/>
          </p:cNvSpPr>
          <p:nvPr>
            <p:ph type="sldNum" sz="quarter" idx="12"/>
          </p:nvPr>
        </p:nvSpPr>
        <p:spPr/>
        <p:txBody>
          <a:bodyPr/>
          <a:lstStyle/>
          <a:p>
            <a:fld id="{0890A999-F363-410F-BEC8-9DBC48E324C8}" type="slidenum">
              <a:rPr lang="fr-CA" altLang="fr-FR" smtClean="0"/>
              <a:pPr/>
              <a:t>11</a:t>
            </a:fld>
            <a:endParaRPr lang="fr-CA" altLang="fr-FR"/>
          </a:p>
        </p:txBody>
      </p:sp>
    </p:spTree>
    <p:extLst>
      <p:ext uri="{BB962C8B-B14F-4D97-AF65-F5344CB8AC3E}">
        <p14:creationId xmlns:p14="http://schemas.microsoft.com/office/powerpoint/2010/main" val="91728255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re 1"/>
          <p:cNvSpPr>
            <a:spLocks noGrp="1"/>
          </p:cNvSpPr>
          <p:nvPr>
            <p:ph type="title"/>
          </p:nvPr>
        </p:nvSpPr>
        <p:spPr>
          <a:xfrm>
            <a:off x="1973943" y="-45251"/>
            <a:ext cx="8229600" cy="1138237"/>
          </a:xfrm>
        </p:spPr>
        <p:txBody>
          <a:bodyPr/>
          <a:lstStyle/>
          <a:p>
            <a:r>
              <a:rPr lang="en-CA" altLang="fr-FR" sz="3200" b="1" i="1" dirty="0"/>
              <a:t>Active Offer is a Question of Leadership</a:t>
            </a:r>
            <a:endParaRPr lang="en-CA" altLang="fr-FR" sz="3200" dirty="0"/>
          </a:p>
        </p:txBody>
      </p:sp>
      <p:pic>
        <p:nvPicPr>
          <p:cNvPr id="7" name="Image 6"/>
          <p:cNvPicPr>
            <a:picLocks noChangeAspect="1"/>
          </p:cNvPicPr>
          <p:nvPr/>
        </p:nvPicPr>
        <p:blipFill>
          <a:blip r:embed="rId3"/>
          <a:stretch>
            <a:fillRect/>
          </a:stretch>
        </p:blipFill>
        <p:spPr>
          <a:xfrm>
            <a:off x="5807968" y="2276872"/>
            <a:ext cx="4680520" cy="4088178"/>
          </a:xfrm>
          <a:prstGeom prst="rect">
            <a:avLst/>
          </a:prstGeom>
        </p:spPr>
      </p:pic>
      <p:sp>
        <p:nvSpPr>
          <p:cNvPr id="12291" name="Espace réservé du contenu 2"/>
          <p:cNvSpPr>
            <a:spLocks noGrp="1"/>
          </p:cNvSpPr>
          <p:nvPr>
            <p:ph idx="1"/>
          </p:nvPr>
        </p:nvSpPr>
        <p:spPr>
          <a:xfrm>
            <a:off x="2154176" y="1211262"/>
            <a:ext cx="4824412" cy="5145088"/>
          </a:xfrm>
        </p:spPr>
        <p:txBody>
          <a:bodyPr/>
          <a:lstStyle/>
          <a:p>
            <a:pPr marL="0" indent="0">
              <a:buNone/>
            </a:pPr>
            <a:r>
              <a:rPr lang="en-CA" altLang="fr-FR" sz="2600" dirty="0"/>
              <a:t>Moving from passive offer to active offer of quality legal services in French requires ethical leadership on four fronts:</a:t>
            </a:r>
          </a:p>
          <a:p>
            <a:endParaRPr lang="en-CA" altLang="fr-FR" sz="1800" b="1" dirty="0"/>
          </a:p>
          <a:p>
            <a:r>
              <a:rPr lang="en-CA" altLang="fr-FR" b="1" noProof="0" dirty="0" smtClean="0"/>
              <a:t>Systemic</a:t>
            </a:r>
          </a:p>
          <a:p>
            <a:r>
              <a:rPr lang="en-CA" altLang="fr-FR" b="1" noProof="0" dirty="0" smtClean="0"/>
              <a:t>Organizational</a:t>
            </a:r>
          </a:p>
          <a:p>
            <a:r>
              <a:rPr lang="en-CA" altLang="fr-FR" b="1" noProof="0" dirty="0" smtClean="0"/>
              <a:t>Professional</a:t>
            </a:r>
          </a:p>
          <a:p>
            <a:r>
              <a:rPr lang="en-CA" altLang="fr-FR" b="1" noProof="0" dirty="0" smtClean="0"/>
              <a:t>Community</a:t>
            </a:r>
            <a:endParaRPr lang="en-CA" altLang="fr-FR" noProof="0" dirty="0"/>
          </a:p>
        </p:txBody>
      </p:sp>
      <p:sp>
        <p:nvSpPr>
          <p:cNvPr id="2" name="Espace réservé du numéro de diapositive 1"/>
          <p:cNvSpPr>
            <a:spLocks noGrp="1"/>
          </p:cNvSpPr>
          <p:nvPr>
            <p:ph type="sldNum" sz="quarter" idx="12"/>
          </p:nvPr>
        </p:nvSpPr>
        <p:spPr/>
        <p:txBody>
          <a:bodyPr/>
          <a:lstStyle/>
          <a:p>
            <a:fld id="{0890A999-F363-410F-BEC8-9DBC48E324C8}" type="slidenum">
              <a:rPr lang="fr-CA" altLang="fr-FR" smtClean="0"/>
              <a:pPr/>
              <a:t>12</a:t>
            </a:fld>
            <a:endParaRPr lang="fr-CA" altLang="fr-FR"/>
          </a:p>
        </p:txBody>
      </p:sp>
    </p:spTree>
    <p:extLst>
      <p:ext uri="{BB962C8B-B14F-4D97-AF65-F5344CB8AC3E}">
        <p14:creationId xmlns:p14="http://schemas.microsoft.com/office/powerpoint/2010/main" val="379679060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60004" y="0"/>
            <a:ext cx="9144000" cy="1143000"/>
          </a:xfrm>
        </p:spPr>
        <p:txBody>
          <a:bodyPr/>
          <a:lstStyle/>
          <a:p>
            <a:r>
              <a:rPr lang="en-CA" sz="3600" b="1" dirty="0"/>
              <a:t>A Favourable Climate in Saskatchewan</a:t>
            </a:r>
          </a:p>
        </p:txBody>
      </p:sp>
      <p:sp>
        <p:nvSpPr>
          <p:cNvPr id="3" name="Espace réservé du contenu 2"/>
          <p:cNvSpPr>
            <a:spLocks noGrp="1"/>
          </p:cNvSpPr>
          <p:nvPr>
            <p:ph idx="1"/>
          </p:nvPr>
        </p:nvSpPr>
        <p:spPr>
          <a:xfrm>
            <a:off x="1775520" y="1143000"/>
            <a:ext cx="8712968" cy="5161458"/>
          </a:xfrm>
        </p:spPr>
        <p:txBody>
          <a:bodyPr/>
          <a:lstStyle/>
          <a:p>
            <a:r>
              <a:rPr lang="en-CA" sz="2300" dirty="0"/>
              <a:t>Saskatchewan’s </a:t>
            </a:r>
            <a:r>
              <a:rPr lang="en-CA" sz="2300" i="1" dirty="0"/>
              <a:t>Language Act</a:t>
            </a:r>
          </a:p>
          <a:p>
            <a:r>
              <a:rPr lang="en-CA" sz="2300" dirty="0"/>
              <a:t>Saskatchewan’s French-language Court Services Policy</a:t>
            </a:r>
          </a:p>
          <a:p>
            <a:r>
              <a:rPr lang="en-CA" sz="2300" dirty="0"/>
              <a:t>Saskatchewan’s French-language Services Policy</a:t>
            </a:r>
          </a:p>
          <a:p>
            <a:r>
              <a:rPr lang="en-CA" sz="2300" dirty="0"/>
              <a:t>Bilingual judges and French-speaking legal professionals</a:t>
            </a:r>
          </a:p>
          <a:p>
            <a:r>
              <a:rPr lang="en-CA" sz="2300" dirty="0"/>
              <a:t>Documentation (legislation translated into French)</a:t>
            </a:r>
          </a:p>
          <a:p>
            <a:r>
              <a:rPr lang="en-CA" sz="2300" dirty="0"/>
              <a:t>Growing Francophone population</a:t>
            </a:r>
          </a:p>
          <a:p>
            <a:r>
              <a:rPr lang="en-CA" sz="2300" dirty="0"/>
              <a:t>Public support for bilingualism</a:t>
            </a:r>
          </a:p>
          <a:p>
            <a:r>
              <a:rPr lang="en-CA" sz="2300" dirty="0"/>
              <a:t>Francophone Affairs Branch</a:t>
            </a:r>
          </a:p>
          <a:p>
            <a:r>
              <a:rPr lang="en-CA" sz="2300" dirty="0"/>
              <a:t>Bonjour Saskatchewan </a:t>
            </a:r>
            <a:r>
              <a:rPr lang="en-CA" sz="2300" dirty="0">
                <a:hlinkClick r:id="rId3"/>
              </a:rPr>
              <a:t>bonjour@gov.sk.ca</a:t>
            </a:r>
            <a:endParaRPr lang="en-CA" sz="2300" dirty="0"/>
          </a:p>
          <a:p>
            <a:r>
              <a:rPr lang="en-CA" sz="2300" dirty="0"/>
              <a:t>Agreements with the Government of Canada on French-language services, education and immigration</a:t>
            </a:r>
          </a:p>
          <a:p>
            <a:r>
              <a:rPr lang="en-CA" sz="2300" dirty="0"/>
              <a:t>AJEFS’s Centre Info-Justice</a:t>
            </a:r>
            <a:endParaRPr lang="en-CA" noProof="0" dirty="0" smtClean="0"/>
          </a:p>
          <a:p>
            <a:pPr marL="0" indent="0">
              <a:buNone/>
            </a:pPr>
            <a:endParaRPr lang="en-CA" noProof="0" dirty="0"/>
          </a:p>
        </p:txBody>
      </p:sp>
      <p:sp>
        <p:nvSpPr>
          <p:cNvPr id="4" name="Espace réservé du numéro de diapositive 3"/>
          <p:cNvSpPr>
            <a:spLocks noGrp="1"/>
          </p:cNvSpPr>
          <p:nvPr>
            <p:ph type="sldNum" sz="quarter" idx="12"/>
          </p:nvPr>
        </p:nvSpPr>
        <p:spPr/>
        <p:txBody>
          <a:bodyPr/>
          <a:lstStyle/>
          <a:p>
            <a:fld id="{0890A999-F363-410F-BEC8-9DBC48E324C8}" type="slidenum">
              <a:rPr lang="fr-CA" altLang="fr-FR" smtClean="0"/>
              <a:pPr/>
              <a:t>13</a:t>
            </a:fld>
            <a:endParaRPr lang="fr-CA" altLang="fr-FR"/>
          </a:p>
        </p:txBody>
      </p:sp>
    </p:spTree>
    <p:extLst>
      <p:ext uri="{BB962C8B-B14F-4D97-AF65-F5344CB8AC3E}">
        <p14:creationId xmlns:p14="http://schemas.microsoft.com/office/powerpoint/2010/main" val="23390189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81200" y="274638"/>
            <a:ext cx="8229600" cy="1325562"/>
          </a:xfrm>
          <a:solidFill>
            <a:schemeClr val="accent6">
              <a:lumMod val="20000"/>
              <a:lumOff val="80000"/>
            </a:schemeClr>
          </a:solidFill>
        </p:spPr>
        <p:txBody>
          <a:bodyPr/>
          <a:lstStyle/>
          <a:p>
            <a:pPr>
              <a:defRPr/>
            </a:pPr>
            <a:r>
              <a:rPr lang="en-CA" sz="3600" b="1" dirty="0"/>
              <a:t>The Offer Must Come First!</a:t>
            </a:r>
          </a:p>
        </p:txBody>
      </p:sp>
      <p:sp>
        <p:nvSpPr>
          <p:cNvPr id="3" name="Espace réservé du contenu 2"/>
          <p:cNvSpPr>
            <a:spLocks noGrp="1"/>
          </p:cNvSpPr>
          <p:nvPr>
            <p:ph idx="1"/>
          </p:nvPr>
        </p:nvSpPr>
        <p:spPr>
          <a:xfrm>
            <a:off x="1981201" y="1600200"/>
            <a:ext cx="6346825" cy="4852988"/>
          </a:xfrm>
          <a:solidFill>
            <a:schemeClr val="accent6">
              <a:lumMod val="20000"/>
              <a:lumOff val="80000"/>
            </a:schemeClr>
          </a:solidFill>
        </p:spPr>
        <p:txBody>
          <a:bodyPr/>
          <a:lstStyle/>
          <a:p>
            <a:pPr>
              <a:defRPr/>
            </a:pPr>
            <a:r>
              <a:rPr lang="en-CA" sz="2400" dirty="0"/>
              <a:t>In general, Francophones will not request a non-existent service or one they perceive as ineffective or unfair </a:t>
            </a:r>
          </a:p>
          <a:p>
            <a:pPr>
              <a:defRPr/>
            </a:pPr>
            <a:endParaRPr lang="en-CA" sz="2400" dirty="0"/>
          </a:p>
          <a:p>
            <a:pPr>
              <a:defRPr/>
            </a:pPr>
            <a:r>
              <a:rPr lang="en-CA" sz="2400" dirty="0"/>
              <a:t>Active offer must come first, since the request will normally come in response to a more appropriate offer</a:t>
            </a:r>
          </a:p>
          <a:p>
            <a:pPr>
              <a:defRPr/>
            </a:pPr>
            <a:endParaRPr lang="en-CA" sz="2400" dirty="0"/>
          </a:p>
          <a:p>
            <a:pPr>
              <a:defRPr/>
            </a:pPr>
            <a:r>
              <a:rPr lang="en-CA" sz="2400" dirty="0"/>
              <a:t>Examples from other jurisdictions and in other fields (health, federal services)</a:t>
            </a:r>
          </a:p>
          <a:p>
            <a:pPr>
              <a:defRPr/>
            </a:pPr>
            <a:endParaRPr lang="en-CA" sz="2800" dirty="0"/>
          </a:p>
          <a:p>
            <a:pPr>
              <a:defRPr/>
            </a:pPr>
            <a:endParaRPr lang="en-CA" sz="2800" dirty="0"/>
          </a:p>
        </p:txBody>
      </p:sp>
      <p:pic>
        <p:nvPicPr>
          <p:cNvPr id="6" name="Image 5"/>
          <p:cNvPicPr>
            <a:picLocks noChangeAspect="1"/>
          </p:cNvPicPr>
          <p:nvPr/>
        </p:nvPicPr>
        <p:blipFill>
          <a:blip r:embed="rId3" cstate="print">
            <a:duotone>
              <a:schemeClr val="accent6">
                <a:shade val="45000"/>
                <a:satMod val="135000"/>
              </a:schemeClr>
              <a:prstClr val="white"/>
            </a:duotone>
            <a:extLst/>
          </a:blip>
          <a:stretch>
            <a:fillRect/>
          </a:stretch>
        </p:blipFill>
        <p:spPr>
          <a:xfrm>
            <a:off x="8328248" y="3212976"/>
            <a:ext cx="2286000" cy="2857500"/>
          </a:xfrm>
          <a:prstGeom prst="rect">
            <a:avLst/>
          </a:prstGeom>
          <a:solidFill>
            <a:schemeClr val="accent6">
              <a:lumMod val="20000"/>
              <a:lumOff val="80000"/>
            </a:schemeClr>
          </a:solidFill>
        </p:spPr>
      </p:pic>
      <p:sp>
        <p:nvSpPr>
          <p:cNvPr id="4" name="Espace réservé du numéro de diapositive 3"/>
          <p:cNvSpPr>
            <a:spLocks noGrp="1"/>
          </p:cNvSpPr>
          <p:nvPr>
            <p:ph type="sldNum" sz="quarter" idx="12"/>
          </p:nvPr>
        </p:nvSpPr>
        <p:spPr/>
        <p:txBody>
          <a:bodyPr/>
          <a:lstStyle/>
          <a:p>
            <a:fld id="{0890A999-F363-410F-BEC8-9DBC48E324C8}" type="slidenum">
              <a:rPr lang="fr-CA" altLang="fr-FR" smtClean="0"/>
              <a:pPr/>
              <a:t>14</a:t>
            </a:fld>
            <a:endParaRPr lang="fr-CA" altLang="fr-FR"/>
          </a:p>
        </p:txBody>
      </p:sp>
    </p:spTree>
    <p:extLst>
      <p:ext uri="{BB962C8B-B14F-4D97-AF65-F5344CB8AC3E}">
        <p14:creationId xmlns:p14="http://schemas.microsoft.com/office/powerpoint/2010/main" val="49878502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1225550" y="495300"/>
            <a:ext cx="10426700" cy="1789113"/>
          </a:xfrm>
          <a:effectLst>
            <a:outerShdw blurRad="50800" dist="38100" dir="5400000" algn="t" rotWithShape="0">
              <a:prstClr val="black">
                <a:alpha val="40000"/>
              </a:prstClr>
            </a:outerShdw>
          </a:effectLst>
        </p:spPr>
        <p:txBody>
          <a:bodyPr/>
          <a:lstStyle/>
          <a:p>
            <a:r>
              <a:rPr lang="en-CA" sz="5400" b="1" dirty="0" smtClean="0">
                <a:ln w="9525">
                  <a:noFill/>
                  <a:prstDash val="solid"/>
                </a:ln>
                <a:solidFill>
                  <a:prstClr val="black"/>
                </a:solidFill>
                <a:effectLst>
                  <a:outerShdw blurRad="12700" dist="38100" dir="2700000" algn="tl" rotWithShape="0">
                    <a:prstClr val="white">
                      <a:lumMod val="50000"/>
                    </a:prstClr>
                  </a:outerShdw>
                </a:effectLst>
              </a:rPr>
              <a:t/>
            </a:r>
            <a:br>
              <a:rPr lang="en-CA" sz="5400" b="1" dirty="0" smtClean="0">
                <a:ln w="9525">
                  <a:noFill/>
                  <a:prstDash val="solid"/>
                </a:ln>
                <a:solidFill>
                  <a:prstClr val="black"/>
                </a:solidFill>
                <a:effectLst>
                  <a:outerShdw blurRad="12700" dist="38100" dir="2700000" algn="tl" rotWithShape="0">
                    <a:prstClr val="white">
                      <a:lumMod val="50000"/>
                    </a:prstClr>
                  </a:outerShdw>
                </a:effectLst>
              </a:rPr>
            </a:br>
            <a:r>
              <a:rPr lang="en-CA" sz="5400" b="1" dirty="0" smtClean="0">
                <a:ln w="9525">
                  <a:noFill/>
                  <a:prstDash val="solid"/>
                </a:ln>
                <a:solidFill>
                  <a:prstClr val="black"/>
                </a:solidFill>
                <a:effectLst>
                  <a:outerShdw blurRad="12700" dist="38100" dir="2700000" algn="tl" rotWithShape="0">
                    <a:prstClr val="white">
                      <a:lumMod val="50000"/>
                    </a:prstClr>
                  </a:outerShdw>
                </a:effectLst>
              </a:rPr>
              <a:t/>
            </a:r>
            <a:br>
              <a:rPr lang="en-CA" sz="5400" b="1" dirty="0" smtClean="0">
                <a:ln w="9525">
                  <a:noFill/>
                  <a:prstDash val="solid"/>
                </a:ln>
                <a:solidFill>
                  <a:prstClr val="black"/>
                </a:solidFill>
                <a:effectLst>
                  <a:outerShdw blurRad="12700" dist="38100" dir="2700000" algn="tl" rotWithShape="0">
                    <a:prstClr val="white">
                      <a:lumMod val="50000"/>
                    </a:prstClr>
                  </a:outerShdw>
                </a:effectLst>
              </a:rPr>
            </a:br>
            <a:r>
              <a:rPr lang="en-CA" sz="4800" b="1" dirty="0" smtClean="0">
                <a:ln w="9525">
                  <a:noFill/>
                  <a:prstDash val="solid"/>
                </a:ln>
                <a:solidFill>
                  <a:prstClr val="black"/>
                </a:solidFill>
              </a:rPr>
              <a:t>To Learn </a:t>
            </a:r>
            <a:r>
              <a:rPr lang="en-CA" sz="4800" b="1" dirty="0">
                <a:ln w="9525">
                  <a:noFill/>
                  <a:prstDash val="solid"/>
                </a:ln>
                <a:solidFill>
                  <a:prstClr val="black"/>
                </a:solidFill>
              </a:rPr>
              <a:t>M</a:t>
            </a:r>
            <a:r>
              <a:rPr lang="en-CA" sz="4800" b="1" dirty="0" smtClean="0">
                <a:ln w="9525">
                  <a:noFill/>
                  <a:prstDash val="solid"/>
                </a:ln>
                <a:solidFill>
                  <a:prstClr val="black"/>
                </a:solidFill>
              </a:rPr>
              <a:t>ore </a:t>
            </a:r>
            <a:r>
              <a:rPr lang="en-CA" sz="4800" b="1" dirty="0">
                <a:ln w="9525">
                  <a:noFill/>
                  <a:prstDash val="solid"/>
                </a:ln>
                <a:solidFill>
                  <a:prstClr val="black"/>
                </a:solidFill>
              </a:rPr>
              <a:t>A</a:t>
            </a:r>
            <a:r>
              <a:rPr lang="en-CA" sz="4800" b="1" dirty="0" smtClean="0">
                <a:ln w="9525">
                  <a:noFill/>
                  <a:prstDash val="solid"/>
                </a:ln>
                <a:solidFill>
                  <a:prstClr val="black"/>
                </a:solidFill>
              </a:rPr>
              <a:t>bout</a:t>
            </a:r>
            <a:r>
              <a:rPr lang="en-CA" sz="4800" b="1" dirty="0" smtClean="0">
                <a:ln w="9525">
                  <a:solidFill>
                    <a:prstClr val="white"/>
                  </a:solidFill>
                  <a:prstDash val="solid"/>
                </a:ln>
                <a:solidFill>
                  <a:prstClr val="black"/>
                </a:solidFill>
              </a:rPr>
              <a:t> </a:t>
            </a:r>
            <a:r>
              <a:rPr lang="en-CA" b="1" dirty="0" smtClean="0">
                <a:ln w="9525">
                  <a:solidFill>
                    <a:prstClr val="white"/>
                  </a:solidFill>
                  <a:prstDash val="solid"/>
                </a:ln>
                <a:solidFill>
                  <a:prstClr val="black"/>
                </a:solidFill>
              </a:rPr>
              <a:t/>
            </a:r>
            <a:br>
              <a:rPr lang="en-CA" b="1" dirty="0" smtClean="0">
                <a:ln w="9525">
                  <a:solidFill>
                    <a:prstClr val="white"/>
                  </a:solidFill>
                  <a:prstDash val="solid"/>
                </a:ln>
                <a:solidFill>
                  <a:prstClr val="black"/>
                </a:solidFill>
              </a:rPr>
            </a:br>
            <a:r>
              <a:rPr lang="en-CA" b="1" dirty="0" smtClean="0">
                <a:ln w="9525">
                  <a:solidFill>
                    <a:prstClr val="white"/>
                  </a:solidFill>
                  <a:prstDash val="solid"/>
                </a:ln>
                <a:solidFill>
                  <a:prstClr val="black"/>
                </a:solidFill>
                <a:effectLst>
                  <a:outerShdw blurRad="12700" dist="38100" dir="2700000" algn="tl" rotWithShape="0">
                    <a:prstClr val="white">
                      <a:lumMod val="50000"/>
                    </a:prstClr>
                  </a:outerShdw>
                </a:effectLst>
              </a:rPr>
              <a:t>  </a:t>
            </a:r>
            <a:br>
              <a:rPr lang="en-CA" b="1" dirty="0" smtClean="0">
                <a:ln w="9525">
                  <a:solidFill>
                    <a:prstClr val="white"/>
                  </a:solidFill>
                  <a:prstDash val="solid"/>
                </a:ln>
                <a:solidFill>
                  <a:prstClr val="black"/>
                </a:solidFill>
                <a:effectLst>
                  <a:outerShdw blurRad="12700" dist="38100" dir="2700000" algn="tl" rotWithShape="0">
                    <a:prstClr val="white">
                      <a:lumMod val="50000"/>
                    </a:prstClr>
                  </a:outerShdw>
                </a:effectLst>
              </a:rPr>
            </a:br>
            <a:r>
              <a:rPr lang="en-CA" b="1" dirty="0">
                <a:ln w="9525">
                  <a:solidFill>
                    <a:prstClr val="white"/>
                  </a:solidFill>
                  <a:prstDash val="solid"/>
                </a:ln>
                <a:solidFill>
                  <a:prstClr val="black"/>
                </a:solidFill>
                <a:effectLst>
                  <a:outerShdw blurRad="12700" dist="38100" dir="2700000" algn="tl" rotWithShape="0">
                    <a:prstClr val="white">
                      <a:lumMod val="50000"/>
                    </a:prstClr>
                  </a:outerShdw>
                </a:effectLst>
              </a:rPr>
              <a:t/>
            </a:r>
            <a:br>
              <a:rPr lang="en-CA" b="1" dirty="0">
                <a:ln w="9525">
                  <a:solidFill>
                    <a:prstClr val="white"/>
                  </a:solidFill>
                  <a:prstDash val="solid"/>
                </a:ln>
                <a:solidFill>
                  <a:prstClr val="black"/>
                </a:solidFill>
                <a:effectLst>
                  <a:outerShdw blurRad="12700" dist="38100" dir="2700000" algn="tl" rotWithShape="0">
                    <a:prstClr val="white">
                      <a:lumMod val="50000"/>
                    </a:prstClr>
                  </a:outerShdw>
                </a:effectLst>
              </a:rPr>
            </a:br>
            <a:r>
              <a:rPr lang="en-CA" sz="4000" b="1" i="1" dirty="0" smtClean="0">
                <a:ln w="9525">
                  <a:solidFill>
                    <a:prstClr val="white"/>
                  </a:solidFill>
                  <a:prstDash val="solid"/>
                </a:ln>
                <a:solidFill>
                  <a:srgbClr val="18833F"/>
                </a:solidFill>
                <a:effectLst>
                  <a:outerShdw blurRad="38100" dist="38100" dir="2700000" algn="tl">
                    <a:srgbClr val="000000">
                      <a:alpha val="43137"/>
                    </a:srgbClr>
                  </a:outerShdw>
                </a:effectLst>
              </a:rPr>
              <a:t>Watch these videos!</a:t>
            </a:r>
            <a:endParaRPr lang="fr-CA" sz="4000" i="1" dirty="0">
              <a:solidFill>
                <a:srgbClr val="18833F"/>
              </a:solidFill>
              <a:effectLst>
                <a:outerShdw blurRad="38100" dist="38100" dir="2700000" algn="tl">
                  <a:srgbClr val="000000">
                    <a:alpha val="43137"/>
                  </a:srgbClr>
                </a:outerShdw>
              </a:effectLst>
            </a:endParaRPr>
          </a:p>
        </p:txBody>
      </p:sp>
      <p:pic>
        <p:nvPicPr>
          <p:cNvPr id="19" name="Image 18"/>
          <p:cNvPicPr>
            <a:picLocks noChangeAspect="1"/>
          </p:cNvPicPr>
          <p:nvPr/>
        </p:nvPicPr>
        <p:blipFill>
          <a:blip r:embed="rId3"/>
          <a:stretch>
            <a:fillRect/>
          </a:stretch>
        </p:blipFill>
        <p:spPr>
          <a:xfrm>
            <a:off x="3194075" y="1579750"/>
            <a:ext cx="6739396" cy="450056"/>
          </a:xfrm>
          <a:prstGeom prst="rect">
            <a:avLst/>
          </a:prstGeom>
        </p:spPr>
      </p:pic>
      <p:graphicFrame>
        <p:nvGraphicFramePr>
          <p:cNvPr id="5" name="Espace réservé du contenu 4"/>
          <p:cNvGraphicFramePr>
            <a:graphicFrameLocks noGrp="1"/>
          </p:cNvGraphicFramePr>
          <p:nvPr>
            <p:ph idx="1"/>
            <p:extLst>
              <p:ext uri="{D42A27DB-BD31-4B8C-83A1-F6EECF244321}">
                <p14:modId xmlns:p14="http://schemas.microsoft.com/office/powerpoint/2010/main" val="2176979317"/>
              </p:ext>
            </p:extLst>
          </p:nvPr>
        </p:nvGraphicFramePr>
        <p:xfrm>
          <a:off x="609600" y="3175000"/>
          <a:ext cx="10972800" cy="408146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4" name="Espace réservé du numéro de diapositive 3"/>
          <p:cNvSpPr>
            <a:spLocks noGrp="1"/>
          </p:cNvSpPr>
          <p:nvPr>
            <p:ph type="sldNum" sz="quarter" idx="12"/>
          </p:nvPr>
        </p:nvSpPr>
        <p:spPr/>
        <p:txBody>
          <a:bodyPr/>
          <a:lstStyle/>
          <a:p>
            <a:fld id="{0890A999-F363-410F-BEC8-9DBC48E324C8}" type="slidenum">
              <a:rPr lang="fr-CA" altLang="fr-FR" smtClean="0"/>
              <a:pPr/>
              <a:t>15</a:t>
            </a:fld>
            <a:endParaRPr lang="fr-CA" altLang="fr-FR"/>
          </a:p>
        </p:txBody>
      </p:sp>
      <p:sp>
        <p:nvSpPr>
          <p:cNvPr id="3" name="Rectangle 2"/>
          <p:cNvSpPr/>
          <p:nvPr/>
        </p:nvSpPr>
        <p:spPr>
          <a:xfrm>
            <a:off x="3452088" y="1905575"/>
            <a:ext cx="6223370" cy="646331"/>
          </a:xfrm>
          <a:prstGeom prst="rect">
            <a:avLst/>
          </a:prstGeom>
          <a:noFill/>
        </p:spPr>
        <p:txBody>
          <a:bodyPr wrap="none" lIns="91440" tIns="45720" rIns="91440" bIns="45720">
            <a:spAutoFit/>
          </a:bodyPr>
          <a:lstStyle/>
          <a:p>
            <a:pPr algn="ctr"/>
            <a:r>
              <a:rPr lang="en-CA" sz="3600" b="0" cap="none" spc="0" dirty="0" smtClean="0">
                <a:ln w="0"/>
                <a:solidFill>
                  <a:schemeClr val="tx1"/>
                </a:solidFill>
                <a:effectLst>
                  <a:outerShdw blurRad="38100" dist="19050" dir="2700000" algn="tl" rotWithShape="0">
                    <a:schemeClr val="dk1">
                      <a:alpha val="40000"/>
                    </a:schemeClr>
                  </a:outerShdw>
                </a:effectLst>
              </a:rPr>
              <a:t>Active Offer of French Services…</a:t>
            </a:r>
            <a:endParaRPr lang="fr-FR" sz="36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160686777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CA" altLang="fr-FR" noProof="0" dirty="0" smtClean="0"/>
              <a:t>Thank You!</a:t>
            </a:r>
            <a:endParaRPr lang="en-CA" altLang="fr-FR" noProof="0" dirty="0"/>
          </a:p>
        </p:txBody>
      </p:sp>
      <p:sp>
        <p:nvSpPr>
          <p:cNvPr id="22531" name="Content Placeholder 2"/>
          <p:cNvSpPr>
            <a:spLocks noGrp="1"/>
          </p:cNvSpPr>
          <p:nvPr>
            <p:ph idx="1"/>
          </p:nvPr>
        </p:nvSpPr>
        <p:spPr>
          <a:xfrm>
            <a:off x="1981199" y="1196754"/>
            <a:ext cx="8942173" cy="5569216"/>
          </a:xfrm>
        </p:spPr>
        <p:txBody>
          <a:bodyPr/>
          <a:lstStyle/>
          <a:p>
            <a:pPr>
              <a:buFont typeface="Arial" panose="020B0604020202020204" pitchFamily="34" charset="0"/>
              <a:buNone/>
            </a:pPr>
            <a:r>
              <a:rPr lang="en-CA" altLang="fr-FR" noProof="0" dirty="0" smtClean="0"/>
              <a:t>		</a:t>
            </a:r>
            <a:r>
              <a:rPr lang="en-CA" altLang="fr-FR" sz="2800" dirty="0"/>
              <a:t>    Q</a:t>
            </a:r>
            <a:r>
              <a:rPr lang="en-CA" sz="2800" dirty="0"/>
              <a:t>uestions, comments or suggestions?</a:t>
            </a:r>
          </a:p>
          <a:p>
            <a:pPr algn="ctr">
              <a:buNone/>
            </a:pPr>
            <a:r>
              <a:rPr lang="en-CA" altLang="fr-FR" sz="2400" dirty="0"/>
              <a:t>		</a:t>
            </a:r>
          </a:p>
          <a:p>
            <a:pPr algn="ctr">
              <a:buNone/>
            </a:pPr>
            <a:endParaRPr lang="en-CA" altLang="fr-FR" sz="2400" dirty="0"/>
          </a:p>
          <a:p>
            <a:pPr algn="ctr">
              <a:buNone/>
            </a:pPr>
            <a:endParaRPr lang="en-CA" altLang="fr-FR" sz="2400" dirty="0"/>
          </a:p>
          <a:p>
            <a:pPr algn="ctr">
              <a:buNone/>
            </a:pPr>
            <a:endParaRPr lang="en-CA" altLang="fr-FR" sz="2400" dirty="0"/>
          </a:p>
          <a:p>
            <a:pPr algn="ctr">
              <a:buNone/>
            </a:pPr>
            <a:r>
              <a:rPr lang="en-CA" altLang="fr-FR" sz="2400" dirty="0"/>
              <a:t>1440—9th Avenue North, Suite 219 </a:t>
            </a:r>
            <a:br>
              <a:rPr lang="en-CA" altLang="fr-FR" sz="2400" dirty="0"/>
            </a:br>
            <a:r>
              <a:rPr lang="en-CA" altLang="fr-FR" sz="2400" dirty="0"/>
              <a:t>Regina, Saskatchewan  S4R 8B1</a:t>
            </a:r>
            <a:br>
              <a:rPr lang="en-CA" altLang="fr-FR" sz="2400" dirty="0"/>
            </a:br>
            <a:r>
              <a:rPr lang="en-CA" altLang="fr-FR" sz="2400" dirty="0"/>
              <a:t>Telephone: </a:t>
            </a:r>
            <a:r>
              <a:rPr lang="en-CA" altLang="fr-FR" sz="2400" dirty="0">
                <a:hlinkClick r:id="rId3"/>
              </a:rPr>
              <a:t>306 924-8543</a:t>
            </a:r>
            <a:r>
              <a:rPr lang="en-CA" altLang="fr-FR" sz="2400" dirty="0"/>
              <a:t>  |  </a:t>
            </a:r>
            <a:r>
              <a:rPr lang="en-CA" altLang="fr-FR" sz="2400" dirty="0">
                <a:hlinkClick r:id="rId4"/>
              </a:rPr>
              <a:t>1 855-924-8543</a:t>
            </a:r>
            <a:endParaRPr lang="en-CA" altLang="fr-FR" sz="2400" dirty="0"/>
          </a:p>
          <a:p>
            <a:pPr algn="ctr">
              <a:buFont typeface="Arial" panose="020B0604020202020204" pitchFamily="34" charset="0"/>
              <a:buNone/>
            </a:pPr>
            <a:r>
              <a:rPr lang="en-CA" altLang="fr-FR" sz="2400" dirty="0"/>
              <a:t/>
            </a:r>
            <a:br>
              <a:rPr lang="en-CA" altLang="fr-FR" sz="2400" dirty="0"/>
            </a:br>
            <a:r>
              <a:rPr lang="en-CA" altLang="fr-FR" sz="2800" dirty="0">
                <a:hlinkClick r:id="rId5"/>
              </a:rPr>
              <a:t>saskinfojustice.ca</a:t>
            </a:r>
            <a:r>
              <a:rPr lang="en-CA" altLang="fr-FR" sz="2800" dirty="0"/>
              <a:t> </a:t>
            </a:r>
          </a:p>
          <a:p>
            <a:pPr marL="0" lvl="0" indent="0" eaLnBrk="1" hangingPunct="1">
              <a:spcBef>
                <a:spcPct val="0"/>
              </a:spcBef>
              <a:buNone/>
            </a:pPr>
            <a:r>
              <a:rPr lang="fr-CA" sz="1600" dirty="0" smtClean="0">
                <a:solidFill>
                  <a:prstClr val="black"/>
                </a:solidFill>
                <a:cs typeface="Arial" panose="020B0604020202020204" pitchFamily="34" charset="0"/>
              </a:rPr>
              <a:t>																</a:t>
            </a:r>
            <a:r>
              <a:rPr lang="fr-CA" sz="1600" dirty="0">
                <a:solidFill>
                  <a:prstClr val="black"/>
                </a:solidFill>
                <a:cs typeface="Arial" panose="020B0604020202020204" pitchFamily="34" charset="0"/>
              </a:rPr>
              <a:t>Copyright AJEFS 2019</a:t>
            </a:r>
          </a:p>
          <a:p>
            <a:pPr marL="0" lvl="0" indent="0" eaLnBrk="1" hangingPunct="1">
              <a:spcBef>
                <a:spcPct val="0"/>
              </a:spcBef>
              <a:buNone/>
            </a:pPr>
            <a:endParaRPr lang="en-CA" altLang="fr-FR" noProof="0" dirty="0"/>
          </a:p>
        </p:txBody>
      </p:sp>
      <p:pic>
        <p:nvPicPr>
          <p:cNvPr id="22532" name="Image 1"/>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4295800" y="1700808"/>
            <a:ext cx="3321702" cy="17377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Espace réservé du numéro de diapositive 1"/>
          <p:cNvSpPr>
            <a:spLocks noGrp="1"/>
          </p:cNvSpPr>
          <p:nvPr>
            <p:ph type="sldNum" sz="quarter" idx="12"/>
          </p:nvPr>
        </p:nvSpPr>
        <p:spPr>
          <a:xfrm>
            <a:off x="8737600" y="6314303"/>
            <a:ext cx="2803611" cy="407173"/>
          </a:xfrm>
        </p:spPr>
        <p:txBody>
          <a:bodyPr/>
          <a:lstStyle/>
          <a:p>
            <a:fld id="{0890A999-F363-410F-BEC8-9DBC48E324C8}" type="slidenum">
              <a:rPr lang="fr-CA" altLang="fr-FR" smtClean="0"/>
              <a:pPr/>
              <a:t>16</a:t>
            </a:fld>
            <a:endParaRPr lang="fr-CA" altLang="fr-FR" dirty="0"/>
          </a:p>
        </p:txBody>
      </p:sp>
      <p:pic>
        <p:nvPicPr>
          <p:cNvPr id="6" name="Image 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486078" y="5622397"/>
            <a:ext cx="916516" cy="916516"/>
          </a:xfrm>
          <a:prstGeom prst="rect">
            <a:avLst/>
          </a:prstGeom>
        </p:spPr>
      </p:pic>
    </p:spTree>
    <p:extLst>
      <p:ext uri="{BB962C8B-B14F-4D97-AF65-F5344CB8AC3E}">
        <p14:creationId xmlns:p14="http://schemas.microsoft.com/office/powerpoint/2010/main" val="38546037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1981200" y="260350"/>
            <a:ext cx="8229600" cy="1143000"/>
          </a:xfrm>
        </p:spPr>
        <p:txBody>
          <a:bodyPr/>
          <a:lstStyle/>
          <a:p>
            <a:r>
              <a:rPr lang="en-CA" altLang="fr-FR" sz="3300" b="1" dirty="0"/>
              <a:t>Active Offer of French Services: Definition</a:t>
            </a:r>
          </a:p>
        </p:txBody>
      </p:sp>
      <p:sp>
        <p:nvSpPr>
          <p:cNvPr id="5123" name="Content Placeholder 2"/>
          <p:cNvSpPr>
            <a:spLocks noGrp="1"/>
          </p:cNvSpPr>
          <p:nvPr>
            <p:ph idx="1"/>
          </p:nvPr>
        </p:nvSpPr>
        <p:spPr>
          <a:xfrm>
            <a:off x="1981200" y="1735235"/>
            <a:ext cx="8229600" cy="4722813"/>
          </a:xfrm>
        </p:spPr>
        <p:txBody>
          <a:bodyPr/>
          <a:lstStyle/>
          <a:p>
            <a:pPr>
              <a:buNone/>
              <a:defRPr/>
            </a:pPr>
            <a:r>
              <a:rPr lang="en-CA" altLang="fr-FR" noProof="0" dirty="0" smtClean="0"/>
              <a:t>	“</a:t>
            </a:r>
            <a:r>
              <a:rPr lang="en-CA" b="1" noProof="0" dirty="0" smtClean="0"/>
              <a:t>Active</a:t>
            </a:r>
            <a:r>
              <a:rPr lang="en-CA" noProof="0" dirty="0" smtClean="0"/>
              <a:t> offer </a:t>
            </a:r>
            <a:r>
              <a:rPr lang="en-CA" noProof="0" dirty="0"/>
              <a:t>means that the service is publicized to potential users, that the general public is encouraged to use the service and is comfortable doing so, and that the service quality is comparable to that of the service provided in </a:t>
            </a:r>
            <a:r>
              <a:rPr lang="en-CA" noProof="0" dirty="0" smtClean="0"/>
              <a:t>English.”</a:t>
            </a:r>
            <a:endParaRPr lang="en-CA" altLang="fr-FR" noProof="0" dirty="0" smtClean="0"/>
          </a:p>
          <a:p>
            <a:pPr>
              <a:defRPr/>
            </a:pPr>
            <a:endParaRPr lang="en-CA" altLang="fr-FR" noProof="0" dirty="0" smtClean="0"/>
          </a:p>
          <a:p>
            <a:pPr lvl="1">
              <a:defRPr/>
            </a:pPr>
            <a:r>
              <a:rPr lang="en-CA" altLang="fr-FR" sz="1600" dirty="0"/>
              <a:t>Government of Saskatchewan French-Language Services Policy. Saskatchewan Office of the Provincial Secretary. May 2009.</a:t>
            </a:r>
          </a:p>
          <a:p>
            <a:pPr>
              <a:defRPr/>
            </a:pPr>
            <a:endParaRPr lang="en-CA" altLang="fr-FR" noProof="0" dirty="0" smtClean="0"/>
          </a:p>
          <a:p>
            <a:pPr marL="0" indent="0">
              <a:buNone/>
              <a:defRPr/>
            </a:pPr>
            <a:endParaRPr lang="en-CA" altLang="fr-FR" noProof="0" dirty="0"/>
          </a:p>
        </p:txBody>
      </p:sp>
      <p:sp>
        <p:nvSpPr>
          <p:cNvPr id="2" name="Espace réservé du numéro de diapositive 1"/>
          <p:cNvSpPr>
            <a:spLocks noGrp="1"/>
          </p:cNvSpPr>
          <p:nvPr>
            <p:ph type="sldNum" sz="quarter" idx="12"/>
          </p:nvPr>
        </p:nvSpPr>
        <p:spPr/>
        <p:txBody>
          <a:bodyPr/>
          <a:lstStyle/>
          <a:p>
            <a:fld id="{0890A999-F363-410F-BEC8-9DBC48E324C8}" type="slidenum">
              <a:rPr lang="fr-CA" altLang="fr-FR" smtClean="0"/>
              <a:pPr/>
              <a:t>2</a:t>
            </a:fld>
            <a:endParaRPr lang="fr-CA" altLang="fr-FR"/>
          </a:p>
        </p:txBody>
      </p:sp>
      <p:pic>
        <p:nvPicPr>
          <p:cNvPr id="5" name="Image 4"/>
          <p:cNvPicPr>
            <a:picLocks noChangeAspect="1"/>
          </p:cNvPicPr>
          <p:nvPr/>
        </p:nvPicPr>
        <p:blipFill>
          <a:blip r:embed="rId3"/>
          <a:stretch>
            <a:fillRect/>
          </a:stretch>
        </p:blipFill>
        <p:spPr>
          <a:xfrm>
            <a:off x="2531604" y="1056914"/>
            <a:ext cx="7128792" cy="458792"/>
          </a:xfrm>
          <a:prstGeom prst="rect">
            <a:avLst/>
          </a:prstGeom>
        </p:spPr>
      </p:pic>
    </p:spTree>
    <p:extLst>
      <p:ext uri="{BB962C8B-B14F-4D97-AF65-F5344CB8AC3E}">
        <p14:creationId xmlns:p14="http://schemas.microsoft.com/office/powerpoint/2010/main" val="35500662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CA" sz="3200" b="1" dirty="0" smtClean="0"/>
              <a:t>Actively Offering </a:t>
            </a:r>
            <a:r>
              <a:rPr lang="en-CA" sz="3200" b="1" dirty="0"/>
              <a:t>French-language </a:t>
            </a:r>
            <a:r>
              <a:rPr lang="en-CA" sz="3200" b="1" dirty="0" smtClean="0"/>
              <a:t>Services </a:t>
            </a:r>
            <a:r>
              <a:rPr lang="en-CA" sz="3200" b="1" dirty="0"/>
              <a:t>to the Public</a:t>
            </a:r>
          </a:p>
        </p:txBody>
      </p:sp>
      <p:sp>
        <p:nvSpPr>
          <p:cNvPr id="3" name="Espace réservé du contenu 2"/>
          <p:cNvSpPr>
            <a:spLocks noGrp="1"/>
          </p:cNvSpPr>
          <p:nvPr>
            <p:ph idx="1"/>
          </p:nvPr>
        </p:nvSpPr>
        <p:spPr>
          <a:xfrm>
            <a:off x="2135560" y="1624013"/>
            <a:ext cx="8229600" cy="4525963"/>
          </a:xfrm>
        </p:spPr>
        <p:txBody>
          <a:bodyPr/>
          <a:lstStyle/>
          <a:p>
            <a:r>
              <a:rPr lang="en-CA" sz="2400" dirty="0"/>
              <a:t>Exterior and interior signage in both official languages</a:t>
            </a:r>
          </a:p>
          <a:p>
            <a:pPr lvl="1"/>
            <a:r>
              <a:rPr lang="en-CA" sz="2000" dirty="0"/>
              <a:t>Courthouses, offices of agencies and organizations</a:t>
            </a:r>
          </a:p>
          <a:p>
            <a:r>
              <a:rPr lang="en-CA" sz="2400" dirty="0"/>
              <a:t>Greetings in both official languages</a:t>
            </a:r>
          </a:p>
          <a:p>
            <a:r>
              <a:rPr lang="en-CA" sz="2400" dirty="0"/>
              <a:t>Website in both official languages</a:t>
            </a:r>
          </a:p>
          <a:p>
            <a:r>
              <a:rPr lang="en-CA" sz="2400" dirty="0"/>
              <a:t>Bilingual staff clearly identified and readily available</a:t>
            </a:r>
          </a:p>
          <a:p>
            <a:r>
              <a:rPr lang="en-CA" sz="2400" dirty="0"/>
              <a:t>Access to documents in both official languages</a:t>
            </a:r>
          </a:p>
          <a:p>
            <a:r>
              <a:rPr lang="en-CA" sz="2400" dirty="0"/>
              <a:t>Communications sent in both official languages</a:t>
            </a:r>
          </a:p>
          <a:p>
            <a:r>
              <a:rPr lang="en-CA" sz="2400" dirty="0"/>
              <a:t>Notices, instructions and forms published in both official languages and readily available to users</a:t>
            </a:r>
          </a:p>
          <a:p>
            <a:endParaRPr lang="en-CA" noProof="0" dirty="0"/>
          </a:p>
        </p:txBody>
      </p:sp>
      <p:sp>
        <p:nvSpPr>
          <p:cNvPr id="4" name="Espace réservé du numéro de diapositive 3"/>
          <p:cNvSpPr>
            <a:spLocks noGrp="1"/>
          </p:cNvSpPr>
          <p:nvPr>
            <p:ph type="sldNum" sz="quarter" idx="12"/>
          </p:nvPr>
        </p:nvSpPr>
        <p:spPr/>
        <p:txBody>
          <a:bodyPr/>
          <a:lstStyle/>
          <a:p>
            <a:fld id="{0890A999-F363-410F-BEC8-9DBC48E324C8}" type="slidenum">
              <a:rPr lang="fr-CA" altLang="fr-FR" smtClean="0"/>
              <a:pPr/>
              <a:t>3</a:t>
            </a:fld>
            <a:endParaRPr lang="fr-CA" altLang="fr-FR"/>
          </a:p>
        </p:txBody>
      </p:sp>
    </p:spTree>
    <p:extLst>
      <p:ext uri="{BB962C8B-B14F-4D97-AF65-F5344CB8AC3E}">
        <p14:creationId xmlns:p14="http://schemas.microsoft.com/office/powerpoint/2010/main" val="14299442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CA" sz="3200" b="1" dirty="0"/>
              <a:t>Encouraging the Public to Use </a:t>
            </a:r>
            <a:br>
              <a:rPr lang="en-CA" sz="3200" b="1" dirty="0"/>
            </a:br>
            <a:r>
              <a:rPr lang="en-CA" sz="3200" b="1" dirty="0"/>
              <a:t>French-language Services</a:t>
            </a:r>
          </a:p>
        </p:txBody>
      </p:sp>
      <p:sp>
        <p:nvSpPr>
          <p:cNvPr id="3" name="Espace réservé du contenu 2"/>
          <p:cNvSpPr>
            <a:spLocks noGrp="1"/>
          </p:cNvSpPr>
          <p:nvPr>
            <p:ph idx="1"/>
          </p:nvPr>
        </p:nvSpPr>
        <p:spPr>
          <a:xfrm>
            <a:off x="1790163" y="1791896"/>
            <a:ext cx="6548192" cy="4525963"/>
          </a:xfrm>
        </p:spPr>
        <p:txBody>
          <a:bodyPr/>
          <a:lstStyle/>
          <a:p>
            <a:pPr marL="0" indent="0">
              <a:buNone/>
            </a:pPr>
            <a:endParaRPr lang="en-CA" sz="2400" dirty="0"/>
          </a:p>
          <a:p>
            <a:r>
              <a:rPr lang="en-CA" sz="2600" dirty="0"/>
              <a:t>Information and awareness campaigns targeting Francophones and Francophiles</a:t>
            </a:r>
          </a:p>
          <a:p>
            <a:r>
              <a:rPr lang="en-CA" sz="2600" dirty="0"/>
              <a:t>Presentations to the community and to organizations that represent Francophones and Francophiles</a:t>
            </a:r>
          </a:p>
          <a:p>
            <a:endParaRPr lang="en-CA" sz="2400" dirty="0"/>
          </a:p>
          <a:p>
            <a:pPr marL="0" indent="0">
              <a:buNone/>
            </a:pPr>
            <a:endParaRPr lang="en-CA" sz="2400" dirty="0"/>
          </a:p>
          <a:p>
            <a:endParaRPr lang="en-CA" noProof="0" dirty="0" smtClean="0"/>
          </a:p>
          <a:p>
            <a:endParaRPr lang="en-CA" noProof="0" dirty="0"/>
          </a:p>
        </p:txBody>
      </p:sp>
      <p:sp>
        <p:nvSpPr>
          <p:cNvPr id="4" name="Espace réservé du numéro de diapositive 3"/>
          <p:cNvSpPr>
            <a:spLocks noGrp="1"/>
          </p:cNvSpPr>
          <p:nvPr>
            <p:ph type="sldNum" sz="quarter" idx="12"/>
          </p:nvPr>
        </p:nvSpPr>
        <p:spPr/>
        <p:txBody>
          <a:bodyPr/>
          <a:lstStyle/>
          <a:p>
            <a:fld id="{0890A999-F363-410F-BEC8-9DBC48E324C8}" type="slidenum">
              <a:rPr lang="fr-CA" altLang="fr-FR" smtClean="0"/>
              <a:pPr/>
              <a:t>4</a:t>
            </a:fld>
            <a:endParaRPr lang="fr-CA" altLang="fr-FR"/>
          </a:p>
        </p:txBody>
      </p:sp>
      <p:pic>
        <p:nvPicPr>
          <p:cNvPr id="1026" name="Picture 2" descr="Résultats de recherche d'images pour « English francais affiche »"/>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37600" y="3802969"/>
            <a:ext cx="2376264" cy="2103438"/>
          </a:xfrm>
          <a:prstGeom prst="rect">
            <a:avLst/>
          </a:prstGeom>
          <a:noFill/>
          <a:effectLst>
            <a:outerShdw blurRad="76200" dir="13500000" sy="23000" kx="1200000" algn="br" rotWithShape="0">
              <a:prstClr val="black">
                <a:alpha val="2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826964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CA" sz="3600" b="1" dirty="0"/>
              <a:t>Services of Comparable Quality</a:t>
            </a:r>
          </a:p>
        </p:txBody>
      </p:sp>
      <p:sp>
        <p:nvSpPr>
          <p:cNvPr id="3" name="Espace réservé du contenu 2"/>
          <p:cNvSpPr>
            <a:spLocks noGrp="1"/>
          </p:cNvSpPr>
          <p:nvPr>
            <p:ph idx="1"/>
          </p:nvPr>
        </p:nvSpPr>
        <p:spPr>
          <a:xfrm>
            <a:off x="2129307" y="1624013"/>
            <a:ext cx="7375301" cy="4525963"/>
          </a:xfrm>
        </p:spPr>
        <p:txBody>
          <a:bodyPr/>
          <a:lstStyle/>
          <a:p>
            <a:r>
              <a:rPr lang="en-CA" sz="2800" dirty="0"/>
              <a:t>Bilingual staff</a:t>
            </a:r>
          </a:p>
          <a:p>
            <a:r>
              <a:rPr lang="en-CA" sz="2800" dirty="0"/>
              <a:t>Quality French documentation</a:t>
            </a:r>
          </a:p>
          <a:p>
            <a:r>
              <a:rPr lang="en-CA" sz="2800" dirty="0"/>
              <a:t>Quality translations</a:t>
            </a:r>
          </a:p>
          <a:p>
            <a:r>
              <a:rPr lang="en-CA" sz="2800" dirty="0"/>
              <a:t>Easy access to interpretation services</a:t>
            </a:r>
          </a:p>
          <a:p>
            <a:r>
              <a:rPr lang="en-CA" sz="2800" dirty="0"/>
              <a:t>Absence of delays or additional costs</a:t>
            </a:r>
          </a:p>
          <a:p>
            <a:r>
              <a:rPr lang="en-CA" sz="2800" dirty="0"/>
              <a:t>Follow-ups with users and service evaluations</a:t>
            </a:r>
          </a:p>
          <a:p>
            <a:r>
              <a:rPr lang="en-CA" sz="2800" dirty="0"/>
              <a:t>Innovative service delivery models</a:t>
            </a:r>
          </a:p>
          <a:p>
            <a:endParaRPr lang="en-CA" noProof="0" dirty="0"/>
          </a:p>
        </p:txBody>
      </p:sp>
      <p:sp>
        <p:nvSpPr>
          <p:cNvPr id="4" name="Espace réservé du numéro de diapositive 3"/>
          <p:cNvSpPr>
            <a:spLocks noGrp="1"/>
          </p:cNvSpPr>
          <p:nvPr>
            <p:ph type="sldNum" sz="quarter" idx="12"/>
          </p:nvPr>
        </p:nvSpPr>
        <p:spPr/>
        <p:txBody>
          <a:bodyPr/>
          <a:lstStyle/>
          <a:p>
            <a:fld id="{0890A999-F363-410F-BEC8-9DBC48E324C8}" type="slidenum">
              <a:rPr lang="fr-CA" altLang="fr-FR" smtClean="0"/>
              <a:pPr/>
              <a:t>5</a:t>
            </a:fld>
            <a:endParaRPr lang="fr-CA" altLang="fr-FR"/>
          </a:p>
        </p:txBody>
      </p:sp>
    </p:spTree>
    <p:extLst>
      <p:ext uri="{BB962C8B-B14F-4D97-AF65-F5344CB8AC3E}">
        <p14:creationId xmlns:p14="http://schemas.microsoft.com/office/powerpoint/2010/main" val="9218827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CA" altLang="fr-FR" sz="3600" b="1" dirty="0"/>
              <a:t>Passive Offer: Definition</a:t>
            </a:r>
          </a:p>
        </p:txBody>
      </p:sp>
      <p:sp>
        <p:nvSpPr>
          <p:cNvPr id="5123" name="Content Placeholder 2"/>
          <p:cNvSpPr>
            <a:spLocks noGrp="1"/>
          </p:cNvSpPr>
          <p:nvPr>
            <p:ph idx="1"/>
          </p:nvPr>
        </p:nvSpPr>
        <p:spPr>
          <a:xfrm>
            <a:off x="1981200" y="1830388"/>
            <a:ext cx="8229600" cy="4525963"/>
          </a:xfrm>
        </p:spPr>
        <p:txBody>
          <a:bodyPr/>
          <a:lstStyle/>
          <a:p>
            <a:r>
              <a:rPr lang="en-CA" altLang="fr-FR" b="1" noProof="0" dirty="0" smtClean="0"/>
              <a:t>Passive</a:t>
            </a:r>
            <a:r>
              <a:rPr lang="en-CA" altLang="fr-FR" noProof="0" dirty="0" smtClean="0"/>
              <a:t> offer involves waiting for the client to express a need to be served in French</a:t>
            </a:r>
          </a:p>
          <a:p>
            <a:pPr marL="0" indent="0">
              <a:buNone/>
            </a:pPr>
            <a:endParaRPr lang="en-CA" altLang="fr-FR" noProof="0" dirty="0" smtClean="0"/>
          </a:p>
          <a:p>
            <a:r>
              <a:rPr lang="en-CA" altLang="fr-FR" noProof="0" dirty="0" smtClean="0"/>
              <a:t>After making the request, clients often face delays and additional costs. They can even face discrimination because they have chosen to be served in French</a:t>
            </a:r>
          </a:p>
          <a:p>
            <a:endParaRPr lang="en-CA" altLang="fr-FR" noProof="0" dirty="0"/>
          </a:p>
        </p:txBody>
      </p:sp>
      <p:sp>
        <p:nvSpPr>
          <p:cNvPr id="2" name="Espace réservé du numéro de diapositive 1"/>
          <p:cNvSpPr>
            <a:spLocks noGrp="1"/>
          </p:cNvSpPr>
          <p:nvPr>
            <p:ph type="sldNum" sz="quarter" idx="12"/>
          </p:nvPr>
        </p:nvSpPr>
        <p:spPr/>
        <p:txBody>
          <a:bodyPr/>
          <a:lstStyle/>
          <a:p>
            <a:fld id="{0890A999-F363-410F-BEC8-9DBC48E324C8}" type="slidenum">
              <a:rPr lang="fr-CA" altLang="fr-FR" smtClean="0"/>
              <a:pPr/>
              <a:t>6</a:t>
            </a:fld>
            <a:endParaRPr lang="fr-CA" altLang="fr-FR"/>
          </a:p>
        </p:txBody>
      </p:sp>
      <p:pic>
        <p:nvPicPr>
          <p:cNvPr id="5" name="Image 4"/>
          <p:cNvPicPr>
            <a:picLocks noChangeAspect="1"/>
          </p:cNvPicPr>
          <p:nvPr/>
        </p:nvPicPr>
        <p:blipFill>
          <a:blip r:embed="rId3"/>
          <a:stretch>
            <a:fillRect/>
          </a:stretch>
        </p:blipFill>
        <p:spPr>
          <a:xfrm>
            <a:off x="2531604" y="1141409"/>
            <a:ext cx="7128792" cy="458792"/>
          </a:xfrm>
          <a:prstGeom prst="rect">
            <a:avLst/>
          </a:prstGeom>
        </p:spPr>
      </p:pic>
    </p:spTree>
    <p:extLst>
      <p:ext uri="{BB962C8B-B14F-4D97-AF65-F5344CB8AC3E}">
        <p14:creationId xmlns:p14="http://schemas.microsoft.com/office/powerpoint/2010/main" val="19163271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Espace réservé du contenu 2"/>
          <p:cNvSpPr>
            <a:spLocks noGrp="1"/>
          </p:cNvSpPr>
          <p:nvPr>
            <p:ph idx="1"/>
          </p:nvPr>
        </p:nvSpPr>
        <p:spPr/>
        <p:txBody>
          <a:bodyPr/>
          <a:lstStyle/>
          <a:p>
            <a:pPr marL="0" indent="0" algn="ctr">
              <a:buNone/>
            </a:pPr>
            <a:r>
              <a:rPr lang="en-CA" altLang="fr-FR" sz="4000" dirty="0"/>
              <a:t>From </a:t>
            </a:r>
            <a:r>
              <a:rPr lang="en-CA" altLang="fr-FR" sz="4000" u="sng" dirty="0"/>
              <a:t>passive</a:t>
            </a:r>
            <a:r>
              <a:rPr lang="en-CA" altLang="fr-FR" sz="4000" dirty="0"/>
              <a:t> offer to </a:t>
            </a:r>
            <a:r>
              <a:rPr lang="en-CA" altLang="fr-FR" sz="4000" u="sng" dirty="0"/>
              <a:t>active</a:t>
            </a:r>
            <a:r>
              <a:rPr lang="en-CA" altLang="fr-FR" sz="4000" dirty="0"/>
              <a:t> offer             </a:t>
            </a:r>
            <a:r>
              <a:rPr lang="en-CA" altLang="fr-FR" sz="4000" dirty="0" smtClean="0"/>
              <a:t>                                of </a:t>
            </a:r>
            <a:r>
              <a:rPr lang="en-CA" altLang="fr-FR" sz="4000" dirty="0"/>
              <a:t>justice services in French</a:t>
            </a:r>
          </a:p>
          <a:p>
            <a:endParaRPr lang="en-CA" altLang="fr-FR" noProof="0" dirty="0"/>
          </a:p>
        </p:txBody>
      </p:sp>
      <p:pic>
        <p:nvPicPr>
          <p:cNvPr id="4100" name="Image 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105275" y="2997200"/>
            <a:ext cx="3981450" cy="2027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Espace réservé du numéro de diapositive 1"/>
          <p:cNvSpPr>
            <a:spLocks noGrp="1"/>
          </p:cNvSpPr>
          <p:nvPr>
            <p:ph type="sldNum" sz="quarter" idx="12"/>
          </p:nvPr>
        </p:nvSpPr>
        <p:spPr/>
        <p:txBody>
          <a:bodyPr/>
          <a:lstStyle/>
          <a:p>
            <a:fld id="{0890A999-F363-410F-BEC8-9DBC48E324C8}" type="slidenum">
              <a:rPr lang="fr-CA" altLang="fr-FR" smtClean="0"/>
              <a:pPr/>
              <a:t>7</a:t>
            </a:fld>
            <a:endParaRPr lang="fr-CA" altLang="fr-FR"/>
          </a:p>
        </p:txBody>
      </p:sp>
    </p:spTree>
    <p:extLst>
      <p:ext uri="{BB962C8B-B14F-4D97-AF65-F5344CB8AC3E}">
        <p14:creationId xmlns:p14="http://schemas.microsoft.com/office/powerpoint/2010/main" val="33197188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CA" sz="3200" b="1" dirty="0"/>
              <a:t>The Standard for French-language Services</a:t>
            </a:r>
            <a:br>
              <a:rPr lang="en-CA" sz="3200" b="1" dirty="0"/>
            </a:br>
            <a:r>
              <a:rPr lang="en-CA" sz="3200" b="1" dirty="0"/>
              <a:t>in Saskatchewan</a:t>
            </a:r>
          </a:p>
        </p:txBody>
      </p:sp>
      <p:sp>
        <p:nvSpPr>
          <p:cNvPr id="3" name="Espace réservé du contenu 2"/>
          <p:cNvSpPr>
            <a:spLocks noGrp="1"/>
          </p:cNvSpPr>
          <p:nvPr>
            <p:ph idx="1"/>
          </p:nvPr>
        </p:nvSpPr>
        <p:spPr>
          <a:xfrm>
            <a:off x="1981200" y="1600200"/>
            <a:ext cx="8229600" cy="4925144"/>
          </a:xfrm>
        </p:spPr>
        <p:txBody>
          <a:bodyPr/>
          <a:lstStyle/>
          <a:p>
            <a:pPr marL="0" indent="0" algn="ctr">
              <a:buNone/>
            </a:pPr>
            <a:endParaRPr lang="en-CA" noProof="0" dirty="0" smtClean="0"/>
          </a:p>
          <a:p>
            <a:pPr marL="0" indent="0" algn="r">
              <a:buNone/>
            </a:pPr>
            <a:r>
              <a:rPr lang="en-CA" b="1" i="1" dirty="0"/>
              <a:t>“It </a:t>
            </a:r>
            <a:r>
              <a:rPr lang="en-CA" b="1" i="1" noProof="0" dirty="0" smtClean="0"/>
              <a:t>is important that all those</a:t>
            </a:r>
            <a:r>
              <a:rPr lang="en-CA" i="1" noProof="0" dirty="0" smtClean="0"/>
              <a:t> involved in the Court process understand their obligations with regard to offering French-language court services and that all citizens be informed that legal services are offered in both official languages</a:t>
            </a:r>
            <a:r>
              <a:rPr lang="en-CA" i="1" dirty="0" smtClean="0"/>
              <a:t>.”</a:t>
            </a:r>
            <a:endParaRPr lang="en-CA" i="1" noProof="0" dirty="0" smtClean="0"/>
          </a:p>
          <a:p>
            <a:pPr marL="0" indent="0" algn="r">
              <a:buNone/>
            </a:pPr>
            <a:endParaRPr lang="en-CA" sz="1600" i="1" dirty="0"/>
          </a:p>
          <a:p>
            <a:pPr marL="0" indent="0" algn="r">
              <a:buNone/>
            </a:pPr>
            <a:r>
              <a:rPr lang="en-CA" sz="1800" i="1" dirty="0"/>
              <a:t>Saskatchewan’s French-language Court Services Policy</a:t>
            </a:r>
            <a:endParaRPr lang="en-CA" sz="1800" dirty="0"/>
          </a:p>
          <a:p>
            <a:pPr marL="0" indent="0" algn="ctr">
              <a:buNone/>
            </a:pPr>
            <a:endParaRPr lang="en-CA" noProof="0" dirty="0"/>
          </a:p>
        </p:txBody>
      </p:sp>
      <p:sp>
        <p:nvSpPr>
          <p:cNvPr id="4" name="Espace réservé du numéro de diapositive 3"/>
          <p:cNvSpPr>
            <a:spLocks noGrp="1"/>
          </p:cNvSpPr>
          <p:nvPr>
            <p:ph type="sldNum" sz="quarter" idx="12"/>
          </p:nvPr>
        </p:nvSpPr>
        <p:spPr/>
        <p:txBody>
          <a:bodyPr/>
          <a:lstStyle/>
          <a:p>
            <a:fld id="{0890A999-F363-410F-BEC8-9DBC48E324C8}" type="slidenum">
              <a:rPr lang="fr-CA" altLang="fr-FR" smtClean="0"/>
              <a:pPr/>
              <a:t>8</a:t>
            </a:fld>
            <a:endParaRPr lang="fr-CA" altLang="fr-FR"/>
          </a:p>
        </p:txBody>
      </p:sp>
      <p:pic>
        <p:nvPicPr>
          <p:cNvPr id="5" name="Image 4"/>
          <p:cNvPicPr>
            <a:picLocks noChangeAspect="1"/>
          </p:cNvPicPr>
          <p:nvPr/>
        </p:nvPicPr>
        <p:blipFill>
          <a:blip r:embed="rId3"/>
          <a:stretch>
            <a:fillRect/>
          </a:stretch>
        </p:blipFill>
        <p:spPr>
          <a:xfrm>
            <a:off x="2531604" y="1417638"/>
            <a:ext cx="7128792" cy="458792"/>
          </a:xfrm>
          <a:prstGeom prst="rect">
            <a:avLst/>
          </a:prstGeom>
        </p:spPr>
      </p:pic>
    </p:spTree>
    <p:extLst>
      <p:ext uri="{BB962C8B-B14F-4D97-AF65-F5344CB8AC3E}">
        <p14:creationId xmlns:p14="http://schemas.microsoft.com/office/powerpoint/2010/main" val="7107106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eaLnBrk="1" hangingPunct="1"/>
            <a:r>
              <a:rPr lang="en-CA" altLang="fr-FR" sz="3400" b="1" dirty="0"/>
              <a:t>The Foundation of Active Offer</a:t>
            </a:r>
          </a:p>
        </p:txBody>
      </p:sp>
      <p:sp>
        <p:nvSpPr>
          <p:cNvPr id="9219" name="Content Placeholder 2"/>
          <p:cNvSpPr>
            <a:spLocks noGrp="1"/>
          </p:cNvSpPr>
          <p:nvPr>
            <p:ph idx="1"/>
          </p:nvPr>
        </p:nvSpPr>
        <p:spPr>
          <a:xfrm>
            <a:off x="1703389" y="1417639"/>
            <a:ext cx="8713787" cy="4708525"/>
          </a:xfrm>
        </p:spPr>
        <p:txBody>
          <a:bodyPr/>
          <a:lstStyle/>
          <a:p>
            <a:pPr eaLnBrk="1" hangingPunct="1"/>
            <a:r>
              <a:rPr lang="en-CA" altLang="fr-FR" sz="2800" b="1" i="1" dirty="0"/>
              <a:t>Active offer is a question of legitimacy, respect and equity, based on:</a:t>
            </a:r>
          </a:p>
          <a:p>
            <a:pPr lvl="1"/>
            <a:r>
              <a:rPr lang="en-CA" altLang="fr-FR" sz="2400" dirty="0"/>
              <a:t>the </a:t>
            </a:r>
            <a:r>
              <a:rPr lang="en-CA" altLang="fr-FR" sz="2400" i="1" dirty="0"/>
              <a:t>Canadian Charter of Rights and Freedoms</a:t>
            </a:r>
            <a:endParaRPr lang="en-CA" altLang="fr-FR" sz="2400" dirty="0"/>
          </a:p>
          <a:p>
            <a:pPr lvl="1"/>
            <a:r>
              <a:rPr lang="en-CA" altLang="fr-FR" sz="2400" dirty="0"/>
              <a:t>the </a:t>
            </a:r>
            <a:r>
              <a:rPr lang="en-CA" altLang="fr-FR" sz="2400" i="1" dirty="0"/>
              <a:t>Official Languages Act</a:t>
            </a:r>
            <a:endParaRPr lang="en-CA" altLang="fr-FR" sz="2400" dirty="0"/>
          </a:p>
          <a:p>
            <a:pPr lvl="1"/>
            <a:r>
              <a:rPr lang="en-CA" altLang="fr-FR" sz="2400" dirty="0"/>
              <a:t>Saskatchewan’s </a:t>
            </a:r>
            <a:r>
              <a:rPr lang="en-CA" altLang="fr-FR" sz="2400" i="1" dirty="0"/>
              <a:t>Language Act</a:t>
            </a:r>
            <a:endParaRPr lang="en-CA" altLang="fr-FR" sz="2400" dirty="0"/>
          </a:p>
          <a:p>
            <a:pPr lvl="1"/>
            <a:r>
              <a:rPr lang="en-CA" altLang="fr-FR" sz="2400" dirty="0"/>
              <a:t>Sections 530 and 530.1 of the Criminal Code</a:t>
            </a:r>
          </a:p>
          <a:p>
            <a:pPr lvl="1"/>
            <a:r>
              <a:rPr lang="en-CA" altLang="fr-FR" sz="2400" dirty="0"/>
              <a:t>Saskatchewan’s French-language Services Policy</a:t>
            </a:r>
          </a:p>
          <a:p>
            <a:pPr lvl="1"/>
            <a:r>
              <a:rPr lang="en-CA" altLang="fr-FR" sz="2400" dirty="0"/>
              <a:t>Saskatchewan’s French-language Court Services Policy</a:t>
            </a:r>
          </a:p>
          <a:p>
            <a:pPr lvl="1"/>
            <a:endParaRPr lang="en-CA" altLang="fr-FR" noProof="0" dirty="0" smtClean="0"/>
          </a:p>
          <a:p>
            <a:pPr lvl="1"/>
            <a:endParaRPr lang="en-CA" altLang="fr-FR" noProof="0" dirty="0" smtClean="0">
              <a:solidFill>
                <a:srgbClr val="FF0000"/>
              </a:solidFill>
            </a:endParaRPr>
          </a:p>
          <a:p>
            <a:pPr marL="457200" lvl="1" indent="0">
              <a:buNone/>
            </a:pPr>
            <a:endParaRPr lang="en-CA" altLang="fr-FR" noProof="0" dirty="0" smtClean="0"/>
          </a:p>
          <a:p>
            <a:endParaRPr lang="en-CA" altLang="fr-FR" noProof="0" dirty="0" smtClean="0"/>
          </a:p>
          <a:p>
            <a:pPr>
              <a:buFont typeface="Arial" panose="020B0604020202020204" pitchFamily="34" charset="0"/>
              <a:buNone/>
            </a:pPr>
            <a:endParaRPr lang="en-CA" altLang="fr-FR" i="1" noProof="0" dirty="0" smtClean="0"/>
          </a:p>
          <a:p>
            <a:endParaRPr lang="en-CA" altLang="fr-FR" noProof="0" dirty="0" smtClean="0"/>
          </a:p>
          <a:p>
            <a:pPr eaLnBrk="1" hangingPunct="1"/>
            <a:endParaRPr lang="en-CA" altLang="fr-FR" noProof="0" dirty="0"/>
          </a:p>
        </p:txBody>
      </p:sp>
      <p:sp>
        <p:nvSpPr>
          <p:cNvPr id="2" name="Espace réservé du numéro de diapositive 1"/>
          <p:cNvSpPr>
            <a:spLocks noGrp="1"/>
          </p:cNvSpPr>
          <p:nvPr>
            <p:ph type="sldNum" sz="quarter" idx="12"/>
          </p:nvPr>
        </p:nvSpPr>
        <p:spPr/>
        <p:txBody>
          <a:bodyPr/>
          <a:lstStyle/>
          <a:p>
            <a:fld id="{0890A999-F363-410F-BEC8-9DBC48E324C8}" type="slidenum">
              <a:rPr lang="fr-CA" altLang="fr-FR" smtClean="0"/>
              <a:pPr/>
              <a:t>9</a:t>
            </a:fld>
            <a:endParaRPr lang="fr-CA" altLang="fr-FR"/>
          </a:p>
        </p:txBody>
      </p:sp>
    </p:spTree>
    <p:extLst>
      <p:ext uri="{BB962C8B-B14F-4D97-AF65-F5344CB8AC3E}">
        <p14:creationId xmlns:p14="http://schemas.microsoft.com/office/powerpoint/2010/main" val="33091396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536</TotalTime>
  <Words>2312</Words>
  <Application>Microsoft Office PowerPoint</Application>
  <PresentationFormat>Grand écran</PresentationFormat>
  <Paragraphs>255</Paragraphs>
  <Slides>16</Slides>
  <Notes>16</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16</vt:i4>
      </vt:variant>
    </vt:vector>
  </HeadingPairs>
  <TitlesOfParts>
    <vt:vector size="23" baseType="lpstr">
      <vt:lpstr>Arial</vt:lpstr>
      <vt:lpstr>Calibri</vt:lpstr>
      <vt:lpstr>Calibri Light</vt:lpstr>
      <vt:lpstr>Mangal</vt:lpstr>
      <vt:lpstr>Times New Roman</vt:lpstr>
      <vt:lpstr>Office Theme</vt:lpstr>
      <vt:lpstr>1_Thème Office</vt:lpstr>
      <vt:lpstr>Présentation PowerPoint</vt:lpstr>
      <vt:lpstr>Active Offer of French Services: Definition</vt:lpstr>
      <vt:lpstr>Actively Offering French-language Services to the Public</vt:lpstr>
      <vt:lpstr>Encouraging the Public to Use  French-language Services</vt:lpstr>
      <vt:lpstr>Services of Comparable Quality</vt:lpstr>
      <vt:lpstr>Passive Offer: Definition</vt:lpstr>
      <vt:lpstr>Présentation PowerPoint</vt:lpstr>
      <vt:lpstr>The Standard for French-language Services in Saskatchewan</vt:lpstr>
      <vt:lpstr>The Foundation of Active Offer</vt:lpstr>
      <vt:lpstr>The Fundamentals of Active Offer</vt:lpstr>
      <vt:lpstr>A Question of Ethics, Justice  and Quality of Service</vt:lpstr>
      <vt:lpstr>Active Offer is a Question of Leadership</vt:lpstr>
      <vt:lpstr>A Favourable Climate in Saskatchewan</vt:lpstr>
      <vt:lpstr>The Offer Must Come First!</vt:lpstr>
      <vt:lpstr>  To Learn More About      Watch these videos!</vt:lpstr>
      <vt:lpstr>Thank You!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Centre AJEFS</dc:creator>
  <cp:lastModifiedBy>User</cp:lastModifiedBy>
  <cp:revision>34</cp:revision>
  <cp:lastPrinted>2018-01-15T17:33:07Z</cp:lastPrinted>
  <dcterms:created xsi:type="dcterms:W3CDTF">2017-06-16T17:39:43Z</dcterms:created>
  <dcterms:modified xsi:type="dcterms:W3CDTF">2019-02-05T21:27:04Z</dcterms:modified>
</cp:coreProperties>
</file>